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303" r:id="rId2"/>
    <p:sldId id="304" r:id="rId3"/>
    <p:sldId id="305" r:id="rId4"/>
    <p:sldId id="256" r:id="rId5"/>
    <p:sldId id="273" r:id="rId6"/>
    <p:sldId id="258" r:id="rId7"/>
    <p:sldId id="261" r:id="rId8"/>
    <p:sldId id="275" r:id="rId9"/>
    <p:sldId id="260" r:id="rId10"/>
    <p:sldId id="268" r:id="rId11"/>
    <p:sldId id="274" r:id="rId12"/>
    <p:sldId id="267" r:id="rId13"/>
    <p:sldId id="307" r:id="rId14"/>
    <p:sldId id="308" r:id="rId15"/>
    <p:sldId id="262" r:id="rId16"/>
    <p:sldId id="281" r:id="rId17"/>
  </p:sldIdLst>
  <p:sldSz cx="9144000" cy="5143500" type="screen16x9"/>
  <p:notesSz cx="6858000" cy="9144000"/>
  <p:embeddedFontLst>
    <p:embeddedFont>
      <p:font typeface="Josefin Sans SemiBold" charset="0"/>
      <p:regular r:id="rId19"/>
      <p:bold r:id="rId20"/>
      <p:italic r:id="rId21"/>
      <p:boldItalic r:id="rId22"/>
    </p:embeddedFont>
    <p:embeddedFont>
      <p:font typeface="Poppins" charset="0"/>
      <p:regular r:id="rId23"/>
      <p:bold r:id="rId24"/>
      <p:italic r:id="rId25"/>
      <p:boldItalic r:id="rId26"/>
    </p:embeddedFont>
    <p:embeddedFont>
      <p:font typeface="Fira Sans Extra Condensed Medium" charset="0"/>
      <p:regular r:id="rId27"/>
      <p:bold r:id="rId28"/>
      <p:italic r:id="rId29"/>
      <p:boldItalic r:id="rId30"/>
    </p:embeddedFont>
    <p:embeddedFont>
      <p:font typeface="Quicksand Medium" charset="0"/>
      <p:regular r:id="rId31"/>
      <p:bold r:id="rId32"/>
    </p:embeddedFont>
    <p:embeddedFont>
      <p:font typeface="Poppins Medium" charset="0"/>
      <p:regular r:id="rId33"/>
      <p:bold r:id="rId34"/>
      <p:italic r:id="rId35"/>
      <p:boldItalic r:id="rId36"/>
    </p:embeddedFont>
    <p:embeddedFont>
      <p:font typeface="Josefin Sans Medium" charset="0"/>
      <p:regular r:id="rId37"/>
      <p:bold r:id="rId38"/>
      <p:italic r:id="rId39"/>
      <p:boldItalic r:id="rId40"/>
    </p:embeddedFont>
    <p:embeddedFont>
      <p:font typeface="Poppins Light" charset="0"/>
      <p:regular r:id="rId41"/>
      <p:bold r:id="rId42"/>
      <p:italic r:id="rId43"/>
      <p:boldItalic r:id="rId44"/>
    </p:embeddedFont>
    <p:embeddedFont>
      <p:font typeface="Josefin Sans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CF508AC-DABB-476D-A5A0-54D447F1C433}">
  <a:tblStyle styleId="{2CF508AC-DABB-476D-A5A0-54D447F1C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76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3657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d2e529f1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fd2e529f1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201d02545_1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201d02545_1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5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201d02545_1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201d02545_1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11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201d02545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201d02545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11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6b27c39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6b27c39b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50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6b27c39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6b27c39b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16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d2e529f1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fd2e529f1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90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201d02545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201d02545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69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6b27c39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6b27c39b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8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6b27c39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6b27c39b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5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44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201d02545_1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201d02545_1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4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d2e529f1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fd2e529f1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59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01d02545_1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201d02545_1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73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201d02545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201d02545_1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3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d2e529f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fd2e529f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1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2050" y="3910050"/>
            <a:ext cx="40794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62050" y="1288475"/>
            <a:ext cx="40794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3505200" y="2026774"/>
            <a:ext cx="21435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2"/>
          </p:nvPr>
        </p:nvSpPr>
        <p:spPr>
          <a:xfrm>
            <a:off x="3505200" y="3779380"/>
            <a:ext cx="21459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1044500" y="2026774"/>
            <a:ext cx="22197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4"/>
          </p:nvPr>
        </p:nvSpPr>
        <p:spPr>
          <a:xfrm>
            <a:off x="3600530" y="2414286"/>
            <a:ext cx="19419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5943649" y="2026774"/>
            <a:ext cx="21333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6"/>
          </p:nvPr>
        </p:nvSpPr>
        <p:spPr>
          <a:xfrm>
            <a:off x="6044899" y="2414286"/>
            <a:ext cx="19308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7"/>
          </p:nvPr>
        </p:nvSpPr>
        <p:spPr>
          <a:xfrm>
            <a:off x="1149950" y="2407775"/>
            <a:ext cx="20088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8"/>
          </p:nvPr>
        </p:nvSpPr>
        <p:spPr>
          <a:xfrm>
            <a:off x="1044500" y="3795330"/>
            <a:ext cx="22197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9"/>
          </p:nvPr>
        </p:nvSpPr>
        <p:spPr>
          <a:xfrm>
            <a:off x="5952199" y="3795324"/>
            <a:ext cx="21162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3"/>
          </p:nvPr>
        </p:nvSpPr>
        <p:spPr>
          <a:xfrm>
            <a:off x="3601570" y="4189147"/>
            <a:ext cx="19419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4"/>
          </p:nvPr>
        </p:nvSpPr>
        <p:spPr>
          <a:xfrm>
            <a:off x="6044899" y="4189147"/>
            <a:ext cx="19308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5"/>
          </p:nvPr>
        </p:nvSpPr>
        <p:spPr>
          <a:xfrm>
            <a:off x="1149950" y="4182637"/>
            <a:ext cx="20088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41895" y="524175"/>
            <a:ext cx="38688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 rot="5400000">
            <a:off x="541206" y="785060"/>
            <a:ext cx="277200" cy="5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numbers">
  <p:cSld name="CUSTOM_8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 hasCustomPrompt="1"/>
          </p:nvPr>
        </p:nvSpPr>
        <p:spPr>
          <a:xfrm>
            <a:off x="1295400" y="710650"/>
            <a:ext cx="70104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1295400" y="1332825"/>
            <a:ext cx="701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1066800" y="2103700"/>
            <a:ext cx="70104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3"/>
          </p:nvPr>
        </p:nvSpPr>
        <p:spPr>
          <a:xfrm>
            <a:off x="1066823" y="2736777"/>
            <a:ext cx="701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 hasCustomPrompt="1"/>
          </p:nvPr>
        </p:nvSpPr>
        <p:spPr>
          <a:xfrm>
            <a:off x="838225" y="3452475"/>
            <a:ext cx="70104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5"/>
          </p:nvPr>
        </p:nvSpPr>
        <p:spPr>
          <a:xfrm>
            <a:off x="838248" y="4161025"/>
            <a:ext cx="701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842175" y="3872275"/>
            <a:ext cx="3009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842165" y="820325"/>
            <a:ext cx="37491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842165" y="195839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0" y="2683925"/>
            <a:ext cx="38091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42321" y="3219125"/>
            <a:ext cx="30669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 sz="1400">
                <a:solidFill>
                  <a:srgbClr val="2F2F2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922821" y="1858355"/>
            <a:ext cx="1886400" cy="10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7200">
                <a:solidFill>
                  <a:srgbClr val="2F2F2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706500" y="2842700"/>
            <a:ext cx="2779500" cy="21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41899" y="905175"/>
            <a:ext cx="284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 rot="5400000">
            <a:off x="541206" y="1166060"/>
            <a:ext cx="277200" cy="5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41895" y="524175"/>
            <a:ext cx="38688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 rot="5400000">
            <a:off x="541206" y="785060"/>
            <a:ext cx="277200" cy="5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623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623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41908" y="524175"/>
            <a:ext cx="24132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831175" y="2948480"/>
            <a:ext cx="16599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3742050" y="2948480"/>
            <a:ext cx="16599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5652925" y="2948480"/>
            <a:ext cx="16599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 rot="5400000">
            <a:off x="541206" y="785060"/>
            <a:ext cx="277200" cy="5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1831175" y="2610108"/>
            <a:ext cx="165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3742050" y="2610108"/>
            <a:ext cx="165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5652925" y="2610108"/>
            <a:ext cx="165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39433" y="524175"/>
            <a:ext cx="24132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 rot="5400000">
            <a:off x="8294556" y="785060"/>
            <a:ext cx="277200" cy="5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488018" y="1058320"/>
            <a:ext cx="174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F2F2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504950" y="990600"/>
            <a:ext cx="1714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"/>
          </p:nvPr>
        </p:nvSpPr>
        <p:spPr>
          <a:xfrm>
            <a:off x="4343400" y="990600"/>
            <a:ext cx="1714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3"/>
          </p:nvPr>
        </p:nvSpPr>
        <p:spPr>
          <a:xfrm>
            <a:off x="1504950" y="2857500"/>
            <a:ext cx="1714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"/>
          </p:nvPr>
        </p:nvSpPr>
        <p:spPr>
          <a:xfrm>
            <a:off x="4343400" y="2857500"/>
            <a:ext cx="1714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Josefin Sans Medium"/>
              <a:buNone/>
              <a:defRPr sz="17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5"/>
          </p:nvPr>
        </p:nvSpPr>
        <p:spPr>
          <a:xfrm>
            <a:off x="1504950" y="1695450"/>
            <a:ext cx="19623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6"/>
          </p:nvPr>
        </p:nvSpPr>
        <p:spPr>
          <a:xfrm>
            <a:off x="4343400" y="1693275"/>
            <a:ext cx="19623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7"/>
          </p:nvPr>
        </p:nvSpPr>
        <p:spPr>
          <a:xfrm>
            <a:off x="1504950" y="3562350"/>
            <a:ext cx="19623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8"/>
          </p:nvPr>
        </p:nvSpPr>
        <p:spPr>
          <a:xfrm>
            <a:off x="4343400" y="3560175"/>
            <a:ext cx="19623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9"/>
          </p:nvPr>
        </p:nvSpPr>
        <p:spPr>
          <a:xfrm>
            <a:off x="687250" y="905925"/>
            <a:ext cx="8574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Josefin Sans"/>
              <a:buNone/>
              <a:defRPr sz="3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3"/>
          </p:nvPr>
        </p:nvSpPr>
        <p:spPr>
          <a:xfrm>
            <a:off x="3600450" y="868050"/>
            <a:ext cx="8574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Josefin Sans"/>
              <a:buNone/>
              <a:defRPr sz="3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4"/>
          </p:nvPr>
        </p:nvSpPr>
        <p:spPr>
          <a:xfrm>
            <a:off x="686765" y="2792482"/>
            <a:ext cx="8574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Josefin Sans"/>
              <a:buNone/>
              <a:defRPr sz="3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5"/>
          </p:nvPr>
        </p:nvSpPr>
        <p:spPr>
          <a:xfrm>
            <a:off x="3599965" y="2754607"/>
            <a:ext cx="8574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Josefin Sans"/>
              <a:buNone/>
              <a:defRPr sz="3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387250" y="1428150"/>
            <a:ext cx="3673500" cy="2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Font typeface="Poppins"/>
              <a:buNone/>
              <a:defRPr sz="17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4776175" y="3247417"/>
            <a:ext cx="32472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SemiBold"/>
              <a:buNone/>
              <a:defRPr sz="17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Josefin Sans SemiBold"/>
              <a:buNone/>
              <a:defRPr sz="17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6" r:id="rId10"/>
    <p:sldLayoutId id="2147483667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932329" y="1613648"/>
            <a:ext cx="7198660" cy="98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  <a:t>KEGIATAN PEMBEKALAN </a:t>
            </a:r>
            <a:endParaRPr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919" y="663388"/>
            <a:ext cx="313764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Google Shape;169;p28"/>
          <p:cNvSpPr txBox="1">
            <a:spLocks/>
          </p:cNvSpPr>
          <p:nvPr/>
        </p:nvSpPr>
        <p:spPr>
          <a:xfrm>
            <a:off x="1335741" y="2599766"/>
            <a:ext cx="6427695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ID" sz="2000" dirty="0" err="1" smtClean="0">
                <a:solidFill>
                  <a:schemeClr val="accent4">
                    <a:lumMod val="50000"/>
                  </a:schemeClr>
                </a:solidFill>
              </a:rPr>
              <a:t>Calon</a:t>
            </a:r>
            <a:r>
              <a:rPr lang="en-ID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accent4">
                    <a:lumMod val="50000"/>
                  </a:schemeClr>
                </a:solidFill>
              </a:rPr>
              <a:t>Pengurus</a:t>
            </a:r>
            <a:r>
              <a:rPr lang="en-ID" sz="2000" dirty="0" smtClean="0">
                <a:solidFill>
                  <a:schemeClr val="accent4">
                    <a:lumMod val="50000"/>
                  </a:schemeClr>
                </a:solidFill>
              </a:rPr>
              <a:t> BEM 2021/2022</a:t>
            </a:r>
            <a:endParaRPr lang="en-ID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11390;p69"/>
          <p:cNvGrpSpPr/>
          <p:nvPr/>
        </p:nvGrpSpPr>
        <p:grpSpPr>
          <a:xfrm>
            <a:off x="5693970" y="3212552"/>
            <a:ext cx="589939" cy="639483"/>
            <a:chOff x="3110102" y="1499880"/>
            <a:chExt cx="330613" cy="358378"/>
          </a:xfrm>
          <a:solidFill>
            <a:schemeClr val="accent3">
              <a:lumMod val="50000"/>
            </a:schemeClr>
          </a:solidFill>
        </p:grpSpPr>
        <p:sp>
          <p:nvSpPr>
            <p:cNvPr id="63" name="Google Shape;11391;p69"/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392;p69"/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93;p69"/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94;p69"/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95;p69"/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96;p69"/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97;p69"/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8"/>
          <p:cNvSpPr/>
          <p:nvPr/>
        </p:nvSpPr>
        <p:spPr>
          <a:xfrm>
            <a:off x="4593146" y="1742155"/>
            <a:ext cx="20553" cy="20553"/>
          </a:xfrm>
          <a:custGeom>
            <a:avLst/>
            <a:gdLst/>
            <a:ahLst/>
            <a:cxnLst/>
            <a:rect l="l" t="t" r="r" b="b"/>
            <a:pathLst>
              <a:path w="8156" h="8156" extrusionOk="0">
                <a:moveTo>
                  <a:pt x="4078" y="1"/>
                </a:moveTo>
                <a:cubicBezTo>
                  <a:pt x="1827" y="1"/>
                  <a:pt x="0" y="1827"/>
                  <a:pt x="0" y="4078"/>
                </a:cubicBezTo>
                <a:cubicBezTo>
                  <a:pt x="0" y="6329"/>
                  <a:pt x="1827" y="8156"/>
                  <a:pt x="4078" y="8156"/>
                </a:cubicBezTo>
                <a:cubicBezTo>
                  <a:pt x="6328" y="8156"/>
                  <a:pt x="8155" y="6329"/>
                  <a:pt x="8155" y="4078"/>
                </a:cubicBezTo>
                <a:cubicBezTo>
                  <a:pt x="8155" y="1827"/>
                  <a:pt x="6328" y="1"/>
                  <a:pt x="40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1836084" y="1463837"/>
            <a:ext cx="575143" cy="578175"/>
            <a:chOff x="1836084" y="1463837"/>
            <a:chExt cx="575143" cy="578175"/>
          </a:xfrm>
        </p:grpSpPr>
        <p:sp>
          <p:nvSpPr>
            <p:cNvPr id="49" name="Google Shape;12526;p71"/>
            <p:cNvSpPr/>
            <p:nvPr/>
          </p:nvSpPr>
          <p:spPr>
            <a:xfrm>
              <a:off x="1836084" y="1463837"/>
              <a:ext cx="442815" cy="442815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7;p71"/>
            <p:cNvSpPr/>
            <p:nvPr/>
          </p:nvSpPr>
          <p:spPr>
            <a:xfrm>
              <a:off x="1982257" y="1584140"/>
              <a:ext cx="177551" cy="15466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28;p71"/>
            <p:cNvSpPr/>
            <p:nvPr/>
          </p:nvSpPr>
          <p:spPr>
            <a:xfrm>
              <a:off x="1955781" y="1647904"/>
              <a:ext cx="167293" cy="140868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29;p71"/>
            <p:cNvSpPr/>
            <p:nvPr/>
          </p:nvSpPr>
          <p:spPr>
            <a:xfrm>
              <a:off x="2115798" y="1745370"/>
              <a:ext cx="295429" cy="296642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30;p71"/>
            <p:cNvSpPr/>
            <p:nvPr/>
          </p:nvSpPr>
          <p:spPr>
            <a:xfrm>
              <a:off x="2211446" y="1841623"/>
              <a:ext cx="102367" cy="102317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31;p71"/>
            <p:cNvSpPr/>
            <p:nvPr/>
          </p:nvSpPr>
          <p:spPr>
            <a:xfrm>
              <a:off x="2001507" y="1631686"/>
              <a:ext cx="111360" cy="111360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8"/>
          <p:cNvSpPr txBox="1">
            <a:spLocks noGrp="1"/>
          </p:cNvSpPr>
          <p:nvPr>
            <p:ph type="subTitle" idx="3"/>
          </p:nvPr>
        </p:nvSpPr>
        <p:spPr>
          <a:xfrm>
            <a:off x="1044500" y="2026774"/>
            <a:ext cx="22197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Analisis Situasi</a:t>
            </a:r>
            <a:endParaRPr dirty="0"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4"/>
          </p:nvPr>
        </p:nvSpPr>
        <p:spPr>
          <a:xfrm>
            <a:off x="4699540" y="2340843"/>
            <a:ext cx="268774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latin typeface="Poppins Light"/>
                <a:ea typeface="Poppins Light"/>
                <a:cs typeface="Poppins Light"/>
                <a:sym typeface="Poppins Light"/>
              </a:rPr>
              <a:t>Mengetahui</a:t>
            </a:r>
            <a:r>
              <a:rPr lang="en-US" sz="1100" dirty="0" smtClean="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100" dirty="0" err="1" smtClean="0">
                <a:latin typeface="Poppins Light"/>
                <a:ea typeface="Poppins Light"/>
                <a:cs typeface="Poppins Light"/>
                <a:sym typeface="Poppins Light"/>
              </a:rPr>
              <a:t>Pengyebab</a:t>
            </a:r>
            <a:r>
              <a:rPr lang="en-US" sz="1100" dirty="0" smtClean="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100" dirty="0" err="1" smtClean="0">
                <a:latin typeface="Poppins Light"/>
                <a:ea typeface="Poppins Light"/>
                <a:cs typeface="Poppins Light"/>
                <a:sym typeface="Poppins Light"/>
              </a:rPr>
              <a:t>Masalah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7" name="Google Shape;377;p38"/>
          <p:cNvSpPr txBox="1">
            <a:spLocks noGrp="1"/>
          </p:cNvSpPr>
          <p:nvPr>
            <p:ph type="body" idx="7"/>
          </p:nvPr>
        </p:nvSpPr>
        <p:spPr>
          <a:xfrm>
            <a:off x="960558" y="2396442"/>
            <a:ext cx="2325032" cy="272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smtClean="0">
                <a:latin typeface="Poppins Light"/>
                <a:ea typeface="Poppins Light"/>
                <a:cs typeface="Poppins Light"/>
                <a:sym typeface="Poppins Light"/>
              </a:rPr>
              <a:t>Mengetahui Masalah utama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2"/>
          </p:nvPr>
        </p:nvSpPr>
        <p:spPr>
          <a:xfrm>
            <a:off x="4467548" y="3787446"/>
            <a:ext cx="3191435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Analisis Persoalan Potensial</a:t>
            </a:r>
            <a:endParaRPr dirty="0"/>
          </a:p>
        </p:txBody>
      </p:sp>
      <p:sp>
        <p:nvSpPr>
          <p:cNvPr id="379" name="Google Shape;379;p38"/>
          <p:cNvSpPr txBox="1">
            <a:spLocks noGrp="1"/>
          </p:cNvSpPr>
          <p:nvPr>
            <p:ph type="body" idx="13"/>
          </p:nvPr>
        </p:nvSpPr>
        <p:spPr>
          <a:xfrm>
            <a:off x="4554397" y="4220387"/>
            <a:ext cx="2988524" cy="326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smtClean="0">
                <a:latin typeface="Poppins Light"/>
                <a:ea typeface="Poppins Light"/>
                <a:cs typeface="Poppins Light"/>
                <a:sym typeface="Poppins Light"/>
              </a:rPr>
              <a:t>Mengamankan pelaksanaan keputusan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1" name="Google Shape;381;p38"/>
          <p:cNvSpPr txBox="1">
            <a:spLocks noGrp="1"/>
          </p:cNvSpPr>
          <p:nvPr>
            <p:ph type="body" idx="15"/>
          </p:nvPr>
        </p:nvSpPr>
        <p:spPr>
          <a:xfrm>
            <a:off x="1155408" y="4218613"/>
            <a:ext cx="2008800" cy="32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smtClean="0">
                <a:latin typeface="Poppins Light"/>
                <a:ea typeface="Poppins Light"/>
                <a:cs typeface="Poppins Light"/>
                <a:sym typeface="Poppins Light"/>
              </a:rPr>
              <a:t>Menetapkan Pilihan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641895" y="524175"/>
            <a:ext cx="38688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Analisis Masalah</a:t>
            </a: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4890716" y="1917642"/>
            <a:ext cx="21435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Analisis Persoalan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8"/>
          </p:nvPr>
        </p:nvSpPr>
        <p:spPr>
          <a:xfrm>
            <a:off x="1044500" y="3795330"/>
            <a:ext cx="2219700" cy="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Analisis Keputusan</a:t>
            </a:r>
            <a:endParaRPr dirty="0"/>
          </a:p>
        </p:txBody>
      </p:sp>
      <p:grpSp>
        <p:nvGrpSpPr>
          <p:cNvPr id="70" name="Google Shape;11866;p69"/>
          <p:cNvGrpSpPr/>
          <p:nvPr/>
        </p:nvGrpSpPr>
        <p:grpSpPr>
          <a:xfrm>
            <a:off x="1822054" y="3249810"/>
            <a:ext cx="650777" cy="527114"/>
            <a:chOff x="3967437" y="3837102"/>
            <a:chExt cx="364708" cy="295405"/>
          </a:xfrm>
          <a:solidFill>
            <a:schemeClr val="accent3">
              <a:lumMod val="50000"/>
            </a:schemeClr>
          </a:solidFill>
        </p:grpSpPr>
        <p:sp>
          <p:nvSpPr>
            <p:cNvPr id="71" name="Google Shape;11867;p69"/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868;p69"/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869;p69"/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870;p69"/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871;p69"/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11873;p69"/>
          <p:cNvSpPr/>
          <p:nvPr/>
        </p:nvSpPr>
        <p:spPr>
          <a:xfrm>
            <a:off x="5664573" y="1411458"/>
            <a:ext cx="648734" cy="556114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/>
          <p:nvPr/>
        </p:nvSpPr>
        <p:spPr>
          <a:xfrm>
            <a:off x="2712025" y="779350"/>
            <a:ext cx="3842100" cy="3842100"/>
          </a:xfrm>
          <a:prstGeom prst="ellipse">
            <a:avLst/>
          </a:prstGeom>
          <a:gradFill>
            <a:gsLst>
              <a:gs pos="0">
                <a:srgbClr val="434343">
                  <a:alpha val="30980"/>
                </a:srgbClr>
              </a:gs>
              <a:gs pos="7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4"/>
          <p:cNvSpPr txBox="1">
            <a:spLocks noGrp="1"/>
          </p:cNvSpPr>
          <p:nvPr>
            <p:ph type="title"/>
          </p:nvPr>
        </p:nvSpPr>
        <p:spPr>
          <a:xfrm>
            <a:off x="720000" y="1106125"/>
            <a:ext cx="7623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623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PEMECAHAN MASALAH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29" name="Google Shape;529;p44"/>
          <p:cNvSpPr/>
          <p:nvPr/>
        </p:nvSpPr>
        <p:spPr>
          <a:xfrm>
            <a:off x="3775826" y="2918705"/>
            <a:ext cx="1504385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>
            <a:spLocks noGrp="1"/>
          </p:cNvSpPr>
          <p:nvPr>
            <p:ph type="title"/>
          </p:nvPr>
        </p:nvSpPr>
        <p:spPr>
          <a:xfrm>
            <a:off x="641894" y="524175"/>
            <a:ext cx="4342481" cy="566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10000"/>
                  </a:schemeClr>
                </a:solidFill>
              </a:rPr>
              <a:t>Alur Pemecahan Masalah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1850217" y="2941204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850217" y="246945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5395371" y="2941204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5395371" y="2469451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225799" y="3518492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225799" y="311763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7132485" y="3518492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7132485" y="311763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41894" y="2001188"/>
            <a:ext cx="7825274" cy="2107392"/>
            <a:chOff x="641894" y="2063941"/>
            <a:chExt cx="7825274" cy="2107392"/>
          </a:xfrm>
        </p:grpSpPr>
        <p:sp>
          <p:nvSpPr>
            <p:cNvPr id="58" name="Google Shape;366;p37"/>
            <p:cNvSpPr txBox="1"/>
            <p:nvPr/>
          </p:nvSpPr>
          <p:spPr>
            <a:xfrm>
              <a:off x="4480434" y="3510340"/>
              <a:ext cx="1429418" cy="592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dirty="0" smtClean="0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MEMILIH SOLUSI TERBAIK</a:t>
              </a:r>
              <a:endParaRPr sz="105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1894" y="2063941"/>
              <a:ext cx="7825274" cy="2107392"/>
              <a:chOff x="335867" y="1887508"/>
              <a:chExt cx="7825274" cy="210739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35867" y="1887508"/>
                <a:ext cx="5206122" cy="2107392"/>
                <a:chOff x="979525" y="1411100"/>
                <a:chExt cx="7082500" cy="3182875"/>
              </a:xfrm>
            </p:grpSpPr>
            <p:sp>
              <p:nvSpPr>
                <p:cNvPr id="337" name="Google Shape;337;p37"/>
                <p:cNvSpPr/>
                <p:nvPr/>
              </p:nvSpPr>
              <p:spPr>
                <a:xfrm>
                  <a:off x="2730500" y="3414300"/>
                  <a:ext cx="1776300" cy="11766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7"/>
                <p:cNvSpPr/>
                <p:nvPr/>
              </p:nvSpPr>
              <p:spPr>
                <a:xfrm>
                  <a:off x="6285725" y="3417375"/>
                  <a:ext cx="1776300" cy="11766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7"/>
                <p:cNvSpPr/>
                <p:nvPr/>
              </p:nvSpPr>
              <p:spPr>
                <a:xfrm>
                  <a:off x="4523100" y="1411100"/>
                  <a:ext cx="1776300" cy="11766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7"/>
                <p:cNvSpPr/>
                <p:nvPr/>
              </p:nvSpPr>
              <p:spPr>
                <a:xfrm>
                  <a:off x="979525" y="1411100"/>
                  <a:ext cx="1776300" cy="11766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7"/>
                <p:cNvSpPr/>
                <p:nvPr/>
              </p:nvSpPr>
              <p:spPr>
                <a:xfrm>
                  <a:off x="1761987" y="2941204"/>
                  <a:ext cx="176491" cy="17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28" fill="none" extrusionOk="0">
                      <a:moveTo>
                        <a:pt x="5958" y="2979"/>
                      </a:moveTo>
                      <a:cubicBezTo>
                        <a:pt x="5958" y="4620"/>
                        <a:pt x="4621" y="5927"/>
                        <a:pt x="2980" y="5927"/>
                      </a:cubicBezTo>
                      <a:cubicBezTo>
                        <a:pt x="1338" y="5927"/>
                        <a:pt x="1" y="4620"/>
                        <a:pt x="1" y="2979"/>
                      </a:cubicBezTo>
                      <a:cubicBezTo>
                        <a:pt x="1" y="1338"/>
                        <a:pt x="1338" y="0"/>
                        <a:pt x="2980" y="0"/>
                      </a:cubicBezTo>
                      <a:cubicBezTo>
                        <a:pt x="4621" y="0"/>
                        <a:pt x="5958" y="1338"/>
                        <a:pt x="5958" y="297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7"/>
                <p:cNvSpPr/>
                <p:nvPr/>
              </p:nvSpPr>
              <p:spPr>
                <a:xfrm rot="10800000" flipH="1">
                  <a:off x="1938436" y="3025275"/>
                  <a:ext cx="1590433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18" h="1" fill="none" extrusionOk="0">
                      <a:moveTo>
                        <a:pt x="0" y="1"/>
                      </a:moveTo>
                      <a:lnTo>
                        <a:pt x="4051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7"/>
                <p:cNvSpPr/>
                <p:nvPr/>
              </p:nvSpPr>
              <p:spPr>
                <a:xfrm>
                  <a:off x="3523345" y="2941204"/>
                  <a:ext cx="175573" cy="17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8" h="5928" fill="none" extrusionOk="0">
                      <a:moveTo>
                        <a:pt x="5928" y="2979"/>
                      </a:moveTo>
                      <a:cubicBezTo>
                        <a:pt x="5928" y="4620"/>
                        <a:pt x="4591" y="5927"/>
                        <a:pt x="2949" y="5927"/>
                      </a:cubicBezTo>
                      <a:cubicBezTo>
                        <a:pt x="1338" y="5927"/>
                        <a:pt x="1" y="4620"/>
                        <a:pt x="1" y="2979"/>
                      </a:cubicBezTo>
                      <a:cubicBezTo>
                        <a:pt x="1" y="1338"/>
                        <a:pt x="1338" y="0"/>
                        <a:pt x="2949" y="0"/>
                      </a:cubicBezTo>
                      <a:cubicBezTo>
                        <a:pt x="4591" y="0"/>
                        <a:pt x="5928" y="1338"/>
                        <a:pt x="5928" y="297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7"/>
                <p:cNvSpPr/>
                <p:nvPr/>
              </p:nvSpPr>
              <p:spPr>
                <a:xfrm>
                  <a:off x="5307141" y="2941204"/>
                  <a:ext cx="176461" cy="17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28" fill="none" extrusionOk="0">
                      <a:moveTo>
                        <a:pt x="5958" y="2979"/>
                      </a:moveTo>
                      <a:cubicBezTo>
                        <a:pt x="5958" y="4620"/>
                        <a:pt x="4621" y="5927"/>
                        <a:pt x="2979" y="5927"/>
                      </a:cubicBezTo>
                      <a:cubicBezTo>
                        <a:pt x="1338" y="5927"/>
                        <a:pt x="0" y="4620"/>
                        <a:pt x="0" y="2979"/>
                      </a:cubicBezTo>
                      <a:cubicBezTo>
                        <a:pt x="0" y="1338"/>
                        <a:pt x="1338" y="0"/>
                        <a:pt x="2979" y="0"/>
                      </a:cubicBezTo>
                      <a:cubicBezTo>
                        <a:pt x="4621" y="0"/>
                        <a:pt x="5958" y="1338"/>
                        <a:pt x="5958" y="297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7"/>
                <p:cNvSpPr/>
                <p:nvPr/>
              </p:nvSpPr>
              <p:spPr>
                <a:xfrm>
                  <a:off x="7086541" y="2941204"/>
                  <a:ext cx="175573" cy="17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8" h="5928" fill="none" extrusionOk="0">
                      <a:moveTo>
                        <a:pt x="5928" y="2979"/>
                      </a:moveTo>
                      <a:cubicBezTo>
                        <a:pt x="5928" y="4620"/>
                        <a:pt x="4590" y="5927"/>
                        <a:pt x="2949" y="5927"/>
                      </a:cubicBezTo>
                      <a:cubicBezTo>
                        <a:pt x="1338" y="5927"/>
                        <a:pt x="0" y="4620"/>
                        <a:pt x="0" y="2979"/>
                      </a:cubicBezTo>
                      <a:cubicBezTo>
                        <a:pt x="0" y="1338"/>
                        <a:pt x="1338" y="0"/>
                        <a:pt x="2949" y="0"/>
                      </a:cubicBezTo>
                      <a:cubicBezTo>
                        <a:pt x="4590" y="0"/>
                        <a:pt x="5928" y="1338"/>
                        <a:pt x="5928" y="297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7"/>
                <p:cNvSpPr/>
                <p:nvPr/>
              </p:nvSpPr>
              <p:spPr>
                <a:xfrm>
                  <a:off x="1850225" y="2587226"/>
                  <a:ext cx="30" cy="35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950" fill="none" extrusionOk="0">
                      <a:moveTo>
                        <a:pt x="1" y="1294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5395370" y="2587226"/>
                  <a:ext cx="30" cy="35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950" fill="none" extrusionOk="0">
                      <a:moveTo>
                        <a:pt x="0" y="1294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7"/>
                <p:cNvSpPr/>
                <p:nvPr/>
              </p:nvSpPr>
              <p:spPr>
                <a:xfrm>
                  <a:off x="3610675" y="3117675"/>
                  <a:ext cx="30" cy="27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949" fill="none" extrusionOk="0">
                      <a:moveTo>
                        <a:pt x="0" y="1294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7"/>
                <p:cNvSpPr/>
                <p:nvPr/>
              </p:nvSpPr>
              <p:spPr>
                <a:xfrm>
                  <a:off x="7173845" y="3117675"/>
                  <a:ext cx="30" cy="27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949" fill="none" extrusionOk="0">
                      <a:moveTo>
                        <a:pt x="1" y="1294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7"/>
                <p:cNvSpPr/>
                <p:nvPr/>
              </p:nvSpPr>
              <p:spPr>
                <a:xfrm rot="10800000" flipH="1">
                  <a:off x="3707811" y="3025275"/>
                  <a:ext cx="1590433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18" h="1" fill="none" extrusionOk="0">
                      <a:moveTo>
                        <a:pt x="0" y="1"/>
                      </a:moveTo>
                      <a:lnTo>
                        <a:pt x="4051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7"/>
                <p:cNvSpPr/>
                <p:nvPr/>
              </p:nvSpPr>
              <p:spPr>
                <a:xfrm rot="10800000" flipH="1">
                  <a:off x="5492511" y="3025275"/>
                  <a:ext cx="1590433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18" h="1" fill="none" extrusionOk="0">
                      <a:moveTo>
                        <a:pt x="0" y="1"/>
                      </a:moveTo>
                      <a:lnTo>
                        <a:pt x="4051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7"/>
                <p:cNvSpPr txBox="1"/>
                <p:nvPr/>
              </p:nvSpPr>
              <p:spPr>
                <a:xfrm>
                  <a:off x="980230" y="1626045"/>
                  <a:ext cx="1718428" cy="7844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D" sz="1050" b="1" dirty="0" smtClean="0">
                      <a:solidFill>
                        <a:schemeClr val="dk1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IDENTIFIKASI MASALAH</a:t>
                  </a:r>
                  <a:endParaRPr lang="en-ID" sz="1050" b="1" dirty="0">
                    <a:solidFill>
                      <a:schemeClr val="dk1"/>
                    </a:solidFill>
                    <a:latin typeface="Josefin Sans"/>
                    <a:ea typeface="Josefin Sans"/>
                    <a:cs typeface="Josefin Sans"/>
                    <a:sym typeface="Josefin Sans"/>
                  </a:endParaRPr>
                </a:p>
              </p:txBody>
            </p:sp>
            <p:sp>
              <p:nvSpPr>
                <p:cNvPr id="366" name="Google Shape;366;p37"/>
                <p:cNvSpPr txBox="1"/>
                <p:nvPr/>
              </p:nvSpPr>
              <p:spPr>
                <a:xfrm>
                  <a:off x="2642389" y="3643892"/>
                  <a:ext cx="1944605" cy="8942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50" b="1" dirty="0" smtClean="0">
                      <a:solidFill>
                        <a:schemeClr val="dk1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MENGUMPULKAN INFORMASI</a:t>
                  </a:r>
                  <a:endParaRPr sz="1050" b="1" dirty="0">
                    <a:solidFill>
                      <a:schemeClr val="dk1"/>
                    </a:solidFill>
                    <a:latin typeface="Josefin Sans"/>
                    <a:ea typeface="Josefin Sans"/>
                    <a:cs typeface="Josefin Sans"/>
                    <a:sym typeface="Josefin Sans"/>
                  </a:endParaRPr>
                </a:p>
              </p:txBody>
            </p:sp>
            <p:sp>
              <p:nvSpPr>
                <p:cNvPr id="367" name="Google Shape;367;p37"/>
                <p:cNvSpPr txBox="1"/>
                <p:nvPr/>
              </p:nvSpPr>
              <p:spPr>
                <a:xfrm>
                  <a:off x="4477157" y="1506795"/>
                  <a:ext cx="1905427" cy="109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50" b="1" dirty="0" smtClean="0">
                      <a:solidFill>
                        <a:schemeClr val="dk1"/>
                      </a:solidFill>
                      <a:latin typeface="Josefin Sans"/>
                      <a:ea typeface="Josefin Sans"/>
                      <a:cs typeface="Josefin Sans"/>
                      <a:sym typeface="Josefin Sans"/>
                    </a:rPr>
                    <a:t>IDENTIFIKASI SOLUSI YANG MEMUNGKINKAN</a:t>
                  </a:r>
                  <a:endParaRPr sz="1050" b="1" dirty="0">
                    <a:solidFill>
                      <a:schemeClr val="dk1"/>
                    </a:solidFill>
                    <a:latin typeface="Josefin Sans"/>
                    <a:ea typeface="Josefin Sans"/>
                    <a:cs typeface="Josefin Sans"/>
                    <a:sym typeface="Josefin Sans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6855439" y="2898559"/>
                <a:ext cx="1305702" cy="1094305"/>
                <a:chOff x="4388687" y="3052995"/>
                <a:chExt cx="1305702" cy="1094305"/>
              </a:xfrm>
            </p:grpSpPr>
            <p:sp>
              <p:nvSpPr>
                <p:cNvPr id="47" name="Google Shape;338;p37"/>
                <p:cNvSpPr/>
                <p:nvPr/>
              </p:nvSpPr>
              <p:spPr>
                <a:xfrm>
                  <a:off x="4388687" y="3368269"/>
                  <a:ext cx="1305702" cy="779031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348;p37"/>
                <p:cNvSpPr/>
                <p:nvPr/>
              </p:nvSpPr>
              <p:spPr>
                <a:xfrm>
                  <a:off x="4977342" y="3052995"/>
                  <a:ext cx="129058" cy="1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8" h="5928" fill="none" extrusionOk="0">
                      <a:moveTo>
                        <a:pt x="5928" y="2979"/>
                      </a:moveTo>
                      <a:cubicBezTo>
                        <a:pt x="5928" y="4620"/>
                        <a:pt x="4590" y="5927"/>
                        <a:pt x="2949" y="5927"/>
                      </a:cubicBezTo>
                      <a:cubicBezTo>
                        <a:pt x="1338" y="5927"/>
                        <a:pt x="0" y="4620"/>
                        <a:pt x="0" y="2979"/>
                      </a:cubicBezTo>
                      <a:cubicBezTo>
                        <a:pt x="0" y="1338"/>
                        <a:pt x="1338" y="0"/>
                        <a:pt x="2949" y="0"/>
                      </a:cubicBezTo>
                      <a:cubicBezTo>
                        <a:pt x="4590" y="0"/>
                        <a:pt x="5928" y="1338"/>
                        <a:pt x="5928" y="297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359;p37"/>
                <p:cNvSpPr/>
                <p:nvPr/>
              </p:nvSpPr>
              <p:spPr>
                <a:xfrm>
                  <a:off x="5041516" y="3169837"/>
                  <a:ext cx="22" cy="181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949" fill="none" extrusionOk="0">
                      <a:moveTo>
                        <a:pt x="1" y="1294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949237" y="1888790"/>
                <a:ext cx="2480953" cy="1129334"/>
                <a:chOff x="2493744" y="2039908"/>
                <a:chExt cx="2480953" cy="1129334"/>
              </a:xfrm>
            </p:grpSpPr>
            <p:sp>
              <p:nvSpPr>
                <p:cNvPr id="60" name="Google Shape;339;p37"/>
                <p:cNvSpPr/>
                <p:nvPr/>
              </p:nvSpPr>
              <p:spPr>
                <a:xfrm>
                  <a:off x="3093037" y="2039908"/>
                  <a:ext cx="1305702" cy="779031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347;p37"/>
                <p:cNvSpPr/>
                <p:nvPr/>
              </p:nvSpPr>
              <p:spPr>
                <a:xfrm>
                  <a:off x="3669361" y="3052995"/>
                  <a:ext cx="129711" cy="1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28" fill="none" extrusionOk="0">
                      <a:moveTo>
                        <a:pt x="5958" y="2979"/>
                      </a:moveTo>
                      <a:cubicBezTo>
                        <a:pt x="5958" y="4620"/>
                        <a:pt x="4621" y="5927"/>
                        <a:pt x="2979" y="5927"/>
                      </a:cubicBezTo>
                      <a:cubicBezTo>
                        <a:pt x="1338" y="5927"/>
                        <a:pt x="0" y="4620"/>
                        <a:pt x="0" y="2979"/>
                      </a:cubicBezTo>
                      <a:cubicBezTo>
                        <a:pt x="0" y="1338"/>
                        <a:pt x="1338" y="0"/>
                        <a:pt x="2979" y="0"/>
                      </a:cubicBezTo>
                      <a:cubicBezTo>
                        <a:pt x="4621" y="0"/>
                        <a:pt x="5958" y="1338"/>
                        <a:pt x="5958" y="297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353;p37"/>
                <p:cNvSpPr/>
                <p:nvPr/>
              </p:nvSpPr>
              <p:spPr>
                <a:xfrm>
                  <a:off x="3734215" y="2818625"/>
                  <a:ext cx="22" cy="23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950" fill="none" extrusionOk="0">
                      <a:moveTo>
                        <a:pt x="0" y="1294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363;p37"/>
                <p:cNvSpPr/>
                <p:nvPr/>
              </p:nvSpPr>
              <p:spPr>
                <a:xfrm rot="10800000" flipH="1">
                  <a:off x="2493744" y="3108659"/>
                  <a:ext cx="1169077" cy="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18" h="1" fill="none" extrusionOk="0">
                      <a:moveTo>
                        <a:pt x="0" y="1"/>
                      </a:moveTo>
                      <a:lnTo>
                        <a:pt x="4051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364;p37"/>
                <p:cNvSpPr/>
                <p:nvPr/>
              </p:nvSpPr>
              <p:spPr>
                <a:xfrm rot="10800000" flipH="1">
                  <a:off x="3805620" y="3108659"/>
                  <a:ext cx="1169077" cy="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18" h="1" fill="none" extrusionOk="0">
                      <a:moveTo>
                        <a:pt x="0" y="1"/>
                      </a:moveTo>
                      <a:lnTo>
                        <a:pt x="4051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" name="Google Shape;367;p37"/>
            <p:cNvSpPr txBox="1"/>
            <p:nvPr/>
          </p:nvSpPr>
          <p:spPr>
            <a:xfrm>
              <a:off x="5865432" y="2265740"/>
              <a:ext cx="1260605" cy="421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dirty="0" smtClean="0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IMPLEMENTASI</a:t>
              </a:r>
              <a:endParaRPr sz="105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70" name="Google Shape;367;p37"/>
            <p:cNvSpPr txBox="1"/>
            <p:nvPr/>
          </p:nvSpPr>
          <p:spPr>
            <a:xfrm>
              <a:off x="7183992" y="3572728"/>
              <a:ext cx="1260605" cy="421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dirty="0" smtClean="0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EVALUASI</a:t>
              </a:r>
              <a:endParaRPr sz="105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674149" y="1855274"/>
            <a:ext cx="7241686" cy="236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Bersikap Positif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Hendaknya masalah didefinisikan dengan jelas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Carilah solusi terbaru, aktual dan berorientasi pada masa kini atau masa depan, jangan memecahkan masalah dengan bernostalgia pada masa lalu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Lihatlah masalah pada sudut pandang yang proporsional dan dari berbagai sudut pandang</a:t>
            </a: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41898" y="905175"/>
            <a:ext cx="6225067" cy="6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>
                    <a:lumMod val="50000"/>
                  </a:schemeClr>
                </a:solidFill>
              </a:rPr>
              <a:t>Menyikapi masalah dalam Organisasi 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674149" y="1855274"/>
            <a:ext cx="7241686" cy="236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Dalam Mencari solusi, ikuti intuisi yang cermat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Bersifat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terbuka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dalam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mengungkapkan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sebuah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masalah</a:t>
            </a:r>
            <a:endParaRPr lang="en-US" dirty="0" smtClean="0">
              <a:solidFill>
                <a:schemeClr val="tx1">
                  <a:lumMod val="75000"/>
                </a:schemeClr>
              </a:solidFill>
              <a:latin typeface="Quicksand Medium"/>
              <a:sym typeface="Quicksand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Libatkan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personel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yang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terlibat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dalam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siklus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Quicksand Medium"/>
                <a:sym typeface="Quicksand Medium"/>
              </a:rPr>
              <a:t>masalah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41898" y="905175"/>
            <a:ext cx="6225067" cy="6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>
                    <a:lumMod val="50000"/>
                  </a:schemeClr>
                </a:solidFill>
              </a:rPr>
              <a:t>Menyikapi masalah dalam Organisasi 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4356077" y="1630030"/>
            <a:ext cx="3673500" cy="2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“Ketrampilan </a:t>
            </a:r>
            <a:r>
              <a:rPr lang="en" sz="1400" b="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seorang anggota organisasi dapat dinilai </a:t>
            </a:r>
            <a:r>
              <a:rPr lang="en" sz="1400" b="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dari bagaimana pemimpinnya  bekerja. </a:t>
            </a:r>
            <a:r>
              <a:rPr lang="en" sz="1400" b="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Dan keberhasilan seorang pemimpin ditentukan oleh </a:t>
            </a:r>
            <a:r>
              <a:rPr lang="en" sz="1400" b="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kerjasama antar anggotanya” </a:t>
            </a:r>
            <a:endParaRPr sz="1400" b="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 b="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1"/>
          <p:cNvSpPr txBox="1">
            <a:spLocks noGrp="1"/>
          </p:cNvSpPr>
          <p:nvPr>
            <p:ph type="ctrTitle"/>
          </p:nvPr>
        </p:nvSpPr>
        <p:spPr>
          <a:xfrm>
            <a:off x="842165" y="865579"/>
            <a:ext cx="37491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THANKS</a:t>
            </a:r>
            <a:endParaRPr sz="4000" dirty="0"/>
          </a:p>
        </p:txBody>
      </p:sp>
      <p:sp>
        <p:nvSpPr>
          <p:cNvPr id="631" name="Google Shape;631;p51"/>
          <p:cNvSpPr txBox="1">
            <a:spLocks noGrp="1"/>
          </p:cNvSpPr>
          <p:nvPr>
            <p:ph type="subTitle" idx="1"/>
          </p:nvPr>
        </p:nvSpPr>
        <p:spPr>
          <a:xfrm>
            <a:off x="842165" y="1958395"/>
            <a:ext cx="2797200" cy="63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Ada </a:t>
            </a:r>
            <a:r>
              <a:rPr lang="en-US" sz="1600" dirty="0" err="1" smtClean="0"/>
              <a:t>pertanyaan</a:t>
            </a:r>
            <a:r>
              <a:rPr lang="en-US" sz="1600" dirty="0" smtClean="0"/>
              <a:t>?</a:t>
            </a:r>
            <a:endParaRPr sz="1600" dirty="0"/>
          </a:p>
        </p:txBody>
      </p:sp>
      <p:sp>
        <p:nvSpPr>
          <p:cNvPr id="646" name="Google Shape;646;p51"/>
          <p:cNvSpPr/>
          <p:nvPr/>
        </p:nvSpPr>
        <p:spPr>
          <a:xfrm rot="5400000">
            <a:off x="264975" y="951675"/>
            <a:ext cx="305700" cy="8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1"/>
          <p:cNvSpPr txBox="1"/>
          <p:nvPr/>
        </p:nvSpPr>
        <p:spPr>
          <a:xfrm>
            <a:off x="823352" y="4310228"/>
            <a:ext cx="2712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Please keep this slide for attribution.</a:t>
            </a:r>
            <a:endParaRPr sz="15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674149" y="1855275"/>
            <a:ext cx="1020180" cy="21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Quicksand Medium"/>
                <a:ea typeface="Quicksand Medium"/>
                <a:cs typeface="Quicksand Medium"/>
                <a:sym typeface="Quicksand Medium"/>
              </a:rPr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Quicksand Medium"/>
                <a:sym typeface="Quicksand Medium"/>
              </a:rPr>
              <a:t>Jurusan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Quicksand Medium"/>
                <a:sym typeface="Quicksand Medium"/>
              </a:rPr>
              <a:t>Jabatan</a:t>
            </a: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41899" y="905175"/>
            <a:ext cx="284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20" y="782870"/>
            <a:ext cx="2674959" cy="3577758"/>
          </a:xfrm>
          <a:prstGeom prst="rect">
            <a:avLst/>
          </a:prstGeom>
        </p:spPr>
      </p:pic>
      <p:sp>
        <p:nvSpPr>
          <p:cNvPr id="6" name="Google Shape;230;p33"/>
          <p:cNvSpPr txBox="1">
            <a:spLocks/>
          </p:cNvSpPr>
          <p:nvPr/>
        </p:nvSpPr>
        <p:spPr>
          <a:xfrm>
            <a:off x="1694328" y="1855275"/>
            <a:ext cx="3191437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ID" dirty="0" smtClean="0">
                <a:latin typeface="Quicksand Medium"/>
                <a:ea typeface="Quicksand Medium"/>
                <a:cs typeface="Quicksand Medium"/>
                <a:sym typeface="Quicksand Medium"/>
              </a:rPr>
              <a:t>: </a:t>
            </a:r>
            <a:r>
              <a:rPr lang="en-ID" dirty="0" err="1" smtClean="0">
                <a:latin typeface="Quicksand Medium"/>
                <a:ea typeface="Quicksand Medium"/>
                <a:cs typeface="Quicksand Medium"/>
                <a:sym typeface="Quicksand Medium"/>
              </a:rPr>
              <a:t>Ista</a:t>
            </a:r>
            <a:r>
              <a:rPr lang="en-ID" dirty="0" smtClean="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ID" dirty="0" err="1" smtClean="0">
                <a:latin typeface="Quicksand Medium"/>
                <a:ea typeface="Quicksand Medium"/>
                <a:cs typeface="Quicksand Medium"/>
                <a:sym typeface="Quicksand Medium"/>
              </a:rPr>
              <a:t>Rahma</a:t>
            </a:r>
            <a:r>
              <a:rPr lang="en-ID" dirty="0" smtClean="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ID" dirty="0" err="1" smtClean="0">
                <a:latin typeface="Quicksand Medium"/>
                <a:ea typeface="Quicksand Medium"/>
                <a:cs typeface="Quicksand Medium"/>
                <a:sym typeface="Quicksand Medium"/>
              </a:rPr>
              <a:t>Nissa</a:t>
            </a:r>
            <a:endParaRPr lang="en-ID" dirty="0" smtClean="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ID" dirty="0" smtClean="0">
                <a:latin typeface="Quicksand Medium"/>
                <a:sym typeface="Quicksand Medium"/>
              </a:rPr>
              <a:t>: </a:t>
            </a:r>
            <a:r>
              <a:rPr lang="en-ID" dirty="0" err="1" smtClean="0">
                <a:latin typeface="Quicksand Medium"/>
                <a:sym typeface="Quicksand Medium"/>
              </a:rPr>
              <a:t>Teknik</a:t>
            </a:r>
            <a:r>
              <a:rPr lang="en-ID" dirty="0" smtClean="0">
                <a:latin typeface="Quicksand Medium"/>
                <a:sym typeface="Quicksand Medium"/>
              </a:rPr>
              <a:t> </a:t>
            </a:r>
            <a:r>
              <a:rPr lang="en-ID" dirty="0" err="1" smtClean="0">
                <a:latin typeface="Quicksand Medium"/>
                <a:sym typeface="Quicksand Medium"/>
              </a:rPr>
              <a:t>Informatika</a:t>
            </a:r>
            <a:endParaRPr lang="en-ID" dirty="0" smtClean="0">
              <a:latin typeface="Quicksand Medium"/>
              <a:sym typeface="Quicksand Medium"/>
            </a:endParaRPr>
          </a:p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ID" dirty="0" smtClean="0">
                <a:latin typeface="Quicksand Medium"/>
                <a:sym typeface="Quicksand Medium"/>
              </a:rPr>
              <a:t>: </a:t>
            </a:r>
            <a:r>
              <a:rPr lang="en-ID" dirty="0" err="1" smtClean="0">
                <a:latin typeface="Quicksand Medium"/>
                <a:sym typeface="Quicksand Medium"/>
              </a:rPr>
              <a:t>Menteri</a:t>
            </a:r>
            <a:r>
              <a:rPr lang="en-ID" dirty="0" smtClean="0">
                <a:latin typeface="Quicksand Medium"/>
                <a:sym typeface="Quicksand Medium"/>
              </a:rPr>
              <a:t> POSDM BEM </a:t>
            </a:r>
            <a:r>
              <a:rPr lang="en-ID" dirty="0" smtClean="0">
                <a:latin typeface="Quicksand Medium"/>
                <a:sym typeface="Quicksand Medium"/>
              </a:rPr>
              <a:t>2019/2021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576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674149" y="1855274"/>
            <a:ext cx="7241686" cy="236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latin typeface="Quicksand Medium"/>
                <a:sym typeface="Quicksand Medium"/>
              </a:rPr>
              <a:t>Menyelaraskan organisasi-organisasi yang ada dikampus agar berjalan seimbang dan tercipta kerja-sama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latin typeface="Quicksand Medium"/>
                <a:sym typeface="Quicksand Medium"/>
              </a:rPr>
              <a:t>Melakukan kerja sama dan membentuk kesepakatan dengan pihak eksternal kampus agar terciptanya jaringan yang lebih luas.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 smtClean="0">
                <a:latin typeface="Quicksand Medium"/>
                <a:sym typeface="Quicksand Medium"/>
              </a:rPr>
              <a:t>Mengadakan pertemuan dan pertandingan persahabatan agar terciptanya rasa kekeluargaan dan keharmonisan antara mahasiswa/</a:t>
            </a:r>
            <a:r>
              <a:rPr lang="en-ID" dirty="0" smtClean="0">
                <a:latin typeface="Quicksand Medium"/>
                <a:sym typeface="Quicksand Medium"/>
              </a:rPr>
              <a:t>I</a:t>
            </a:r>
            <a:r>
              <a:rPr lang="en" dirty="0" smtClean="0">
                <a:latin typeface="Quicksand Medium"/>
                <a:sym typeface="Quicksand Medium"/>
              </a:rPr>
              <a:t> dan civitas akademika kampus</a:t>
            </a: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41898" y="905175"/>
            <a:ext cx="1796501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POSDM 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Google Shape;231;p33"/>
          <p:cNvSpPr txBox="1">
            <a:spLocks/>
          </p:cNvSpPr>
          <p:nvPr/>
        </p:nvSpPr>
        <p:spPr>
          <a:xfrm>
            <a:off x="2201756" y="1021716"/>
            <a:ext cx="6422291" cy="4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osefin Sans"/>
              <a:buNone/>
              <a:defRPr sz="2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ID" sz="1600" dirty="0" err="1" smtClean="0">
                <a:solidFill>
                  <a:schemeClr val="accent4">
                    <a:lumMod val="50000"/>
                  </a:schemeClr>
                </a:solidFill>
              </a:rPr>
              <a:t>Pengembangan</a:t>
            </a:r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accent4">
                    <a:lumMod val="50000"/>
                  </a:schemeClr>
                </a:solidFill>
              </a:rPr>
              <a:t>Organisasi</a:t>
            </a:r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accent4">
                    <a:lumMod val="50000"/>
                  </a:schemeClr>
                </a:solidFill>
              </a:rPr>
              <a:t>dan</a:t>
            </a:r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accent4">
                    <a:lumMod val="50000"/>
                  </a:schemeClr>
                </a:solidFill>
              </a:rPr>
              <a:t>Sumber</a:t>
            </a:r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accent4">
                    <a:lumMod val="50000"/>
                  </a:schemeClr>
                </a:solidFill>
              </a:rPr>
              <a:t>Daya</a:t>
            </a:r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accent4">
                    <a:lumMod val="50000"/>
                  </a:schemeClr>
                </a:solidFill>
              </a:rPr>
              <a:t>Mahasiswa</a:t>
            </a:r>
            <a:r>
              <a:rPr lang="en-ID" sz="16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ID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160975" y="64950"/>
            <a:ext cx="4883700" cy="4883700"/>
          </a:xfrm>
          <a:prstGeom prst="ellipse">
            <a:avLst/>
          </a:prstGeom>
          <a:gradFill>
            <a:gsLst>
              <a:gs pos="0">
                <a:schemeClr val="dk1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493375" y="779325"/>
            <a:ext cx="4551300" cy="3811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62050" y="722000"/>
            <a:ext cx="4079400" cy="3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 smtClean="0">
                <a:solidFill>
                  <a:srgbClr val="FFFFFF"/>
                </a:solidFill>
              </a:rPr>
              <a:t>PROBLEM</a:t>
            </a:r>
            <a:br>
              <a:rPr lang="en" sz="5600" dirty="0" smtClean="0">
                <a:solidFill>
                  <a:srgbClr val="FFFFFF"/>
                </a:solidFill>
              </a:rPr>
            </a:br>
            <a:r>
              <a:rPr lang="en" sz="5600" dirty="0" smtClean="0">
                <a:solidFill>
                  <a:srgbClr val="FFFFFF"/>
                </a:solidFill>
              </a:rPr>
              <a:t>SOLVING</a:t>
            </a:r>
            <a:endParaRPr sz="6000" b="0" dirty="0">
              <a:solidFill>
                <a:srgbClr val="FFFFFF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1"/>
          </p:nvPr>
        </p:nvSpPr>
        <p:spPr>
          <a:xfrm>
            <a:off x="862050" y="3800201"/>
            <a:ext cx="40794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Pembekalan calon pengurus BEM 2021/2022</a:t>
            </a:r>
            <a:endParaRPr sz="12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>
            <a:spLocks noGrp="1"/>
          </p:cNvSpPr>
          <p:nvPr>
            <p:ph type="title"/>
          </p:nvPr>
        </p:nvSpPr>
        <p:spPr>
          <a:xfrm>
            <a:off x="2357717" y="2235763"/>
            <a:ext cx="4301146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10000"/>
                  </a:schemeClr>
                </a:solidFill>
              </a:rPr>
              <a:t>Apa Itu Problem Solving ?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919" y="663388"/>
            <a:ext cx="313764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oogle Shape;11390;p69"/>
          <p:cNvGrpSpPr/>
          <p:nvPr/>
        </p:nvGrpSpPr>
        <p:grpSpPr>
          <a:xfrm>
            <a:off x="106890" y="183776"/>
            <a:ext cx="1157821" cy="1255059"/>
            <a:chOff x="3110102" y="1499880"/>
            <a:chExt cx="330613" cy="358379"/>
          </a:xfrm>
          <a:solidFill>
            <a:schemeClr val="bg1">
              <a:lumMod val="25000"/>
            </a:schemeClr>
          </a:solidFill>
        </p:grpSpPr>
        <p:sp>
          <p:nvSpPr>
            <p:cNvPr id="17" name="Google Shape;11391;p69"/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11392;p69"/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11393;p69"/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11394;p69"/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11395;p69"/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11396;p69"/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11397;p69"/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oogle Shape;8329;p63"/>
          <p:cNvGrpSpPr/>
          <p:nvPr/>
        </p:nvGrpSpPr>
        <p:grpSpPr>
          <a:xfrm>
            <a:off x="7835154" y="3731037"/>
            <a:ext cx="889032" cy="980541"/>
            <a:chOff x="4206459" y="1191441"/>
            <a:chExt cx="712557" cy="785901"/>
          </a:xfrm>
          <a:solidFill>
            <a:schemeClr val="tx1"/>
          </a:solidFill>
        </p:grpSpPr>
        <p:sp>
          <p:nvSpPr>
            <p:cNvPr id="26" name="Google Shape;8330;p63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31;p63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32;p63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33;p63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8334;p63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  <a:grpFill/>
          </p:grpSpPr>
          <p:sp>
            <p:nvSpPr>
              <p:cNvPr id="60" name="Google Shape;8335;p63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336;p63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337;p63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338;p63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339;p63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  <a:grpFill/>
          </p:grpSpPr>
          <p:sp>
            <p:nvSpPr>
              <p:cNvPr id="56" name="Google Shape;8340;p63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341;p63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342;p63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343;p63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8344;p63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  <a:grpFill/>
          </p:grpSpPr>
          <p:sp>
            <p:nvSpPr>
              <p:cNvPr id="52" name="Google Shape;8345;p63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346;p63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347;p63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348;p63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8349;p63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  <a:grpFill/>
          </p:grpSpPr>
          <p:sp>
            <p:nvSpPr>
              <p:cNvPr id="48" name="Google Shape;8350;p63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351;p63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352;p63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353;p63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8354;p63"/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55;p63"/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56;p63"/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57;p63"/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8358;p63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  <a:grpFill/>
          </p:grpSpPr>
          <p:sp>
            <p:nvSpPr>
              <p:cNvPr id="44" name="Google Shape;8359;p63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360;p63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361;p63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362;p63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8363;p63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  <a:grpFill/>
          </p:grpSpPr>
          <p:sp>
            <p:nvSpPr>
              <p:cNvPr id="40" name="Google Shape;8364;p63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365;p63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366;p63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367;p63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4465387" y="2088487"/>
            <a:ext cx="24305" cy="24305"/>
          </a:xfrm>
          <a:custGeom>
            <a:avLst/>
            <a:gdLst/>
            <a:ahLst/>
            <a:cxnLst/>
            <a:rect l="l" t="t" r="r" b="b"/>
            <a:pathLst>
              <a:path w="8156" h="8156" extrusionOk="0">
                <a:moveTo>
                  <a:pt x="4078" y="1"/>
                </a:moveTo>
                <a:cubicBezTo>
                  <a:pt x="1827" y="1"/>
                  <a:pt x="1" y="1828"/>
                  <a:pt x="1" y="4078"/>
                </a:cubicBezTo>
                <a:cubicBezTo>
                  <a:pt x="1" y="6329"/>
                  <a:pt x="1827" y="8156"/>
                  <a:pt x="4078" y="8156"/>
                </a:cubicBezTo>
                <a:cubicBezTo>
                  <a:pt x="6329" y="8156"/>
                  <a:pt x="8156" y="6329"/>
                  <a:pt x="8156" y="4078"/>
                </a:cubicBezTo>
                <a:cubicBezTo>
                  <a:pt x="8156" y="1828"/>
                  <a:pt x="6329" y="1"/>
                  <a:pt x="40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641908" y="524175"/>
            <a:ext cx="24132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10000"/>
                  </a:schemeClr>
                </a:solidFill>
              </a:rPr>
              <a:t>Pembahasan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5400000">
            <a:off x="541206" y="785060"/>
            <a:ext cx="277200" cy="5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"/>
          </p:nvPr>
        </p:nvSpPr>
        <p:spPr>
          <a:xfrm>
            <a:off x="1788891" y="3008151"/>
            <a:ext cx="165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 dirty="0" smtClean="0">
                <a:solidFill>
                  <a:schemeClr val="bg1">
                    <a:lumMod val="1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PROBLEM/MASALAH</a:t>
            </a:r>
            <a:endParaRPr sz="1100" b="1" dirty="0">
              <a:solidFill>
                <a:schemeClr val="bg1">
                  <a:lumMod val="1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5"/>
          </p:nvPr>
        </p:nvSpPr>
        <p:spPr>
          <a:xfrm>
            <a:off x="5515815" y="3025486"/>
            <a:ext cx="187174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 dirty="0" smtClean="0">
                <a:solidFill>
                  <a:schemeClr val="bg1">
                    <a:lumMod val="1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PEMECAHAN MASALAH</a:t>
            </a:r>
            <a:endParaRPr sz="1100" b="1" dirty="0">
              <a:solidFill>
                <a:schemeClr val="bg1">
                  <a:lumMod val="1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3" name="Google Shape;9309;p65"/>
          <p:cNvGrpSpPr/>
          <p:nvPr/>
        </p:nvGrpSpPr>
        <p:grpSpPr>
          <a:xfrm>
            <a:off x="6165220" y="2130568"/>
            <a:ext cx="592562" cy="634893"/>
            <a:chOff x="4149138" y="4121151"/>
            <a:chExt cx="344065" cy="368644"/>
          </a:xfrm>
          <a:solidFill>
            <a:schemeClr val="accent3">
              <a:lumMod val="50000"/>
            </a:schemeClr>
          </a:solidFill>
        </p:grpSpPr>
        <p:sp>
          <p:nvSpPr>
            <p:cNvPr id="24" name="Google Shape;9310;p65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11;p65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12;p65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13;p65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14;p65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15;p65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16;p65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17;p65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18;p65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19;p65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20;p65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21;p65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525;p71"/>
          <p:cNvGrpSpPr/>
          <p:nvPr/>
        </p:nvGrpSpPr>
        <p:grpSpPr>
          <a:xfrm>
            <a:off x="2331269" y="2209273"/>
            <a:ext cx="575144" cy="578176"/>
            <a:chOff x="6069423" y="2891892"/>
            <a:chExt cx="362321" cy="364231"/>
          </a:xfrm>
          <a:solidFill>
            <a:schemeClr val="accent3">
              <a:lumMod val="50000"/>
            </a:schemeClr>
          </a:solidFill>
        </p:grpSpPr>
        <p:sp>
          <p:nvSpPr>
            <p:cNvPr id="37" name="Google Shape;12526;p71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27;p71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28;p71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29;p71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30;p71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31;p71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0" y="2683925"/>
            <a:ext cx="3809100" cy="6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PROBLEM/MASALAH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 idx="2"/>
          </p:nvPr>
        </p:nvSpPr>
        <p:spPr>
          <a:xfrm>
            <a:off x="1922821" y="1858355"/>
            <a:ext cx="1886400" cy="109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5400000">
            <a:off x="3114950" y="2725950"/>
            <a:ext cx="1510200" cy="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/>
          <p:nvPr/>
        </p:nvSpPr>
        <p:spPr>
          <a:xfrm>
            <a:off x="1139791" y="3339125"/>
            <a:ext cx="6864300" cy="129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1139909" y="481875"/>
            <a:ext cx="6864300" cy="129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1295400" y="710650"/>
            <a:ext cx="70104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538" name="Google Shape;538;p45"/>
          <p:cNvSpPr txBox="1">
            <a:spLocks noGrp="1"/>
          </p:cNvSpPr>
          <p:nvPr>
            <p:ph type="body" idx="1"/>
          </p:nvPr>
        </p:nvSpPr>
        <p:spPr>
          <a:xfrm>
            <a:off x="1340225" y="1329200"/>
            <a:ext cx="701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smtClean="0">
                <a:latin typeface="Poppins Light"/>
                <a:ea typeface="Poppins Light"/>
                <a:cs typeface="Poppins Light"/>
                <a:sym typeface="Poppins Light"/>
              </a:rPr>
              <a:t>Kumpulan dari masalah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9" name="Google Shape;539;p45"/>
          <p:cNvSpPr txBox="1">
            <a:spLocks noGrp="1"/>
          </p:cNvSpPr>
          <p:nvPr>
            <p:ph type="title" idx="2"/>
          </p:nvPr>
        </p:nvSpPr>
        <p:spPr>
          <a:xfrm>
            <a:off x="1066741" y="2236575"/>
            <a:ext cx="70104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 Bedanya ?</a:t>
            </a:r>
            <a:endParaRPr dirty="0"/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 idx="4"/>
          </p:nvPr>
        </p:nvSpPr>
        <p:spPr>
          <a:xfrm>
            <a:off x="838225" y="3452475"/>
            <a:ext cx="70104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Masalah</a:t>
            </a:r>
            <a:endParaRPr dirty="0"/>
          </a:p>
        </p:txBody>
      </p:sp>
      <p:sp>
        <p:nvSpPr>
          <p:cNvPr id="542" name="Google Shape;542;p45"/>
          <p:cNvSpPr txBox="1">
            <a:spLocks noGrp="1"/>
          </p:cNvSpPr>
          <p:nvPr>
            <p:ph type="body" idx="5"/>
          </p:nvPr>
        </p:nvSpPr>
        <p:spPr>
          <a:xfrm>
            <a:off x="838248" y="4125164"/>
            <a:ext cx="7010400" cy="85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 smtClean="0">
                <a:latin typeface="Poppins Light"/>
                <a:ea typeface="Poppins Light"/>
                <a:cs typeface="Poppins Light"/>
                <a:sym typeface="Poppins Light"/>
              </a:rPr>
              <a:t>Ketidaksamaan antara yang diharapkan dengan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 smtClean="0">
                <a:latin typeface="Poppins Light"/>
                <a:ea typeface="Poppins Light"/>
                <a:cs typeface="Poppins Light"/>
                <a:sym typeface="Poppins Light"/>
              </a:rPr>
              <a:t>apa yang terjadi secara nyata.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53" y="564655"/>
            <a:ext cx="2156012" cy="1108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7769"/>
            <a:ext cx="2156012" cy="1132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build="p"/>
      <p:bldP spid="539" grpId="0"/>
      <p:bldP spid="5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5459506" y="524175"/>
            <a:ext cx="2993127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10000"/>
                  </a:schemeClr>
                </a:solidFill>
              </a:rPr>
              <a:t>Sumber Masalah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1"/>
          </p:nvPr>
        </p:nvSpPr>
        <p:spPr>
          <a:xfrm>
            <a:off x="948651" y="2100827"/>
            <a:ext cx="1714500" cy="40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Josefin Sans"/>
                <a:ea typeface="Josefin Sans"/>
                <a:cs typeface="Josefin Sans"/>
                <a:sym typeface="Josefin Sans"/>
              </a:rPr>
              <a:t>Visi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2"/>
          </p:nvPr>
        </p:nvSpPr>
        <p:spPr>
          <a:xfrm>
            <a:off x="3798538" y="1988182"/>
            <a:ext cx="1714500" cy="38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latin typeface="Josefin Sans"/>
                <a:ea typeface="Josefin Sans"/>
                <a:cs typeface="Josefin Sans"/>
                <a:sym typeface="Josefin Sans"/>
              </a:rPr>
              <a:t>Perilaku Personal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subTitle" idx="3"/>
          </p:nvPr>
        </p:nvSpPr>
        <p:spPr>
          <a:xfrm>
            <a:off x="948651" y="3505307"/>
            <a:ext cx="1971270" cy="37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b="1" dirty="0" smtClean="0">
                <a:latin typeface="Josefin Sans"/>
                <a:ea typeface="Josefin Sans"/>
                <a:cs typeface="Josefin Sans"/>
                <a:sym typeface="Josefin Sans"/>
              </a:rPr>
              <a:t>Target</a:t>
            </a:r>
            <a:endParaRPr lang="en-ID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3798538" y="3390369"/>
            <a:ext cx="1962300" cy="74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latin typeface="Josefin Sans"/>
                <a:ea typeface="Josefin Sans"/>
                <a:cs typeface="Josefin Sans"/>
                <a:sym typeface="Josefin Sans"/>
              </a:rPr>
              <a:t>Pola komunikasi  antar personal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9"/>
          </p:nvPr>
        </p:nvSpPr>
        <p:spPr>
          <a:xfrm>
            <a:off x="283351" y="1885244"/>
            <a:ext cx="8574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3"/>
          </p:nvPr>
        </p:nvSpPr>
        <p:spPr>
          <a:xfrm>
            <a:off x="3044151" y="1847369"/>
            <a:ext cx="8574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4"/>
          </p:nvPr>
        </p:nvSpPr>
        <p:spPr>
          <a:xfrm>
            <a:off x="283351" y="3294511"/>
            <a:ext cx="857400" cy="76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5"/>
          </p:nvPr>
        </p:nvSpPr>
        <p:spPr>
          <a:xfrm>
            <a:off x="3044151" y="3256637"/>
            <a:ext cx="857400" cy="876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5" name="Google Shape;202;p30"/>
          <p:cNvSpPr txBox="1">
            <a:spLocks/>
          </p:cNvSpPr>
          <p:nvPr/>
        </p:nvSpPr>
        <p:spPr>
          <a:xfrm>
            <a:off x="6625551" y="2108669"/>
            <a:ext cx="1714500" cy="41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Josefin Sans Medium"/>
              <a:buNone/>
              <a:defRPr sz="17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b="1" dirty="0" smtClean="0">
                <a:latin typeface="Josefin Sans"/>
                <a:ea typeface="Josefin Sans"/>
                <a:cs typeface="Josefin Sans"/>
                <a:sym typeface="Josefin Sans"/>
              </a:rPr>
              <a:t>Kepentingan</a:t>
            </a:r>
          </a:p>
        </p:txBody>
      </p:sp>
      <p:sp>
        <p:nvSpPr>
          <p:cNvPr id="17" name="Google Shape;210;p30"/>
          <p:cNvSpPr txBox="1">
            <a:spLocks/>
          </p:cNvSpPr>
          <p:nvPr/>
        </p:nvSpPr>
        <p:spPr>
          <a:xfrm>
            <a:off x="5974178" y="1890697"/>
            <a:ext cx="8574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Josefin Sans"/>
              <a:buNone/>
              <a:defRPr sz="3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 smtClean="0"/>
              <a:t>05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ty School Meeting by Slidesgo">
  <a:themeElements>
    <a:clrScheme name="Simple Light">
      <a:dk1>
        <a:srgbClr val="434343"/>
      </a:dk1>
      <a:lt1>
        <a:srgbClr val="EDEDED"/>
      </a:lt1>
      <a:dk2>
        <a:srgbClr val="4B000E"/>
      </a:dk2>
      <a:lt2>
        <a:srgbClr val="900019"/>
      </a:lt2>
      <a:accent1>
        <a:srgbClr val="EDEDED"/>
      </a:accent1>
      <a:accent2>
        <a:srgbClr val="4B000E"/>
      </a:accent2>
      <a:accent3>
        <a:srgbClr val="900019"/>
      </a:accent3>
      <a:accent4>
        <a:srgbClr val="43434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274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Josefin Sans SemiBold</vt:lpstr>
      <vt:lpstr>Poppins</vt:lpstr>
      <vt:lpstr>Fira Sans Extra Condensed Medium</vt:lpstr>
      <vt:lpstr>Quicksand Medium</vt:lpstr>
      <vt:lpstr>Poppins Medium</vt:lpstr>
      <vt:lpstr>Josefin Sans Medium</vt:lpstr>
      <vt:lpstr>Poppins Light</vt:lpstr>
      <vt:lpstr>Josefin Sans</vt:lpstr>
      <vt:lpstr>Junity School Meeting by Slidesgo</vt:lpstr>
      <vt:lpstr>KEGIATAN PEMBEKALAN </vt:lpstr>
      <vt:lpstr>Introduction</vt:lpstr>
      <vt:lpstr>POSDM </vt:lpstr>
      <vt:lpstr>PROBLEM SOLVING</vt:lpstr>
      <vt:lpstr>Apa Itu Problem Solving ?</vt:lpstr>
      <vt:lpstr>Pembahasan</vt:lpstr>
      <vt:lpstr>PROBLEM/MASALAH</vt:lpstr>
      <vt:lpstr>Problem</vt:lpstr>
      <vt:lpstr>Sumber Masalah</vt:lpstr>
      <vt:lpstr>Analisis Masalah</vt:lpstr>
      <vt:lpstr>02</vt:lpstr>
      <vt:lpstr>Alur Pemecahan Masalah</vt:lpstr>
      <vt:lpstr>Menyikapi masalah dalam Organisasi </vt:lpstr>
      <vt:lpstr>Menyikapi masalah dalam Organisasi </vt:lpstr>
      <vt:lpstr> “Ketrampilan seorang anggota organisasi dapat dinilai dari bagaimana pemimpinnya  bekerja. Dan keberhasilan seorang pemimpin ditentukan oleh kerjasama antar anggotanya” 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Kegiatan Pembekalan</dc:title>
  <cp:lastModifiedBy>istanissa2018@gmail.com</cp:lastModifiedBy>
  <cp:revision>18</cp:revision>
  <dcterms:modified xsi:type="dcterms:W3CDTF">2021-10-21T05:33:20Z</dcterms:modified>
</cp:coreProperties>
</file>