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7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6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986F-A5D4-46BC-BF48-2196908F0B7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6816-47A5-4C33-BD6B-68EC2117F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99481" y="0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3" descr="F:\ \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928813"/>
            <a:ext cx="35004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808" y="2193131"/>
            <a:ext cx="28575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40368" y="4802982"/>
            <a:ext cx="74295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Dosen Pengampu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Febriani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M.Kom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313928" y="254905"/>
            <a:ext cx="7793037" cy="1462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Siklus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13446" y="1890713"/>
            <a:ext cx="10365105" cy="3759200"/>
            <a:chOff x="480" y="1056"/>
            <a:chExt cx="4800" cy="2640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80" y="1056"/>
              <a:ext cx="4800" cy="26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d-ID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3" y="1300"/>
              <a:ext cx="987" cy="4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Transaksi yang mempunyai nilai uang</a:t>
              </a:r>
              <a:endParaRPr lang="en-US" altLang="en-US" sz="1500">
                <a:latin typeface="Arial" panose="020B060402020202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93" y="1984"/>
              <a:ext cx="747" cy="3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 err="1"/>
                <a:t>Bukti</a:t>
              </a:r>
              <a:r>
                <a:rPr lang="en-US" altLang="en-US" sz="1500" dirty="0"/>
                <a:t> </a:t>
              </a:r>
              <a:r>
                <a:rPr lang="en-US" altLang="en-US" sz="1500" dirty="0" err="1"/>
                <a:t>pembukuan</a:t>
              </a:r>
              <a:endParaRPr lang="en-US" altLang="en-US" sz="1500" dirty="0">
                <a:latin typeface="Arial" panose="020B0604020202020204" pitchFamily="34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47" y="1984"/>
              <a:ext cx="640" cy="3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Jurnal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Umum</a:t>
              </a:r>
              <a:endParaRPr lang="en-US" altLang="en-US" sz="1500">
                <a:latin typeface="Arial" panose="020B060402020202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293" y="1984"/>
              <a:ext cx="640" cy="3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Buku Besar</a:t>
              </a:r>
              <a:endParaRPr lang="en-US" altLang="en-US" sz="1500">
                <a:latin typeface="Arial" panose="020B0604020202020204" pitchFamily="34" charset="0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040" y="1984"/>
              <a:ext cx="640" cy="3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Neraca Saldo</a:t>
              </a:r>
              <a:endParaRPr lang="en-US" altLang="en-US" sz="1500">
                <a:latin typeface="Arial" panose="020B0604020202020204" pitchFamily="34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787" y="1984"/>
              <a:ext cx="533" cy="67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 dirty="0" err="1"/>
                <a:t>Penyesuaian</a:t>
              </a:r>
              <a:r>
                <a:rPr lang="en-US" altLang="en-US" sz="1500" dirty="0"/>
                <a:t>  </a:t>
              </a:r>
              <a:r>
                <a:rPr lang="en-US" altLang="en-US" sz="1500" dirty="0" err="1"/>
                <a:t>Pembukuan</a:t>
              </a:r>
              <a:endParaRPr lang="en-US" altLang="en-US" sz="1500" dirty="0">
                <a:latin typeface="Arial" panose="020B060402020202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427" y="1984"/>
              <a:ext cx="640" cy="391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Laporan keuangan</a:t>
              </a:r>
              <a:endParaRPr lang="en-US" altLang="en-US" sz="1500">
                <a:latin typeface="Arial" panose="020B0604020202020204" pitchFamily="34" charset="0"/>
              </a:endParaRP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2400" y="2473"/>
              <a:ext cx="1067" cy="29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500"/>
                <a:t>Buku Besar Pembantu</a:t>
              </a:r>
              <a:endParaRPr lang="en-US" altLang="en-US" sz="1500">
                <a:latin typeface="Arial" panose="020B0604020202020204" pitchFamily="34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013" y="1788"/>
              <a:ext cx="0" cy="1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440" y="2180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187" y="2180"/>
              <a:ext cx="10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933" y="2180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680" y="2180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320" y="2180"/>
              <a:ext cx="1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760" y="2473"/>
              <a:ext cx="533" cy="1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322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1584960" y="283847"/>
            <a:ext cx="9975533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d-ID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alt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Jenis-jenis Laporan Keuangan</a:t>
            </a:r>
            <a:endParaRPr lang="en-US" alt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271586" y="1688152"/>
            <a:ext cx="8429625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lnSpc>
                <a:spcPct val="15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Lap.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Rugi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Lap.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Rugi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Komprehensif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Ekuitas</a:t>
            </a:r>
            <a:endParaRPr lang="en-US" alt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Neraca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Arus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</a:t>
            </a:r>
            <a:endParaRPr lang="id-ID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Clr>
                <a:schemeClr val="tx1"/>
              </a:buClr>
              <a:buFontTx/>
              <a:buAutoNum type="arabicPeriod"/>
            </a:pPr>
            <a:r>
              <a:rPr lang="id-ID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 atas laporan keuangan</a:t>
            </a:r>
            <a:endParaRPr lang="en-US" alt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Clr>
                <a:schemeClr val="tx1"/>
              </a:buClr>
              <a:buFontTx/>
              <a:buAutoNum type="arabicPeriod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1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6079" y="161657"/>
            <a:ext cx="11419840" cy="847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Perkembangan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03008" y="1611313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Accounting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 Accounting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Peachtree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Simply Accounting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DacEasy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MOAE (Microsoft Office Accounting Express )</a:t>
            </a:r>
          </a:p>
          <a:p>
            <a:pPr algn="l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9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60538" y="264160"/>
            <a:ext cx="8887142" cy="919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571750"/>
            <a:ext cx="3833813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20" y="1797844"/>
            <a:ext cx="5181599" cy="421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5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495744" y="287815"/>
            <a:ext cx="9492454" cy="8235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0063" y="1643063"/>
            <a:ext cx="11163617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jurnal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otomatis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mengerti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mengambil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dilengkapi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rasio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break even point analysis,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menarik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terintegrasi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accounting Indonesia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7250" y="214313"/>
            <a:ext cx="10725150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yang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(custom made)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7250" y="2650490"/>
            <a:ext cx="10968990" cy="32334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yang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keinginan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dimana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pembuat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umumnya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mengutamakan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pemesan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tapi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melupakan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kemudahan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user interface,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kedalaman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ketangguhan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50938" y="214313"/>
            <a:ext cx="10492422" cy="1462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pesanan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75" y="2000250"/>
            <a:ext cx="8143875" cy="4429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Detail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3. 99.99%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Bug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Pakai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Murah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Terbukti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Ketangguhan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Keunggulannya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Ada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50825" y="1974850"/>
            <a:ext cx="11309031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 penggunaan zahir accounting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a. Membuat data kerja baru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b. Mengenal lembar kerja / modul-modul pada zahir acct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c. Membuat daftar akun (setup akun)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d. Mengisi saldo awal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e. Membuat data pelanggan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f. Membuat data pemasok</a:t>
            </a:r>
          </a:p>
          <a:p>
            <a:pPr algn="just">
              <a:lnSpc>
                <a:spcPct val="120000"/>
              </a:lnSpc>
              <a:buFontTx/>
              <a:buNone/>
            </a:pPr>
            <a:r>
              <a:rPr lang="id-ID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32141" y="0"/>
            <a:ext cx="1092771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d-ID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 penggunaan zahir </a:t>
            </a:r>
            <a:r>
              <a:rPr lang="id-ID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</a:t>
            </a:r>
            <a:r>
              <a:rPr lang="en-US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id-ID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4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05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828800" y="458788"/>
            <a:ext cx="8229600" cy="9286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endParaRPr lang="id-ID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6746" y="1860869"/>
            <a:ext cx="11260134" cy="3483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Fadil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Fuad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Panduan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Zahir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Accounting Software.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id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Ikatan Akuntan Indonesia. “Standar Akuntansi Keuang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an”</a:t>
            </a:r>
            <a:r>
              <a:rPr lang="id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Salemba Empat.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 1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2009</a:t>
            </a:r>
            <a:r>
              <a:rPr lang="id-ID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website : http://www.zahiraccounting.com/</a:t>
            </a:r>
          </a:p>
          <a:p>
            <a:pPr marL="365760" indent="-256032" algn="just">
              <a:lnSpc>
                <a:spcPct val="150000"/>
              </a:lnSpc>
              <a:buClr>
                <a:schemeClr val="accent3"/>
              </a:buClr>
              <a:buFont typeface="Georgia"/>
              <a:buNone/>
              <a:defRPr/>
            </a:pPr>
            <a:endParaRPr lang="id-ID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6558" y="386398"/>
            <a:ext cx="11531602" cy="5434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endParaRPr lang="en-US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Proses -------- </a:t>
            </a:r>
            <a:r>
              <a:rPr lang="en-US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Output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Data	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Akuntansi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  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Akuntansi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  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Informasi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Akuntansi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1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199480" y="214313"/>
            <a:ext cx="7793037" cy="12715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01038" y="1860550"/>
            <a:ext cx="10474962" cy="409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just">
              <a:buFont typeface="Wingdings" panose="05000000000000000000" pitchFamily="2" charset="2"/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buFontTx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ekonomis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(pihak2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berkepentingan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intern(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pemilik,manager,karyawan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ekstern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pemerintah,investor,masyarakat</a:t>
            </a:r>
            <a:r>
              <a:rPr lang="en-US" alt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Pertanggungjawaban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pemilik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 algn="just">
              <a:buFontTx/>
              <a:buAutoNum type="arabicPeriod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0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93799" y="158750"/>
            <a:ext cx="9804398" cy="831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Alat-Alat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93799" y="1583690"/>
            <a:ext cx="8229600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algn="l">
              <a:buFontTx/>
              <a:buAutoNum type="arabicPeriod"/>
            </a:pP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>
              <a:buFontTx/>
              <a:buAutoNum type="arabicPeriod"/>
            </a:pP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Rekening,akun,perusahaan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 algn="l">
              <a:buFontTx/>
              <a:buAutoNum type="arabicPeriod"/>
            </a:pP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Aturan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Debet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>
              <a:buFontTx/>
              <a:buAutoNum type="arabicPeriod"/>
            </a:pP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Berpasangan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>
              <a:buFontTx/>
              <a:buAutoNum type="arabicPeriod"/>
            </a:pP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Siklus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l">
              <a:buFontTx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00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37044" y="319405"/>
            <a:ext cx="9011918" cy="1120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50240" y="1660366"/>
            <a:ext cx="10607039" cy="12326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Judul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catatan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akuntansi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berkaitan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komponen-konponen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liabilitas,ekuitas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/modal,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93752" y="2649221"/>
            <a:ext cx="7043738" cy="3500437"/>
            <a:chOff x="889000" y="3214688"/>
            <a:chExt cx="7043738" cy="3500437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889000" y="4357688"/>
              <a:ext cx="1825625" cy="649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rebuchet MS" panose="020B0603020202020204" pitchFamily="34" charset="0"/>
                </a:rPr>
                <a:t>Rekening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143250" y="3698875"/>
              <a:ext cx="2005013" cy="8016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600" dirty="0">
                <a:latin typeface="Trebuchet MS" panose="020B0603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 err="1">
                  <a:latin typeface="Trebuchet MS" panose="020B0603020202020204" pitchFamily="34" charset="0"/>
                </a:rPr>
                <a:t>Rekening</a:t>
              </a:r>
              <a:r>
                <a:rPr lang="en-US" altLang="en-US" sz="1600" dirty="0">
                  <a:latin typeface="Trebuchet MS" panose="020B0603020202020204" pitchFamily="34" charset="0"/>
                </a:rPr>
                <a:t> Rill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rebuchet MS" panose="020B0603020202020204" pitchFamily="34" charset="0"/>
                </a:rPr>
                <a:t>(</a:t>
              </a:r>
              <a:r>
                <a:rPr lang="en-US" altLang="en-US" sz="1600" dirty="0" err="1">
                  <a:latin typeface="Trebuchet MS" panose="020B0603020202020204" pitchFamily="34" charset="0"/>
                </a:rPr>
                <a:t>Neraca</a:t>
              </a:r>
              <a:r>
                <a:rPr lang="en-US" altLang="en-US" sz="1600" dirty="0">
                  <a:latin typeface="Trebuchet MS" panose="020B0603020202020204" pitchFamily="34" charset="0"/>
                </a:rPr>
                <a:t> /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Trebuchet MS" panose="020B0603020202020204" pitchFamily="34" charset="0"/>
                </a:rPr>
                <a:t>Lap </a:t>
              </a:r>
              <a:r>
                <a:rPr lang="en-US" altLang="en-US" sz="1600" dirty="0" err="1">
                  <a:latin typeface="Trebuchet MS" panose="020B0603020202020204" pitchFamily="34" charset="0"/>
                </a:rPr>
                <a:t>Posisi</a:t>
              </a:r>
              <a:r>
                <a:rPr lang="en-US" altLang="en-US" sz="1600" dirty="0">
                  <a:latin typeface="Trebuchet MS" panose="020B0603020202020204" pitchFamily="34" charset="0"/>
                </a:rPr>
                <a:t> </a:t>
              </a:r>
              <a:r>
                <a:rPr lang="en-US" altLang="en-US" sz="1600" dirty="0" err="1">
                  <a:latin typeface="Trebuchet MS" panose="020B0603020202020204" pitchFamily="34" charset="0"/>
                </a:rPr>
                <a:t>Keuangan</a:t>
              </a:r>
              <a:r>
                <a:rPr lang="en-US" altLang="en-US" sz="1600" dirty="0">
                  <a:latin typeface="Trebuchet MS" panose="020B0603020202020204" pitchFamily="34" charset="0"/>
                </a:rPr>
                <a:t>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600" dirty="0">
                <a:latin typeface="Trebuchet MS" panose="020B0603020202020204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357563" y="5103813"/>
              <a:ext cx="1790700" cy="8255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Rekening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Nominal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(Rugi-Laba)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916613" y="3214688"/>
              <a:ext cx="1919287" cy="5381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Rekening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ASET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6011863" y="3929063"/>
              <a:ext cx="1824037" cy="5254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Rekening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liabilitas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6011863" y="4670425"/>
              <a:ext cx="1727200" cy="5445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Rekening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EKUITAS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821363" y="5319713"/>
              <a:ext cx="2111375" cy="5381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Rekening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PENDAPATAN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6203950" y="6164263"/>
              <a:ext cx="1631950" cy="5508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Rekening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rebuchet MS" panose="020B0603020202020204" pitchFamily="34" charset="0"/>
                </a:rPr>
                <a:t>BIAYA</a:t>
              </a: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2747963" y="4184650"/>
              <a:ext cx="384175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43188" y="4929188"/>
              <a:ext cx="679450" cy="444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5148263" y="3914775"/>
              <a:ext cx="768350" cy="323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148263" y="3914775"/>
              <a:ext cx="768350" cy="1027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5148263" y="3536950"/>
              <a:ext cx="6731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5148263" y="5427663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5148263" y="5427663"/>
              <a:ext cx="960437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39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568960" y="0"/>
            <a:ext cx="4321175" cy="6537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altLang="en-US" sz="1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Lancar</a:t>
            </a:r>
            <a:endParaRPr lang="en-US" altLang="en-US" sz="13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Piutang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Dagang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Dibayar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Dimuka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Perlengkapan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Kantor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Persediaan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altLang="en-US" sz="1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endParaRPr lang="en-US" altLang="en-US" sz="13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Tanah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Bangunan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Kendaraan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Peralatan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Mesin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KEWAJIBAN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US" altLang="en-US" sz="1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Lancar</a:t>
            </a:r>
            <a:endParaRPr lang="en-US" altLang="en-US" sz="13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Hutang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Dagang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Hutang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Wesel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Dimuka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Kewajiban</a:t>
            </a:r>
            <a:r>
              <a:rPr lang="en-US" altLang="en-US" sz="1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Jk.Panjang</a:t>
            </a:r>
            <a:endParaRPr lang="en-US" altLang="en-US" sz="13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Hutang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Obligasi</a:t>
            </a:r>
            <a:endParaRPr lang="en-US" altLang="en-US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Hutang</a:t>
            </a:r>
            <a:r>
              <a:rPr lang="en-US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Hipotik</a:t>
            </a:r>
            <a:endParaRPr lang="en-US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7038975" y="-55880"/>
            <a:ext cx="4129088" cy="64312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Modal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Ditahan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endParaRPr lang="en-US" alt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Jasa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Pendapatan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Lain-Lain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BIAYA-BIAYA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Harga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Pokok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Adm.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Gaji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Penyusutan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Listrik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Air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Sewa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Penjualan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Angkut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Komisi</a:t>
            </a:r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9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320"/>
            <a:ext cx="12192000" cy="6858000"/>
          </a:xfrm>
          <a:prstGeom prst="rect">
            <a:avLst/>
          </a:prstGeom>
        </p:spPr>
      </p:pic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2639218" y="240030"/>
            <a:ext cx="6913562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Mekanisme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Debet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Kredit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085060"/>
              </p:ext>
            </p:extLst>
          </p:nvPr>
        </p:nvGraphicFramePr>
        <p:xfrm>
          <a:off x="1463040" y="1416687"/>
          <a:ext cx="8089740" cy="5065488"/>
        </p:xfrm>
        <a:graphic>
          <a:graphicData uri="http://schemas.openxmlformats.org/drawingml/2006/table">
            <a:tbl>
              <a:tblPr/>
              <a:tblGrid>
                <a:gridCol w="3392472"/>
                <a:gridCol w="1304797"/>
                <a:gridCol w="1739729"/>
                <a:gridCol w="1652742"/>
              </a:tblGrid>
              <a:tr h="920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Klasifikasi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Akun</a:t>
                      </a:r>
                      <a:endParaRPr kumimoji="1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Saldo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DEBET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KREDIT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1. Assets (harta)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Debet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Bertambah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Berkurang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Liabilitas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kewajiban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Kredit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Berkurang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Bertambah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3. Modal (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ekuitas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Kredit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Berkurang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Bertambah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0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4. Income (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Pendapatan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Kredit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Berkurang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Bertambah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5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5. Expenses (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beban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biaya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Debet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Bertambah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itchFamily="50" charset="-127"/>
                          <a:cs typeface="Times New Roman" panose="02020603050405020304" pitchFamily="18" charset="0"/>
                        </a:rPr>
                        <a:t>Berkurang</a:t>
                      </a: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itchFamily="50" charset="-127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2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48802" y="252413"/>
            <a:ext cx="8758237" cy="1009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r>
              <a:rPr lang="en-US" alt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Berpasangan</a:t>
            </a:r>
            <a:endParaRPr lang="en-US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7708" y="1889918"/>
            <a:ext cx="10976292" cy="307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selalu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dicatat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mendebet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mengkredit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rekening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didebet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dikredit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0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475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굴림</vt:lpstr>
      <vt:lpstr>Arial</vt:lpstr>
      <vt:lpstr>Calibri</vt:lpstr>
      <vt:lpstr>Calibri Light</vt:lpstr>
      <vt:lpstr>Georgia</vt:lpstr>
      <vt:lpstr>Tahoma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febriani.250292@gmail.com</dc:creator>
  <cp:lastModifiedBy>febriani.250292@gmail.com</cp:lastModifiedBy>
  <cp:revision>9</cp:revision>
  <dcterms:created xsi:type="dcterms:W3CDTF">2021-10-11T04:51:46Z</dcterms:created>
  <dcterms:modified xsi:type="dcterms:W3CDTF">2021-10-11T07:09:03Z</dcterms:modified>
</cp:coreProperties>
</file>