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et" charset="1" panose="00000000000000000000"/>
      <p:regular r:id="rId10"/>
    </p:embeddedFont>
    <p:embeddedFont>
      <p:font typeface="Garet Bold" charset="1" panose="00000000000000000000"/>
      <p:regular r:id="rId11"/>
    </p:embeddedFont>
    <p:embeddedFont>
      <p:font typeface="Garet ExtraBold" charset="1" panose="00000000000000000000"/>
      <p:regular r:id="rId12"/>
    </p:embeddedFont>
    <p:embeddedFont>
      <p:font typeface="Garet ExtraBold Bold"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7.png" Type="http://schemas.openxmlformats.org/officeDocument/2006/relationships/image"/><Relationship Id="rId11" Target="../media/image68.svg" Type="http://schemas.openxmlformats.org/officeDocument/2006/relationships/image"/><Relationship Id="rId12" Target="../media/image69.png" Type="http://schemas.openxmlformats.org/officeDocument/2006/relationships/image"/><Relationship Id="rId13" Target="../media/image70.svg" Type="http://schemas.openxmlformats.org/officeDocument/2006/relationships/image"/><Relationship Id="rId14" Target="../media/image71.png" Type="http://schemas.openxmlformats.org/officeDocument/2006/relationships/image"/><Relationship Id="rId15" Target="../media/image72.svg" Type="http://schemas.openxmlformats.org/officeDocument/2006/relationships/image"/><Relationship Id="rId2" Target="../media/image61.png" Type="http://schemas.openxmlformats.org/officeDocument/2006/relationships/image"/><Relationship Id="rId3" Target="../media/image62.svg" Type="http://schemas.openxmlformats.org/officeDocument/2006/relationships/image"/><Relationship Id="rId4" Target="../media/image63.png" Type="http://schemas.openxmlformats.org/officeDocument/2006/relationships/image"/><Relationship Id="rId5" Target="../media/image6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65.png" Type="http://schemas.openxmlformats.org/officeDocument/2006/relationships/image"/><Relationship Id="rId9" Target="../media/image6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40.png" Type="http://schemas.openxmlformats.org/officeDocument/2006/relationships/image"/><Relationship Id="rId13" Target="../media/image41.png" Type="http://schemas.openxmlformats.org/officeDocument/2006/relationships/image"/><Relationship Id="rId14" Target="../media/image42.sv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80245" y="7254535"/>
            <a:ext cx="2430553" cy="2430553"/>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058400" y="1028700"/>
            <a:ext cx="8229600" cy="8229600"/>
          </a:xfrm>
          <a:prstGeom prst="rect">
            <a:avLst/>
          </a:prstGeom>
        </p:spPr>
      </p:pic>
      <p:grpSp>
        <p:nvGrpSpPr>
          <p:cNvPr name="Group 5" id="5"/>
          <p:cNvGrpSpPr/>
          <p:nvPr/>
        </p:nvGrpSpPr>
        <p:grpSpPr>
          <a:xfrm rot="0">
            <a:off x="-977385" y="-646770"/>
            <a:ext cx="3067974" cy="306797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sp>
        <p:nvSpPr>
          <p:cNvPr name="TextBox 7" id="7"/>
          <p:cNvSpPr txBox="true"/>
          <p:nvPr/>
        </p:nvSpPr>
        <p:spPr>
          <a:xfrm rot="0">
            <a:off x="1028700" y="3460722"/>
            <a:ext cx="8001000" cy="3479855"/>
          </a:xfrm>
          <a:prstGeom prst="rect">
            <a:avLst/>
          </a:prstGeom>
        </p:spPr>
        <p:txBody>
          <a:bodyPr anchor="t" rtlCol="false" tIns="0" lIns="0" bIns="0" rIns="0">
            <a:spAutoFit/>
          </a:bodyPr>
          <a:lstStyle/>
          <a:p>
            <a:pPr>
              <a:lnSpc>
                <a:spcPts val="9049"/>
              </a:lnSpc>
            </a:pPr>
            <a:r>
              <a:rPr lang="en-US" sz="8537">
                <a:solidFill>
                  <a:srgbClr val="100F0D"/>
                </a:solidFill>
                <a:latin typeface="Garet ExtraBold"/>
              </a:rPr>
              <a:t>SEO FOR DIGITAL MARKETING</a:t>
            </a:r>
          </a:p>
        </p:txBody>
      </p:sp>
      <p:sp>
        <p:nvSpPr>
          <p:cNvPr name="TextBox 8" id="8"/>
          <p:cNvSpPr txBox="true"/>
          <p:nvPr/>
        </p:nvSpPr>
        <p:spPr>
          <a:xfrm rot="0">
            <a:off x="1028700" y="7145148"/>
            <a:ext cx="8001000" cy="383159"/>
          </a:xfrm>
          <a:prstGeom prst="rect">
            <a:avLst/>
          </a:prstGeom>
        </p:spPr>
        <p:txBody>
          <a:bodyPr anchor="t" rtlCol="false" tIns="0" lIns="0" bIns="0" rIns="0">
            <a:spAutoFit/>
          </a:bodyPr>
          <a:lstStyle/>
          <a:p>
            <a:pPr>
              <a:lnSpc>
                <a:spcPts val="2967"/>
              </a:lnSpc>
            </a:pPr>
            <a:r>
              <a:rPr lang="en-US" sz="2799">
                <a:solidFill>
                  <a:srgbClr val="100F0D"/>
                </a:solidFill>
                <a:latin typeface="Garet"/>
              </a:rPr>
              <a:t>By: Muhamad Yusup "Cupi"</a:t>
            </a:r>
          </a:p>
        </p:txBody>
      </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024050" y="7859135"/>
            <a:ext cx="2430553" cy="610676"/>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91635" y="-1071227"/>
            <a:ext cx="3067974" cy="3067974"/>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28226" y="1028700"/>
            <a:ext cx="4704033" cy="4711965"/>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1028700"/>
            <a:ext cx="7920990" cy="8229600"/>
          </a:xfrm>
          <a:prstGeom prst="rect">
            <a:avLst/>
          </a:prstGeom>
        </p:spPr>
      </p:pic>
      <p:sp>
        <p:nvSpPr>
          <p:cNvPr name="TextBox 5" id="5"/>
          <p:cNvSpPr txBox="true"/>
          <p:nvPr/>
        </p:nvSpPr>
        <p:spPr>
          <a:xfrm rot="0">
            <a:off x="1409700" y="1478379"/>
            <a:ext cx="7734300" cy="3665121"/>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Off Page SEO</a:t>
            </a:r>
          </a:p>
          <a:p>
            <a:pPr>
              <a:lnSpc>
                <a:spcPts val="9540"/>
              </a:lnSpc>
            </a:pPr>
          </a:p>
        </p:txBody>
      </p:sp>
      <p:sp>
        <p:nvSpPr>
          <p:cNvPr name="TextBox 6" id="6"/>
          <p:cNvSpPr txBox="true"/>
          <p:nvPr/>
        </p:nvSpPr>
        <p:spPr>
          <a:xfrm rot="0">
            <a:off x="1409700" y="4324958"/>
            <a:ext cx="7734300" cy="976564"/>
          </a:xfrm>
          <a:prstGeom prst="rect">
            <a:avLst/>
          </a:prstGeom>
        </p:spPr>
        <p:txBody>
          <a:bodyPr anchor="t" rtlCol="false" tIns="0" lIns="0" bIns="0" rIns="0">
            <a:spAutoFit/>
          </a:bodyPr>
          <a:lstStyle/>
          <a:p>
            <a:pPr>
              <a:lnSpc>
                <a:spcPts val="3919"/>
              </a:lnSpc>
            </a:pPr>
            <a:r>
              <a:rPr lang="en-US" sz="2799">
                <a:solidFill>
                  <a:srgbClr val="100F0D"/>
                </a:solidFill>
                <a:latin typeface="Garet"/>
              </a:rPr>
              <a:t>Off Page SEO menekankan pada upaya di luar website itu sendiri</a:t>
            </a:r>
          </a:p>
        </p:txBody>
      </p:sp>
      <p:sp>
        <p:nvSpPr>
          <p:cNvPr name="TextBox 7" id="7"/>
          <p:cNvSpPr txBox="true"/>
          <p:nvPr/>
        </p:nvSpPr>
        <p:spPr>
          <a:xfrm rot="0">
            <a:off x="3146197" y="6169142"/>
            <a:ext cx="5843936" cy="976564"/>
          </a:xfrm>
          <a:prstGeom prst="rect">
            <a:avLst/>
          </a:prstGeom>
        </p:spPr>
        <p:txBody>
          <a:bodyPr anchor="t" rtlCol="false" tIns="0" lIns="0" bIns="0" rIns="0">
            <a:spAutoFit/>
          </a:bodyPr>
          <a:lstStyle/>
          <a:p>
            <a:pPr>
              <a:lnSpc>
                <a:spcPts val="3919"/>
              </a:lnSpc>
            </a:pPr>
            <a:r>
              <a:rPr lang="en-US" sz="2799">
                <a:solidFill>
                  <a:srgbClr val="100F0D"/>
                </a:solidFill>
                <a:latin typeface="Garet"/>
              </a:rPr>
              <a:t> Website mendapatkan mention di media </a:t>
            </a:r>
          </a:p>
        </p:txBody>
      </p:sp>
      <p:sp>
        <p:nvSpPr>
          <p:cNvPr name="TextBox 8" id="8"/>
          <p:cNvSpPr txBox="true"/>
          <p:nvPr/>
        </p:nvSpPr>
        <p:spPr>
          <a:xfrm rot="0">
            <a:off x="3146197" y="8002663"/>
            <a:ext cx="5096656" cy="976564"/>
          </a:xfrm>
          <a:prstGeom prst="rect">
            <a:avLst/>
          </a:prstGeom>
        </p:spPr>
        <p:txBody>
          <a:bodyPr anchor="t" rtlCol="false" tIns="0" lIns="0" bIns="0" rIns="0">
            <a:spAutoFit/>
          </a:bodyPr>
          <a:lstStyle/>
          <a:p>
            <a:pPr>
              <a:lnSpc>
                <a:spcPts val="3919"/>
              </a:lnSpc>
            </a:pPr>
            <a:r>
              <a:rPr lang="en-US" sz="2799">
                <a:solidFill>
                  <a:srgbClr val="100F0D"/>
                </a:solidFill>
                <a:latin typeface="Garet"/>
              </a:rPr>
              <a:t>Google Bisnis selalu berada di halaman pertama</a:t>
            </a:r>
          </a:p>
        </p:txBody>
      </p:sp>
      <p:grpSp>
        <p:nvGrpSpPr>
          <p:cNvPr name="Group 9" id="9"/>
          <p:cNvGrpSpPr/>
          <p:nvPr/>
        </p:nvGrpSpPr>
        <p:grpSpPr>
          <a:xfrm rot="0">
            <a:off x="1409700" y="5788707"/>
            <a:ext cx="1342777" cy="1342777"/>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11" id="11"/>
          <p:cNvGrpSpPr/>
          <p:nvPr/>
        </p:nvGrpSpPr>
        <p:grpSpPr>
          <a:xfrm rot="0">
            <a:off x="1409700" y="7585808"/>
            <a:ext cx="1342777" cy="1342777"/>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37522" y="7958341"/>
            <a:ext cx="487134" cy="597711"/>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837522" y="6186040"/>
            <a:ext cx="487134" cy="548112"/>
          </a:xfrm>
          <a:prstGeom prst="rect">
            <a:avLst/>
          </a:prstGeom>
        </p:spPr>
      </p:pic>
      <p:sp>
        <p:nvSpPr>
          <p:cNvPr name="TextBox 15" id="15"/>
          <p:cNvSpPr txBox="true"/>
          <p:nvPr/>
        </p:nvSpPr>
        <p:spPr>
          <a:xfrm rot="0">
            <a:off x="3146197" y="7587487"/>
            <a:ext cx="5843936" cy="404794"/>
          </a:xfrm>
          <a:prstGeom prst="rect">
            <a:avLst/>
          </a:prstGeom>
        </p:spPr>
        <p:txBody>
          <a:bodyPr anchor="t" rtlCol="false" tIns="0" lIns="0" bIns="0" rIns="0">
            <a:spAutoFit/>
          </a:bodyPr>
          <a:lstStyle/>
          <a:p>
            <a:pPr>
              <a:lnSpc>
                <a:spcPts val="3128"/>
              </a:lnSpc>
              <a:spcBef>
                <a:spcPct val="0"/>
              </a:spcBef>
            </a:pPr>
            <a:r>
              <a:rPr lang="en-US" sz="2950">
                <a:solidFill>
                  <a:srgbClr val="100F0D"/>
                </a:solidFill>
                <a:latin typeface="Garet ExtraBold"/>
              </a:rPr>
              <a:t>Google Bisnisku</a:t>
            </a:r>
          </a:p>
        </p:txBody>
      </p:sp>
      <p:sp>
        <p:nvSpPr>
          <p:cNvPr name="TextBox 16" id="16"/>
          <p:cNvSpPr txBox="true"/>
          <p:nvPr/>
        </p:nvSpPr>
        <p:spPr>
          <a:xfrm rot="0">
            <a:off x="3146197" y="5778765"/>
            <a:ext cx="5843936" cy="404794"/>
          </a:xfrm>
          <a:prstGeom prst="rect">
            <a:avLst/>
          </a:prstGeom>
        </p:spPr>
        <p:txBody>
          <a:bodyPr anchor="t" rtlCol="false" tIns="0" lIns="0" bIns="0" rIns="0">
            <a:spAutoFit/>
          </a:bodyPr>
          <a:lstStyle/>
          <a:p>
            <a:pPr>
              <a:lnSpc>
                <a:spcPts val="3128"/>
              </a:lnSpc>
              <a:spcBef>
                <a:spcPct val="0"/>
              </a:spcBef>
            </a:pPr>
            <a:r>
              <a:rPr lang="en-US" sz="2950">
                <a:solidFill>
                  <a:srgbClr val="100F0D"/>
                </a:solidFill>
                <a:latin typeface="Garet ExtraBold"/>
              </a:rPr>
              <a:t>Brand Mention</a:t>
            </a:r>
          </a:p>
        </p:txBody>
      </p:sp>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9348" t="30245" r="0" b="0"/>
          <a:stretch>
            <a:fillRect/>
          </a:stretch>
        </p:blipFill>
        <p:spPr>
          <a:xfrm flipH="false" flipV="false" rot="0">
            <a:off x="16727550" y="7734345"/>
            <a:ext cx="1465200" cy="1194241"/>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28226" y="1028700"/>
            <a:ext cx="4704033" cy="4711965"/>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144000" y="1028700"/>
            <a:ext cx="7920990" cy="8229600"/>
          </a:xfrm>
          <a:prstGeom prst="rect">
            <a:avLst/>
          </a:prstGeom>
        </p:spPr>
      </p:pic>
      <p:sp>
        <p:nvSpPr>
          <p:cNvPr name="TextBox 5" id="5"/>
          <p:cNvSpPr txBox="true"/>
          <p:nvPr/>
        </p:nvSpPr>
        <p:spPr>
          <a:xfrm rot="0">
            <a:off x="1255833" y="1152525"/>
            <a:ext cx="7734300" cy="3665121"/>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Link Building</a:t>
            </a:r>
          </a:p>
          <a:p>
            <a:pPr>
              <a:lnSpc>
                <a:spcPts val="9540"/>
              </a:lnSpc>
            </a:pPr>
          </a:p>
        </p:txBody>
      </p:sp>
      <p:sp>
        <p:nvSpPr>
          <p:cNvPr name="TextBox 6" id="6"/>
          <p:cNvSpPr txBox="true"/>
          <p:nvPr/>
        </p:nvSpPr>
        <p:spPr>
          <a:xfrm rot="0">
            <a:off x="1409700" y="3671669"/>
            <a:ext cx="7734300" cy="1471831"/>
          </a:xfrm>
          <a:prstGeom prst="rect">
            <a:avLst/>
          </a:prstGeom>
        </p:spPr>
        <p:txBody>
          <a:bodyPr anchor="t" rtlCol="false" tIns="0" lIns="0" bIns="0" rIns="0">
            <a:spAutoFit/>
          </a:bodyPr>
          <a:lstStyle/>
          <a:p>
            <a:pPr>
              <a:lnSpc>
                <a:spcPts val="3919"/>
              </a:lnSpc>
            </a:pPr>
            <a:r>
              <a:rPr lang="en-US" sz="2799">
                <a:solidFill>
                  <a:srgbClr val="100F0D"/>
                </a:solidFill>
                <a:latin typeface="Garet"/>
              </a:rPr>
              <a:t>Link building adalah upaya mendapatkan link dari website lain yang mengarah ke website Anda.</a:t>
            </a:r>
          </a:p>
        </p:txBody>
      </p:sp>
      <p:sp>
        <p:nvSpPr>
          <p:cNvPr name="TextBox 7" id="7"/>
          <p:cNvSpPr txBox="true"/>
          <p:nvPr/>
        </p:nvSpPr>
        <p:spPr>
          <a:xfrm rot="0">
            <a:off x="3146197" y="6169142"/>
            <a:ext cx="5843936" cy="976564"/>
          </a:xfrm>
          <a:prstGeom prst="rect">
            <a:avLst/>
          </a:prstGeom>
        </p:spPr>
        <p:txBody>
          <a:bodyPr anchor="t" rtlCol="false" tIns="0" lIns="0" bIns="0" rIns="0">
            <a:spAutoFit/>
          </a:bodyPr>
          <a:lstStyle/>
          <a:p>
            <a:pPr>
              <a:lnSpc>
                <a:spcPts val="3919"/>
              </a:lnSpc>
            </a:pPr>
            <a:r>
              <a:rPr lang="en-US" sz="2799">
                <a:solidFill>
                  <a:srgbClr val="100F0D"/>
                </a:solidFill>
                <a:latin typeface="Garet"/>
              </a:rPr>
              <a:t>Supaya mendapatkan Referring Links yang banyak</a:t>
            </a:r>
          </a:p>
        </p:txBody>
      </p:sp>
      <p:sp>
        <p:nvSpPr>
          <p:cNvPr name="TextBox 8" id="8"/>
          <p:cNvSpPr txBox="true"/>
          <p:nvPr/>
        </p:nvSpPr>
        <p:spPr>
          <a:xfrm rot="0">
            <a:off x="3146197" y="8002663"/>
            <a:ext cx="5096656" cy="1471831"/>
          </a:xfrm>
          <a:prstGeom prst="rect">
            <a:avLst/>
          </a:prstGeom>
        </p:spPr>
        <p:txBody>
          <a:bodyPr anchor="t" rtlCol="false" tIns="0" lIns="0" bIns="0" rIns="0">
            <a:spAutoFit/>
          </a:bodyPr>
          <a:lstStyle/>
          <a:p>
            <a:pPr>
              <a:lnSpc>
                <a:spcPts val="3919"/>
              </a:lnSpc>
            </a:pPr>
            <a:r>
              <a:rPr lang="en-US" sz="2799">
                <a:solidFill>
                  <a:srgbClr val="100F0D"/>
                </a:solidFill>
                <a:latin typeface="Garet"/>
              </a:rPr>
              <a:t>Sesuai dengan topik yang dibicarakan di website luar tersebut</a:t>
            </a:r>
          </a:p>
        </p:txBody>
      </p:sp>
      <p:grpSp>
        <p:nvGrpSpPr>
          <p:cNvPr name="Group 9" id="9"/>
          <p:cNvGrpSpPr/>
          <p:nvPr/>
        </p:nvGrpSpPr>
        <p:grpSpPr>
          <a:xfrm rot="0">
            <a:off x="1409700" y="5788707"/>
            <a:ext cx="1342777" cy="1342777"/>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11" id="11"/>
          <p:cNvGrpSpPr/>
          <p:nvPr/>
        </p:nvGrpSpPr>
        <p:grpSpPr>
          <a:xfrm rot="0">
            <a:off x="1409700" y="7585808"/>
            <a:ext cx="1342777" cy="1342777"/>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837522" y="7958341"/>
            <a:ext cx="487134" cy="597711"/>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837522" y="6186040"/>
            <a:ext cx="487134" cy="548112"/>
          </a:xfrm>
          <a:prstGeom prst="rect">
            <a:avLst/>
          </a:prstGeom>
        </p:spPr>
      </p:pic>
      <p:sp>
        <p:nvSpPr>
          <p:cNvPr name="TextBox 15" id="15"/>
          <p:cNvSpPr txBox="true"/>
          <p:nvPr/>
        </p:nvSpPr>
        <p:spPr>
          <a:xfrm rot="0">
            <a:off x="3146197" y="7587487"/>
            <a:ext cx="5843936" cy="404794"/>
          </a:xfrm>
          <a:prstGeom prst="rect">
            <a:avLst/>
          </a:prstGeom>
        </p:spPr>
        <p:txBody>
          <a:bodyPr anchor="t" rtlCol="false" tIns="0" lIns="0" bIns="0" rIns="0">
            <a:spAutoFit/>
          </a:bodyPr>
          <a:lstStyle/>
          <a:p>
            <a:pPr>
              <a:lnSpc>
                <a:spcPts val="3128"/>
              </a:lnSpc>
              <a:spcBef>
                <a:spcPct val="0"/>
              </a:spcBef>
            </a:pPr>
            <a:r>
              <a:rPr lang="en-US" sz="2950">
                <a:solidFill>
                  <a:srgbClr val="100F0D"/>
                </a:solidFill>
                <a:latin typeface="Garet ExtraBold"/>
              </a:rPr>
              <a:t>Relevansi dengan topik.</a:t>
            </a:r>
          </a:p>
        </p:txBody>
      </p:sp>
      <p:sp>
        <p:nvSpPr>
          <p:cNvPr name="TextBox 16" id="16"/>
          <p:cNvSpPr txBox="true"/>
          <p:nvPr/>
        </p:nvSpPr>
        <p:spPr>
          <a:xfrm rot="0">
            <a:off x="3146197" y="5778765"/>
            <a:ext cx="5843936" cy="404794"/>
          </a:xfrm>
          <a:prstGeom prst="rect">
            <a:avLst/>
          </a:prstGeom>
        </p:spPr>
        <p:txBody>
          <a:bodyPr anchor="t" rtlCol="false" tIns="0" lIns="0" bIns="0" rIns="0">
            <a:spAutoFit/>
          </a:bodyPr>
          <a:lstStyle/>
          <a:p>
            <a:pPr>
              <a:lnSpc>
                <a:spcPts val="3128"/>
              </a:lnSpc>
              <a:spcBef>
                <a:spcPct val="0"/>
              </a:spcBef>
            </a:pPr>
            <a:r>
              <a:rPr lang="en-US" sz="2950">
                <a:solidFill>
                  <a:srgbClr val="100F0D"/>
                </a:solidFill>
                <a:latin typeface="Garet ExtraBold"/>
              </a:rPr>
              <a:t> informasi yang kredibel.</a:t>
            </a:r>
          </a:p>
        </p:txBody>
      </p:sp>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9348" t="30245" r="0" b="0"/>
          <a:stretch>
            <a:fillRect/>
          </a:stretch>
        </p:blipFill>
        <p:spPr>
          <a:xfrm flipH="false" flipV="false" rot="0">
            <a:off x="16727550" y="7734345"/>
            <a:ext cx="1465200" cy="1194241"/>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384" t="0" r="0" b="0"/>
          <a:stretch>
            <a:fillRect/>
          </a:stretch>
        </p:blipFill>
        <p:spPr>
          <a:xfrm flipH="false" flipV="false" rot="0">
            <a:off x="9262350" y="0"/>
            <a:ext cx="11303702" cy="10287000"/>
          </a:xfrm>
          <a:prstGeom prst="rect">
            <a:avLst/>
          </a:prstGeom>
        </p:spPr>
      </p:pic>
      <p:sp>
        <p:nvSpPr>
          <p:cNvPr name="TextBox 3" id="3"/>
          <p:cNvSpPr txBox="true"/>
          <p:nvPr/>
        </p:nvSpPr>
        <p:spPr>
          <a:xfrm rot="0">
            <a:off x="1409700" y="2616037"/>
            <a:ext cx="7547969" cy="2455479"/>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Local SEO</a:t>
            </a:r>
          </a:p>
          <a:p>
            <a:pPr>
              <a:lnSpc>
                <a:spcPts val="9540"/>
              </a:lnSpc>
            </a:pPr>
          </a:p>
        </p:txBody>
      </p:sp>
      <p:sp>
        <p:nvSpPr>
          <p:cNvPr name="TextBox 4" id="4"/>
          <p:cNvSpPr txBox="true"/>
          <p:nvPr/>
        </p:nvSpPr>
        <p:spPr>
          <a:xfrm rot="0">
            <a:off x="1409700" y="5272727"/>
            <a:ext cx="7547969" cy="1471831"/>
          </a:xfrm>
          <a:prstGeom prst="rect">
            <a:avLst/>
          </a:prstGeom>
        </p:spPr>
        <p:txBody>
          <a:bodyPr anchor="t" rtlCol="false" tIns="0" lIns="0" bIns="0" rIns="0">
            <a:spAutoFit/>
          </a:bodyPr>
          <a:lstStyle/>
          <a:p>
            <a:pPr>
              <a:lnSpc>
                <a:spcPts val="3919"/>
              </a:lnSpc>
              <a:spcBef>
                <a:spcPct val="0"/>
              </a:spcBef>
            </a:pPr>
            <a:r>
              <a:rPr lang="en-US" sz="2799">
                <a:solidFill>
                  <a:srgbClr val="100F0D"/>
                </a:solidFill>
                <a:latin typeface="Garet"/>
              </a:rPr>
              <a:t>teknik l</a:t>
            </a:r>
            <a:r>
              <a:rPr lang="en-US" sz="2799">
                <a:solidFill>
                  <a:srgbClr val="100F0D"/>
                </a:solidFill>
                <a:latin typeface="Garet"/>
              </a:rPr>
              <a:t>ocal SEO menggunakan hampir semua teknik SEO umum sebelumnya. Bedanya, fokus pada pasar lokal. </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09700" y="8077045"/>
            <a:ext cx="1509591" cy="1181255"/>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242638" y="1968607"/>
            <a:ext cx="4114800" cy="4114800"/>
          </a:xfrm>
          <a:prstGeom prst="rect">
            <a:avLst/>
          </a:prstGeom>
        </p:spPr>
      </p:pic>
      <p:grpSp>
        <p:nvGrpSpPr>
          <p:cNvPr name="Group 3" id="3"/>
          <p:cNvGrpSpPr/>
          <p:nvPr/>
        </p:nvGrpSpPr>
        <p:grpSpPr>
          <a:xfrm rot="0">
            <a:off x="4483323" y="4263550"/>
            <a:ext cx="10273855" cy="2712399"/>
            <a:chOff x="0" y="0"/>
            <a:chExt cx="3475353" cy="917528"/>
          </a:xfrm>
        </p:grpSpPr>
        <p:sp>
          <p:nvSpPr>
            <p:cNvPr name="Freeform 4" id="4"/>
            <p:cNvSpPr/>
            <p:nvPr/>
          </p:nvSpPr>
          <p:spPr>
            <a:xfrm>
              <a:off x="0" y="0"/>
              <a:ext cx="3475353" cy="917528"/>
            </a:xfrm>
            <a:custGeom>
              <a:avLst/>
              <a:gdLst/>
              <a:ahLst/>
              <a:cxnLst/>
              <a:rect r="r" b="b" t="t" l="l"/>
              <a:pathLst>
                <a:path h="917528" w="3475353">
                  <a:moveTo>
                    <a:pt x="0" y="0"/>
                  </a:moveTo>
                  <a:lnTo>
                    <a:pt x="0" y="917528"/>
                  </a:lnTo>
                  <a:lnTo>
                    <a:pt x="3475353" y="917528"/>
                  </a:lnTo>
                  <a:lnTo>
                    <a:pt x="3475353" y="0"/>
                  </a:lnTo>
                  <a:lnTo>
                    <a:pt x="0" y="0"/>
                  </a:lnTo>
                  <a:close/>
                  <a:moveTo>
                    <a:pt x="3414393" y="856568"/>
                  </a:moveTo>
                  <a:lnTo>
                    <a:pt x="59690" y="856568"/>
                  </a:lnTo>
                  <a:lnTo>
                    <a:pt x="59690" y="59690"/>
                  </a:lnTo>
                  <a:lnTo>
                    <a:pt x="3414394" y="59690"/>
                  </a:lnTo>
                  <a:lnTo>
                    <a:pt x="3414394" y="856568"/>
                  </a:lnTo>
                  <a:close/>
                </a:path>
              </a:pathLst>
            </a:custGeom>
            <a:solidFill>
              <a:srgbClr val="100F0D"/>
            </a:solidFill>
          </p:spPr>
        </p:sp>
      </p:grpSp>
      <p:grpSp>
        <p:nvGrpSpPr>
          <p:cNvPr name="Group 5" id="5"/>
          <p:cNvGrpSpPr/>
          <p:nvPr/>
        </p:nvGrpSpPr>
        <p:grpSpPr>
          <a:xfrm rot="0">
            <a:off x="4007073" y="3787300"/>
            <a:ext cx="10273855" cy="2712399"/>
            <a:chOff x="0" y="0"/>
            <a:chExt cx="3475353" cy="917528"/>
          </a:xfrm>
        </p:grpSpPr>
        <p:sp>
          <p:nvSpPr>
            <p:cNvPr name="Freeform 6" id="6"/>
            <p:cNvSpPr/>
            <p:nvPr/>
          </p:nvSpPr>
          <p:spPr>
            <a:xfrm>
              <a:off x="0" y="0"/>
              <a:ext cx="3475353" cy="917528"/>
            </a:xfrm>
            <a:custGeom>
              <a:avLst/>
              <a:gdLst/>
              <a:ahLst/>
              <a:cxnLst/>
              <a:rect r="r" b="b" t="t" l="l"/>
              <a:pathLst>
                <a:path h="917528" w="3475353">
                  <a:moveTo>
                    <a:pt x="0" y="0"/>
                  </a:moveTo>
                  <a:lnTo>
                    <a:pt x="3475353" y="0"/>
                  </a:lnTo>
                  <a:lnTo>
                    <a:pt x="3475353" y="917528"/>
                  </a:lnTo>
                  <a:lnTo>
                    <a:pt x="0" y="917528"/>
                  </a:lnTo>
                  <a:close/>
                </a:path>
              </a:pathLst>
            </a:custGeom>
            <a:solidFill>
              <a:srgbClr val="F9DC09"/>
            </a:solidFill>
          </p:spPr>
        </p:sp>
      </p:grpSp>
      <p:grpSp>
        <p:nvGrpSpPr>
          <p:cNvPr name="Group 7" id="7"/>
          <p:cNvGrpSpPr/>
          <p:nvPr/>
        </p:nvGrpSpPr>
        <p:grpSpPr>
          <a:xfrm rot="0">
            <a:off x="7061049" y="8824996"/>
            <a:ext cx="866608" cy="866608"/>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9" id="9"/>
          <p:cNvGrpSpPr/>
          <p:nvPr/>
        </p:nvGrpSpPr>
        <p:grpSpPr>
          <a:xfrm rot="0">
            <a:off x="13093399" y="8824996"/>
            <a:ext cx="866608" cy="866608"/>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11" id="11"/>
          <p:cNvGrpSpPr/>
          <p:nvPr/>
        </p:nvGrpSpPr>
        <p:grpSpPr>
          <a:xfrm rot="0">
            <a:off x="1028700" y="8824996"/>
            <a:ext cx="866608" cy="866608"/>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655069">
            <a:off x="1336370" y="2185584"/>
            <a:ext cx="2107687" cy="1751296"/>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753367" y="1621113"/>
            <a:ext cx="2249175" cy="565105"/>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5994859" y="5929444"/>
            <a:ext cx="2293141" cy="2093012"/>
          </a:xfrm>
          <a:prstGeom prst="rect">
            <a:avLst/>
          </a:prstGeom>
        </p:spPr>
      </p:pic>
      <p:sp>
        <p:nvSpPr>
          <p:cNvPr name="AutoShape 16" id="16"/>
          <p:cNvSpPr/>
          <p:nvPr/>
        </p:nvSpPr>
        <p:spPr>
          <a:xfrm rot="0">
            <a:off x="1028700" y="1028700"/>
            <a:ext cx="1504853" cy="0"/>
          </a:xfrm>
          <a:prstGeom prst="line">
            <a:avLst/>
          </a:prstGeom>
          <a:ln cap="flat" w="95250">
            <a:solidFill>
              <a:srgbClr val="100F0D"/>
            </a:solidFill>
            <a:prstDash val="solid"/>
            <a:headEnd type="none" len="sm" w="sm"/>
            <a:tailEnd type="none" len="sm" w="sm"/>
          </a:ln>
        </p:spPr>
      </p:sp>
      <p:pic>
        <p:nvPicPr>
          <p:cNvPr name="Picture 17" id="1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37538" y="8933834"/>
            <a:ext cx="648932" cy="648932"/>
          </a:xfrm>
          <a:prstGeom prst="rect">
            <a:avLst/>
          </a:prstGeom>
        </p:spPr>
      </p:pic>
      <p:pic>
        <p:nvPicPr>
          <p:cNvPr name="Picture 18" id="1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7154369" y="8975186"/>
            <a:ext cx="679969" cy="566229"/>
          </a:xfrm>
          <a:prstGeom prst="rect">
            <a:avLst/>
          </a:prstGeom>
        </p:spPr>
      </p:pic>
      <p:pic>
        <p:nvPicPr>
          <p:cNvPr name="Picture 19" id="1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3178908" y="8910506"/>
            <a:ext cx="695588" cy="695588"/>
          </a:xfrm>
          <a:prstGeom prst="rect">
            <a:avLst/>
          </a:prstGeom>
        </p:spPr>
      </p:pic>
      <p:sp>
        <p:nvSpPr>
          <p:cNvPr name="TextBox 20" id="20"/>
          <p:cNvSpPr txBox="true"/>
          <p:nvPr/>
        </p:nvSpPr>
        <p:spPr>
          <a:xfrm rot="0">
            <a:off x="3530823" y="4311757"/>
            <a:ext cx="11226355" cy="1853987"/>
          </a:xfrm>
          <a:prstGeom prst="rect">
            <a:avLst/>
          </a:prstGeom>
        </p:spPr>
        <p:txBody>
          <a:bodyPr anchor="t" rtlCol="false" tIns="0" lIns="0" bIns="0" rIns="0">
            <a:spAutoFit/>
          </a:bodyPr>
          <a:lstStyle/>
          <a:p>
            <a:pPr algn="ctr">
              <a:lnSpc>
                <a:spcPts val="14283"/>
              </a:lnSpc>
            </a:pPr>
            <a:r>
              <a:rPr lang="en-US" sz="13474">
                <a:solidFill>
                  <a:srgbClr val="100F0D"/>
                </a:solidFill>
                <a:latin typeface="Garet ExtraBold"/>
              </a:rPr>
              <a:t>THANKS.</a:t>
            </a:r>
          </a:p>
        </p:txBody>
      </p:sp>
      <p:sp>
        <p:nvSpPr>
          <p:cNvPr name="TextBox 21" id="21"/>
          <p:cNvSpPr txBox="true"/>
          <p:nvPr/>
        </p:nvSpPr>
        <p:spPr>
          <a:xfrm rot="0">
            <a:off x="8104529" y="8992632"/>
            <a:ext cx="4221470" cy="481296"/>
          </a:xfrm>
          <a:prstGeom prst="rect">
            <a:avLst/>
          </a:prstGeom>
        </p:spPr>
        <p:txBody>
          <a:bodyPr anchor="t" rtlCol="false" tIns="0" lIns="0" bIns="0" rIns="0">
            <a:spAutoFit/>
          </a:bodyPr>
          <a:lstStyle/>
          <a:p>
            <a:pPr>
              <a:lnSpc>
                <a:spcPts val="3920"/>
              </a:lnSpc>
              <a:spcBef>
                <a:spcPct val="0"/>
              </a:spcBef>
            </a:pPr>
            <a:r>
              <a:rPr lang="en-US" spc="28" sz="2800">
                <a:solidFill>
                  <a:srgbClr val="100F0D"/>
                </a:solidFill>
                <a:latin typeface="Garet"/>
              </a:rPr>
              <a:t>@cupitebet</a:t>
            </a:r>
          </a:p>
        </p:txBody>
      </p:sp>
      <p:sp>
        <p:nvSpPr>
          <p:cNvPr name="TextBox 22" id="22"/>
          <p:cNvSpPr txBox="true"/>
          <p:nvPr/>
        </p:nvSpPr>
        <p:spPr>
          <a:xfrm rot="0">
            <a:off x="14136879" y="8992632"/>
            <a:ext cx="3935717" cy="481296"/>
          </a:xfrm>
          <a:prstGeom prst="rect">
            <a:avLst/>
          </a:prstGeom>
        </p:spPr>
        <p:txBody>
          <a:bodyPr anchor="t" rtlCol="false" tIns="0" lIns="0" bIns="0" rIns="0">
            <a:spAutoFit/>
          </a:bodyPr>
          <a:lstStyle/>
          <a:p>
            <a:pPr>
              <a:lnSpc>
                <a:spcPts val="3920"/>
              </a:lnSpc>
              <a:spcBef>
                <a:spcPct val="0"/>
              </a:spcBef>
            </a:pPr>
            <a:r>
              <a:rPr lang="en-US" spc="28" sz="2800">
                <a:solidFill>
                  <a:srgbClr val="100F0D"/>
                </a:solidFill>
                <a:latin typeface="Garet"/>
              </a:rPr>
              <a:t>@cupitebet</a:t>
            </a:r>
          </a:p>
        </p:txBody>
      </p:sp>
      <p:sp>
        <p:nvSpPr>
          <p:cNvPr name="TextBox 23" id="23"/>
          <p:cNvSpPr txBox="true"/>
          <p:nvPr/>
        </p:nvSpPr>
        <p:spPr>
          <a:xfrm rot="0">
            <a:off x="2072180" y="8992632"/>
            <a:ext cx="3979679" cy="481296"/>
          </a:xfrm>
          <a:prstGeom prst="rect">
            <a:avLst/>
          </a:prstGeom>
        </p:spPr>
        <p:txBody>
          <a:bodyPr anchor="t" rtlCol="false" tIns="0" lIns="0" bIns="0" rIns="0">
            <a:spAutoFit/>
          </a:bodyPr>
          <a:lstStyle/>
          <a:p>
            <a:pPr>
              <a:lnSpc>
                <a:spcPts val="3920"/>
              </a:lnSpc>
              <a:spcBef>
                <a:spcPct val="0"/>
              </a:spcBef>
            </a:pPr>
            <a:r>
              <a:rPr lang="en-US" spc="28" sz="2800">
                <a:solidFill>
                  <a:srgbClr val="100F0D"/>
                </a:solidFill>
                <a:latin typeface="Garet"/>
              </a:rPr>
              <a:t>@cupitebet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3838800" cy="10287000"/>
            <a:chOff x="0" y="0"/>
            <a:chExt cx="1298557" cy="3479800"/>
          </a:xfrm>
        </p:grpSpPr>
        <p:sp>
          <p:nvSpPr>
            <p:cNvPr name="Freeform 3" id="3"/>
            <p:cNvSpPr/>
            <p:nvPr/>
          </p:nvSpPr>
          <p:spPr>
            <a:xfrm>
              <a:off x="0" y="0"/>
              <a:ext cx="1298557" cy="3479800"/>
            </a:xfrm>
            <a:custGeom>
              <a:avLst/>
              <a:gdLst/>
              <a:ahLst/>
              <a:cxnLst/>
              <a:rect r="r" b="b" t="t" l="l"/>
              <a:pathLst>
                <a:path h="3479800" w="1298557">
                  <a:moveTo>
                    <a:pt x="0" y="0"/>
                  </a:moveTo>
                  <a:lnTo>
                    <a:pt x="1298557" y="0"/>
                  </a:lnTo>
                  <a:lnTo>
                    <a:pt x="1298557" y="3479800"/>
                  </a:lnTo>
                  <a:lnTo>
                    <a:pt x="0" y="3479800"/>
                  </a:lnTo>
                  <a:close/>
                </a:path>
              </a:pathLst>
            </a:custGeom>
            <a:solidFill>
              <a:srgbClr val="100F0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839403">
            <a:off x="2393049" y="3775063"/>
            <a:ext cx="3620607" cy="3620607"/>
          </a:xfrm>
          <a:prstGeom prst="rect">
            <a:avLst/>
          </a:prstGeom>
        </p:spPr>
      </p:pic>
      <p:grpSp>
        <p:nvGrpSpPr>
          <p:cNvPr name="Group 5" id="5"/>
          <p:cNvGrpSpPr>
            <a:grpSpLocks noChangeAspect="true"/>
          </p:cNvGrpSpPr>
          <p:nvPr/>
        </p:nvGrpSpPr>
        <p:grpSpPr>
          <a:xfrm rot="0">
            <a:off x="1893751" y="3311813"/>
            <a:ext cx="3485002" cy="3484988"/>
            <a:chOff x="0" y="0"/>
            <a:chExt cx="6350000" cy="6349975"/>
          </a:xfrm>
        </p:grpSpPr>
        <p:sp>
          <p:nvSpPr>
            <p:cNvPr name="Freeform 6" id="6"/>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7637" r="-99524" t="0" b="-107163"/>
              </a:stretch>
            </a:blipFill>
          </p:spPr>
        </p:sp>
      </p:grpSp>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384058" y="3470016"/>
            <a:ext cx="522487" cy="522487"/>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2693938">
            <a:off x="5129871" y="3130405"/>
            <a:ext cx="497764" cy="497764"/>
          </a:xfrm>
          <a:prstGeom prst="rect">
            <a:avLst/>
          </a:prstGeom>
        </p:spPr>
      </p:pic>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5749709" y="1028700"/>
            <a:ext cx="1509591" cy="1181255"/>
          </a:xfrm>
          <a:prstGeom prst="rect">
            <a:avLst/>
          </a:prstGeom>
        </p:spPr>
      </p:pic>
      <p:pic>
        <p:nvPicPr>
          <p:cNvPr name="Picture 10" id="10"/>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5894" t="27412" r="0" b="0"/>
          <a:stretch>
            <a:fillRect/>
          </a:stretch>
        </p:blipFill>
        <p:spPr>
          <a:xfrm flipH="false" flipV="false" rot="0">
            <a:off x="15835434" y="8015555"/>
            <a:ext cx="2310578" cy="1242745"/>
          </a:xfrm>
          <a:prstGeom prst="rect">
            <a:avLst/>
          </a:prstGeom>
        </p:spPr>
      </p:pic>
      <p:sp>
        <p:nvSpPr>
          <p:cNvPr name="TextBox 11" id="11"/>
          <p:cNvSpPr txBox="true"/>
          <p:nvPr/>
        </p:nvSpPr>
        <p:spPr>
          <a:xfrm rot="0">
            <a:off x="7314758" y="2050844"/>
            <a:ext cx="8195588" cy="1245870"/>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ID: Cupi</a:t>
            </a:r>
          </a:p>
        </p:txBody>
      </p:sp>
      <p:sp>
        <p:nvSpPr>
          <p:cNvPr name="TextBox 12" id="12"/>
          <p:cNvSpPr txBox="true"/>
          <p:nvPr/>
        </p:nvSpPr>
        <p:spPr>
          <a:xfrm rot="0">
            <a:off x="7276658" y="7368109"/>
            <a:ext cx="6148840" cy="437896"/>
          </a:xfrm>
          <a:prstGeom prst="rect">
            <a:avLst/>
          </a:prstGeom>
        </p:spPr>
        <p:txBody>
          <a:bodyPr anchor="t" rtlCol="false" tIns="0" lIns="0" bIns="0" rIns="0">
            <a:spAutoFit/>
          </a:bodyPr>
          <a:lstStyle/>
          <a:p>
            <a:pPr>
              <a:lnSpc>
                <a:spcPts val="3392"/>
              </a:lnSpc>
            </a:pPr>
            <a:r>
              <a:rPr lang="en-US" sz="3200">
                <a:solidFill>
                  <a:srgbClr val="100F0D"/>
                </a:solidFill>
                <a:latin typeface="Garet ExtraBold"/>
              </a:rPr>
              <a:t>- Muhamad Yusup "Cupi"</a:t>
            </a:r>
          </a:p>
        </p:txBody>
      </p:sp>
      <p:sp>
        <p:nvSpPr>
          <p:cNvPr name="TextBox 13" id="13"/>
          <p:cNvSpPr txBox="true"/>
          <p:nvPr/>
        </p:nvSpPr>
        <p:spPr>
          <a:xfrm rot="0">
            <a:off x="6347253" y="3674109"/>
            <a:ext cx="11221247" cy="3221287"/>
          </a:xfrm>
          <a:prstGeom prst="rect">
            <a:avLst/>
          </a:prstGeom>
        </p:spPr>
        <p:txBody>
          <a:bodyPr anchor="t" rtlCol="false" tIns="0" lIns="0" bIns="0" rIns="0">
            <a:spAutoFit/>
          </a:bodyPr>
          <a:lstStyle/>
          <a:p>
            <a:pPr>
              <a:lnSpc>
                <a:spcPts val="4276"/>
              </a:lnSpc>
            </a:pPr>
            <a:r>
              <a:rPr lang="en-US" sz="3054">
                <a:solidFill>
                  <a:srgbClr val="100F0D"/>
                </a:solidFill>
                <a:latin typeface="Garet"/>
              </a:rPr>
              <a:t>Assalamu'alaikum, Panggil saya Cupi, adalah Founder website Majelis.info, yang eksis sejak 2013. Pengalaman saya dalam SEO dari tahun 2009 saya sudah mengoptimasi website liriksolawat.com website tentang teks dzikir dan doa  serta lirik sholawat/qosidah pertama di dunia. dan saat ini saya fokus di majelis.info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758569"/>
            <a:ext cx="7883391" cy="676986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76899" y="-1250317"/>
            <a:ext cx="3596510" cy="354705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389370" y="816068"/>
            <a:ext cx="994215" cy="105069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7354550" y="2753625"/>
            <a:ext cx="415854" cy="415854"/>
          </a:xfrm>
          <a:prstGeom prst="rect">
            <a:avLst/>
          </a:prstGeom>
        </p:spPr>
      </p:pic>
      <p:grpSp>
        <p:nvGrpSpPr>
          <p:cNvPr name="Group 6" id="6"/>
          <p:cNvGrpSpPr/>
          <p:nvPr/>
        </p:nvGrpSpPr>
        <p:grpSpPr>
          <a:xfrm rot="0">
            <a:off x="-1167885" y="-837270"/>
            <a:ext cx="3067974" cy="3067974"/>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8" id="8"/>
          <p:cNvGrpSpPr/>
          <p:nvPr/>
        </p:nvGrpSpPr>
        <p:grpSpPr>
          <a:xfrm rot="0">
            <a:off x="17354550" y="8318798"/>
            <a:ext cx="419266" cy="419266"/>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82135" y="-1261727"/>
            <a:ext cx="3067974" cy="3067974"/>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2700000">
            <a:off x="14302907" y="8537209"/>
            <a:ext cx="3147983" cy="3147983"/>
          </a:xfrm>
          <a:prstGeom prst="rect">
            <a:avLst/>
          </a:prstGeom>
        </p:spPr>
      </p:pic>
      <p:pic>
        <p:nvPicPr>
          <p:cNvPr name="Picture 12" id="1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3516922">
            <a:off x="13515442" y="9145623"/>
            <a:ext cx="415854" cy="415854"/>
          </a:xfrm>
          <a:prstGeom prst="rect">
            <a:avLst/>
          </a:prstGeom>
        </p:spPr>
      </p:pic>
      <p:sp>
        <p:nvSpPr>
          <p:cNvPr name="TextBox 13" id="13"/>
          <p:cNvSpPr txBox="true"/>
          <p:nvPr/>
        </p:nvSpPr>
        <p:spPr>
          <a:xfrm rot="0">
            <a:off x="9996938" y="2612029"/>
            <a:ext cx="7262362" cy="1245870"/>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Apa itu SEO</a:t>
            </a:r>
          </a:p>
        </p:txBody>
      </p:sp>
      <p:sp>
        <p:nvSpPr>
          <p:cNvPr name="TextBox 14" id="14"/>
          <p:cNvSpPr txBox="true"/>
          <p:nvPr/>
        </p:nvSpPr>
        <p:spPr>
          <a:xfrm rot="0">
            <a:off x="9996938" y="3914344"/>
            <a:ext cx="7153529" cy="2957830"/>
          </a:xfrm>
          <a:prstGeom prst="rect">
            <a:avLst/>
          </a:prstGeom>
        </p:spPr>
        <p:txBody>
          <a:bodyPr anchor="t" rtlCol="false" tIns="0" lIns="0" bIns="0" rIns="0">
            <a:spAutoFit/>
          </a:bodyPr>
          <a:lstStyle/>
          <a:p>
            <a:pPr>
              <a:lnSpc>
                <a:spcPts val="3919"/>
              </a:lnSpc>
            </a:pPr>
            <a:r>
              <a:rPr lang="en-US" sz="2799">
                <a:solidFill>
                  <a:srgbClr val="100F0D"/>
                </a:solidFill>
                <a:latin typeface="Garet"/>
              </a:rPr>
              <a:t>SEO (Search Engine Optimization) adalah ikhtiar untuk mengoptimasi website agar mendapatkan peringkat teratas di halaman pencarian Google. atau minimal muncul dalam pencarian di google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851412" y="2927146"/>
            <a:ext cx="3341837" cy="3341837"/>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4" id="4"/>
          <p:cNvGrpSpPr/>
          <p:nvPr/>
        </p:nvGrpSpPr>
        <p:grpSpPr>
          <a:xfrm rot="0">
            <a:off x="1638033" y="2929641"/>
            <a:ext cx="3339342" cy="3339342"/>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75575" y="2749946"/>
            <a:ext cx="5336850" cy="6508354"/>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3615" r="0" b="0"/>
          <a:stretch>
            <a:fillRect/>
          </a:stretch>
        </p:blipFill>
        <p:spPr>
          <a:xfrm flipH="false" flipV="false" rot="0">
            <a:off x="13534434" y="3526693"/>
            <a:ext cx="1975793" cy="2142742"/>
          </a:xfrm>
          <a:prstGeom prst="rect">
            <a:avLst/>
          </a:prstGeom>
        </p:spPr>
      </p:pic>
      <p:grpSp>
        <p:nvGrpSpPr>
          <p:cNvPr name="Group 8" id="8"/>
          <p:cNvGrpSpPr/>
          <p:nvPr/>
        </p:nvGrpSpPr>
        <p:grpSpPr>
          <a:xfrm rot="0">
            <a:off x="16924710" y="-646770"/>
            <a:ext cx="3067974" cy="3067974"/>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35894" t="27412" r="0" b="0"/>
          <a:stretch>
            <a:fillRect/>
          </a:stretch>
        </p:blipFill>
        <p:spPr>
          <a:xfrm flipH="false" flipV="false" rot="0">
            <a:off x="0" y="527495"/>
            <a:ext cx="2310578" cy="1242745"/>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641725" y="3460887"/>
            <a:ext cx="1331957" cy="2276850"/>
          </a:xfrm>
          <a:prstGeom prst="rect">
            <a:avLst/>
          </a:prstGeom>
        </p:spPr>
      </p:pic>
      <p:sp>
        <p:nvSpPr>
          <p:cNvPr name="TextBox 12" id="12"/>
          <p:cNvSpPr txBox="true"/>
          <p:nvPr/>
        </p:nvSpPr>
        <p:spPr>
          <a:xfrm rot="0">
            <a:off x="2475562" y="1152525"/>
            <a:ext cx="13336876" cy="1245870"/>
          </a:xfrm>
          <a:prstGeom prst="rect">
            <a:avLst/>
          </a:prstGeom>
        </p:spPr>
        <p:txBody>
          <a:bodyPr anchor="t" rtlCol="false" tIns="0" lIns="0" bIns="0" rIns="0">
            <a:spAutoFit/>
          </a:bodyPr>
          <a:lstStyle/>
          <a:p>
            <a:pPr algn="ctr">
              <a:lnSpc>
                <a:spcPts val="9540"/>
              </a:lnSpc>
            </a:pPr>
            <a:r>
              <a:rPr lang="en-US" sz="9000">
                <a:solidFill>
                  <a:srgbClr val="100F0D"/>
                </a:solidFill>
                <a:latin typeface="Garet ExtraBold"/>
              </a:rPr>
              <a:t>Konsep Dasar SEO</a:t>
            </a:r>
          </a:p>
        </p:txBody>
      </p:sp>
      <p:sp>
        <p:nvSpPr>
          <p:cNvPr name="TextBox 13" id="13"/>
          <p:cNvSpPr txBox="true"/>
          <p:nvPr/>
        </p:nvSpPr>
        <p:spPr>
          <a:xfrm rot="0">
            <a:off x="12851412" y="6749486"/>
            <a:ext cx="4407888" cy="1464681"/>
          </a:xfrm>
          <a:prstGeom prst="rect">
            <a:avLst/>
          </a:prstGeom>
        </p:spPr>
        <p:txBody>
          <a:bodyPr anchor="t" rtlCol="false" tIns="0" lIns="0" bIns="0" rIns="0">
            <a:spAutoFit/>
          </a:bodyPr>
          <a:lstStyle/>
          <a:p>
            <a:pPr>
              <a:lnSpc>
                <a:spcPts val="5879"/>
              </a:lnSpc>
            </a:pPr>
            <a:r>
              <a:rPr lang="en-US" sz="4199">
                <a:solidFill>
                  <a:srgbClr val="100F0D"/>
                </a:solidFill>
                <a:latin typeface="Garet Bold"/>
              </a:rPr>
              <a:t>Relevan dan konten original</a:t>
            </a:r>
          </a:p>
        </p:txBody>
      </p:sp>
      <p:sp>
        <p:nvSpPr>
          <p:cNvPr name="TextBox 14" id="14"/>
          <p:cNvSpPr txBox="true"/>
          <p:nvPr/>
        </p:nvSpPr>
        <p:spPr>
          <a:xfrm rot="0">
            <a:off x="1155289" y="6749486"/>
            <a:ext cx="4286661" cy="1464946"/>
          </a:xfrm>
          <a:prstGeom prst="rect">
            <a:avLst/>
          </a:prstGeom>
        </p:spPr>
        <p:txBody>
          <a:bodyPr anchor="t" rtlCol="false" tIns="0" lIns="0" bIns="0" rIns="0">
            <a:spAutoFit/>
          </a:bodyPr>
          <a:lstStyle/>
          <a:p>
            <a:pPr algn="r">
              <a:lnSpc>
                <a:spcPts val="5879"/>
              </a:lnSpc>
            </a:pPr>
            <a:r>
              <a:rPr lang="en-US" sz="4199">
                <a:solidFill>
                  <a:srgbClr val="100F0D"/>
                </a:solidFill>
                <a:latin typeface="Garet Bold"/>
              </a:rPr>
              <a:t>Website Yang Cepat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74742" y="3055214"/>
            <a:ext cx="1547408" cy="1547408"/>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4" id="4"/>
          <p:cNvGrpSpPr/>
          <p:nvPr/>
        </p:nvGrpSpPr>
        <p:grpSpPr>
          <a:xfrm rot="0">
            <a:off x="4354683" y="3055214"/>
            <a:ext cx="1547408" cy="1547408"/>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6" id="6"/>
          <p:cNvGrpSpPr/>
          <p:nvPr/>
        </p:nvGrpSpPr>
        <p:grpSpPr>
          <a:xfrm rot="0">
            <a:off x="12374742" y="7520392"/>
            <a:ext cx="1547408" cy="1547408"/>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8" id="8"/>
          <p:cNvGrpSpPr/>
          <p:nvPr/>
        </p:nvGrpSpPr>
        <p:grpSpPr>
          <a:xfrm rot="0">
            <a:off x="4354683" y="7520392"/>
            <a:ext cx="1547408" cy="1547408"/>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10" id="10"/>
          <p:cNvGrpSpPr/>
          <p:nvPr/>
        </p:nvGrpSpPr>
        <p:grpSpPr>
          <a:xfrm rot="0">
            <a:off x="12374742" y="5287803"/>
            <a:ext cx="1547408" cy="1547408"/>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12" id="12"/>
          <p:cNvGrpSpPr/>
          <p:nvPr/>
        </p:nvGrpSpPr>
        <p:grpSpPr>
          <a:xfrm rot="0">
            <a:off x="4354683" y="5287803"/>
            <a:ext cx="1547408" cy="1547408"/>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475575" y="2749946"/>
            <a:ext cx="5336850" cy="6508354"/>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813092" y="5764474"/>
            <a:ext cx="594066" cy="594066"/>
          </a:xfrm>
          <a:prstGeom prst="rect">
            <a:avLst/>
          </a:prstGeom>
        </p:spPr>
      </p:pic>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851412" y="7997063"/>
            <a:ext cx="594066" cy="594066"/>
          </a:xfrm>
          <a:prstGeom prst="rect">
            <a:avLst/>
          </a:prstGeom>
        </p:spPr>
      </p:pic>
      <p:grpSp>
        <p:nvGrpSpPr>
          <p:cNvPr name="Group 17" id="17"/>
          <p:cNvGrpSpPr/>
          <p:nvPr/>
        </p:nvGrpSpPr>
        <p:grpSpPr>
          <a:xfrm rot="0">
            <a:off x="16924710" y="-646770"/>
            <a:ext cx="3067974" cy="3067974"/>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35894" t="27412" r="0" b="0"/>
          <a:stretch>
            <a:fillRect/>
          </a:stretch>
        </p:blipFill>
        <p:spPr>
          <a:xfrm flipH="false" flipV="false" rot="0">
            <a:off x="0" y="527495"/>
            <a:ext cx="2310578" cy="1242745"/>
          </a:xfrm>
          <a:prstGeom prst="rect">
            <a:avLst/>
          </a:prstGeom>
        </p:spPr>
      </p:pic>
      <p:pic>
        <p:nvPicPr>
          <p:cNvPr name="Picture 20" id="2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2613077" y="5546215"/>
            <a:ext cx="1070737" cy="1030584"/>
          </a:xfrm>
          <a:prstGeom prst="rect">
            <a:avLst/>
          </a:prstGeom>
        </p:spPr>
      </p:pic>
      <p:pic>
        <p:nvPicPr>
          <p:cNvPr name="Picture 21" id="21"/>
          <p:cNvPicPr>
            <a:picLocks noChangeAspect="true"/>
          </p:cNvPicPr>
          <p:nvPr/>
        </p:nvPicPr>
        <p:blipFill>
          <a:blip r:embed="rId12"/>
          <a:srcRect l="0" t="0" r="0" b="0"/>
          <a:stretch>
            <a:fillRect/>
          </a:stretch>
        </p:blipFill>
        <p:spPr>
          <a:xfrm flipH="false" flipV="false" rot="0">
            <a:off x="12833665" y="3342386"/>
            <a:ext cx="611814" cy="973064"/>
          </a:xfrm>
          <a:prstGeom prst="rect">
            <a:avLst/>
          </a:prstGeom>
        </p:spPr>
      </p:pic>
      <p:pic>
        <p:nvPicPr>
          <p:cNvPr name="Picture 22" id="2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761787" y="3531885"/>
            <a:ext cx="594066" cy="594066"/>
          </a:xfrm>
          <a:prstGeom prst="rect">
            <a:avLst/>
          </a:prstGeom>
        </p:spPr>
      </p:pic>
      <p:pic>
        <p:nvPicPr>
          <p:cNvPr name="Picture 23" id="23"/>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4781641" y="7731691"/>
            <a:ext cx="693490" cy="954891"/>
          </a:xfrm>
          <a:prstGeom prst="rect">
            <a:avLst/>
          </a:prstGeom>
        </p:spPr>
      </p:pic>
      <p:sp>
        <p:nvSpPr>
          <p:cNvPr name="TextBox 24" id="24"/>
          <p:cNvSpPr txBox="true"/>
          <p:nvPr/>
        </p:nvSpPr>
        <p:spPr>
          <a:xfrm rot="0">
            <a:off x="2791479" y="375870"/>
            <a:ext cx="13336876" cy="3665121"/>
          </a:xfrm>
          <a:prstGeom prst="rect">
            <a:avLst/>
          </a:prstGeom>
        </p:spPr>
        <p:txBody>
          <a:bodyPr anchor="t" rtlCol="false" tIns="0" lIns="0" bIns="0" rIns="0">
            <a:spAutoFit/>
          </a:bodyPr>
          <a:lstStyle/>
          <a:p>
            <a:pPr algn="ctr">
              <a:lnSpc>
                <a:spcPts val="9540"/>
              </a:lnSpc>
            </a:pPr>
            <a:r>
              <a:rPr lang="en-US" sz="9000">
                <a:solidFill>
                  <a:srgbClr val="100F0D"/>
                </a:solidFill>
                <a:latin typeface="Garet ExtraBold"/>
              </a:rPr>
              <a:t>Optimasi Kecepatan Website</a:t>
            </a:r>
          </a:p>
          <a:p>
            <a:pPr algn="ctr">
              <a:lnSpc>
                <a:spcPts val="9540"/>
              </a:lnSpc>
            </a:pPr>
          </a:p>
        </p:txBody>
      </p:sp>
      <p:sp>
        <p:nvSpPr>
          <p:cNvPr name="TextBox 25" id="25"/>
          <p:cNvSpPr txBox="true"/>
          <p:nvPr/>
        </p:nvSpPr>
        <p:spPr>
          <a:xfrm rot="0">
            <a:off x="14314317" y="3559694"/>
            <a:ext cx="3325983" cy="481297"/>
          </a:xfrm>
          <a:prstGeom prst="rect">
            <a:avLst/>
          </a:prstGeom>
        </p:spPr>
        <p:txBody>
          <a:bodyPr anchor="t" rtlCol="false" tIns="0" lIns="0" bIns="0" rIns="0">
            <a:spAutoFit/>
          </a:bodyPr>
          <a:lstStyle/>
          <a:p>
            <a:pPr>
              <a:lnSpc>
                <a:spcPts val="3919"/>
              </a:lnSpc>
            </a:pPr>
            <a:r>
              <a:rPr lang="en-US" sz="2799">
                <a:solidFill>
                  <a:srgbClr val="100F0D"/>
                </a:solidFill>
                <a:latin typeface="Garet"/>
              </a:rPr>
              <a:t>Lokasi Server</a:t>
            </a:r>
          </a:p>
        </p:txBody>
      </p:sp>
      <p:sp>
        <p:nvSpPr>
          <p:cNvPr name="TextBox 26" id="26"/>
          <p:cNvSpPr txBox="true"/>
          <p:nvPr/>
        </p:nvSpPr>
        <p:spPr>
          <a:xfrm rot="0">
            <a:off x="647700" y="2998064"/>
            <a:ext cx="3325983" cy="1471831"/>
          </a:xfrm>
          <a:prstGeom prst="rect">
            <a:avLst/>
          </a:prstGeom>
        </p:spPr>
        <p:txBody>
          <a:bodyPr anchor="t" rtlCol="false" tIns="0" lIns="0" bIns="0" rIns="0">
            <a:spAutoFit/>
          </a:bodyPr>
          <a:lstStyle/>
          <a:p>
            <a:pPr algn="r">
              <a:lnSpc>
                <a:spcPts val="3919"/>
              </a:lnSpc>
            </a:pPr>
            <a:r>
              <a:rPr lang="en-US" sz="2799">
                <a:solidFill>
                  <a:srgbClr val="100F0D"/>
                </a:solidFill>
                <a:latin typeface="Garet"/>
              </a:rPr>
              <a:t>Check di Google PageSpeed Insights </a:t>
            </a:r>
          </a:p>
        </p:txBody>
      </p:sp>
      <p:sp>
        <p:nvSpPr>
          <p:cNvPr name="TextBox 27" id="27"/>
          <p:cNvSpPr txBox="true"/>
          <p:nvPr/>
        </p:nvSpPr>
        <p:spPr>
          <a:xfrm rot="0">
            <a:off x="14314317" y="5734900"/>
            <a:ext cx="3325983" cy="481297"/>
          </a:xfrm>
          <a:prstGeom prst="rect">
            <a:avLst/>
          </a:prstGeom>
        </p:spPr>
        <p:txBody>
          <a:bodyPr anchor="t" rtlCol="false" tIns="0" lIns="0" bIns="0" rIns="0">
            <a:spAutoFit/>
          </a:bodyPr>
          <a:lstStyle/>
          <a:p>
            <a:pPr>
              <a:lnSpc>
                <a:spcPts val="3919"/>
              </a:lnSpc>
            </a:pPr>
            <a:r>
              <a:rPr lang="en-US" sz="2799">
                <a:solidFill>
                  <a:srgbClr val="100F0D"/>
                </a:solidFill>
                <a:latin typeface="Garet"/>
              </a:rPr>
              <a:t>Kompresi image</a:t>
            </a:r>
          </a:p>
        </p:txBody>
      </p:sp>
      <p:sp>
        <p:nvSpPr>
          <p:cNvPr name="TextBox 28" id="28"/>
          <p:cNvSpPr txBox="true"/>
          <p:nvPr/>
        </p:nvSpPr>
        <p:spPr>
          <a:xfrm rot="0">
            <a:off x="838087" y="5307683"/>
            <a:ext cx="2944983" cy="1471831"/>
          </a:xfrm>
          <a:prstGeom prst="rect">
            <a:avLst/>
          </a:prstGeom>
        </p:spPr>
        <p:txBody>
          <a:bodyPr anchor="t" rtlCol="false" tIns="0" lIns="0" bIns="0" rIns="0">
            <a:spAutoFit/>
          </a:bodyPr>
          <a:lstStyle/>
          <a:p>
            <a:pPr algn="r">
              <a:lnSpc>
                <a:spcPts val="3919"/>
              </a:lnSpc>
            </a:pPr>
            <a:r>
              <a:rPr lang="en-US" sz="2799">
                <a:solidFill>
                  <a:srgbClr val="100F0D"/>
                </a:solidFill>
                <a:latin typeface="Garet"/>
              </a:rPr>
              <a:t>atau bisa juga Check di  GTMetrix.</a:t>
            </a:r>
          </a:p>
        </p:txBody>
      </p:sp>
      <p:sp>
        <p:nvSpPr>
          <p:cNvPr name="TextBox 29" id="29"/>
          <p:cNvSpPr txBox="true"/>
          <p:nvPr/>
        </p:nvSpPr>
        <p:spPr>
          <a:xfrm rot="0">
            <a:off x="14314317" y="8024873"/>
            <a:ext cx="3628075" cy="481297"/>
          </a:xfrm>
          <a:prstGeom prst="rect">
            <a:avLst/>
          </a:prstGeom>
        </p:spPr>
        <p:txBody>
          <a:bodyPr anchor="t" rtlCol="false" tIns="0" lIns="0" bIns="0" rIns="0">
            <a:spAutoFit/>
          </a:bodyPr>
          <a:lstStyle/>
          <a:p>
            <a:pPr>
              <a:lnSpc>
                <a:spcPts val="3919"/>
              </a:lnSpc>
            </a:pPr>
            <a:r>
              <a:rPr lang="en-US" sz="2799">
                <a:solidFill>
                  <a:srgbClr val="100F0D"/>
                </a:solidFill>
                <a:latin typeface="Garet"/>
              </a:rPr>
              <a:t>Perbaiki Script</a:t>
            </a:r>
          </a:p>
        </p:txBody>
      </p:sp>
      <p:sp>
        <p:nvSpPr>
          <p:cNvPr name="TextBox 30" id="30"/>
          <p:cNvSpPr txBox="true"/>
          <p:nvPr/>
        </p:nvSpPr>
        <p:spPr>
          <a:xfrm rot="0">
            <a:off x="377407" y="8109832"/>
            <a:ext cx="3596275" cy="481297"/>
          </a:xfrm>
          <a:prstGeom prst="rect">
            <a:avLst/>
          </a:prstGeom>
        </p:spPr>
        <p:txBody>
          <a:bodyPr anchor="t" rtlCol="false" tIns="0" lIns="0" bIns="0" rIns="0">
            <a:spAutoFit/>
          </a:bodyPr>
          <a:lstStyle/>
          <a:p>
            <a:pPr algn="r">
              <a:lnSpc>
                <a:spcPts val="3919"/>
              </a:lnSpc>
            </a:pPr>
            <a:r>
              <a:rPr lang="en-US" sz="2799">
                <a:solidFill>
                  <a:srgbClr val="100F0D"/>
                </a:solidFill>
                <a:latin typeface="Garet"/>
              </a:rPr>
              <a:t>Kualitas Server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305772" y="2011798"/>
            <a:ext cx="7953528" cy="6263403"/>
          </a:xfrm>
          <a:prstGeom prst="rect">
            <a:avLst/>
          </a:prstGeom>
        </p:spPr>
      </p:pic>
      <p:sp>
        <p:nvSpPr>
          <p:cNvPr name="TextBox 3" id="3"/>
          <p:cNvSpPr txBox="true"/>
          <p:nvPr/>
        </p:nvSpPr>
        <p:spPr>
          <a:xfrm rot="0">
            <a:off x="2269103" y="1104900"/>
            <a:ext cx="5374961" cy="2727673"/>
          </a:xfrm>
          <a:prstGeom prst="rect">
            <a:avLst/>
          </a:prstGeom>
        </p:spPr>
        <p:txBody>
          <a:bodyPr anchor="t" rtlCol="false" tIns="0" lIns="0" bIns="0" rIns="0">
            <a:spAutoFit/>
          </a:bodyPr>
          <a:lstStyle/>
          <a:p>
            <a:pPr>
              <a:lnSpc>
                <a:spcPts val="5351"/>
              </a:lnSpc>
            </a:pPr>
            <a:r>
              <a:rPr lang="en-US" sz="5048">
                <a:solidFill>
                  <a:srgbClr val="100F0D"/>
                </a:solidFill>
                <a:latin typeface="Garet ExtraBold"/>
              </a:rPr>
              <a:t>Optimasi Website Agar Mobile Friendly</a:t>
            </a:r>
          </a:p>
          <a:p>
            <a:pPr>
              <a:lnSpc>
                <a:spcPts val="5351"/>
              </a:lnSpc>
            </a:pPr>
          </a:p>
        </p:txBody>
      </p:sp>
      <p:sp>
        <p:nvSpPr>
          <p:cNvPr name="TextBox 4" id="4"/>
          <p:cNvSpPr txBox="true"/>
          <p:nvPr/>
        </p:nvSpPr>
        <p:spPr>
          <a:xfrm rot="0">
            <a:off x="1426985" y="4298129"/>
            <a:ext cx="7878787" cy="3401715"/>
          </a:xfrm>
          <a:prstGeom prst="rect">
            <a:avLst/>
          </a:prstGeom>
        </p:spPr>
        <p:txBody>
          <a:bodyPr anchor="t" rtlCol="false" tIns="0" lIns="0" bIns="0" rIns="0">
            <a:spAutoFit/>
          </a:bodyPr>
          <a:lstStyle/>
          <a:p>
            <a:pPr>
              <a:lnSpc>
                <a:spcPts val="3871"/>
              </a:lnSpc>
            </a:pPr>
            <a:r>
              <a:rPr lang="en-US" sz="2765">
                <a:solidFill>
                  <a:srgbClr val="100F0D"/>
                </a:solidFill>
                <a:latin typeface="Garet"/>
              </a:rPr>
              <a:t>Cara melakukannya, Anda bisa memasang tema website yang responsif. Tidak hanya itu, jangan lupa gunakan font yang mudah dibaca dan sediakan whitespace yang cukup. Agar lebih optimal, gunakan AMP (Accelerated Mobile Pages). Dan, beberapa tips lainnya.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758569"/>
            <a:ext cx="7883391" cy="676986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876899" y="-1250317"/>
            <a:ext cx="3596510" cy="3547058"/>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389370" y="816068"/>
            <a:ext cx="994215" cy="1050690"/>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7354550" y="2753625"/>
            <a:ext cx="415854" cy="415854"/>
          </a:xfrm>
          <a:prstGeom prst="rect">
            <a:avLst/>
          </a:prstGeom>
        </p:spPr>
      </p:pic>
      <p:grpSp>
        <p:nvGrpSpPr>
          <p:cNvPr name="Group 6" id="6"/>
          <p:cNvGrpSpPr/>
          <p:nvPr/>
        </p:nvGrpSpPr>
        <p:grpSpPr>
          <a:xfrm rot="0">
            <a:off x="-1167885" y="-837270"/>
            <a:ext cx="3067974" cy="3067974"/>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8" id="8"/>
          <p:cNvGrpSpPr/>
          <p:nvPr/>
        </p:nvGrpSpPr>
        <p:grpSpPr>
          <a:xfrm rot="0">
            <a:off x="17354550" y="8318798"/>
            <a:ext cx="419266" cy="419266"/>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00F0D"/>
            </a:solidFill>
          </p:spPr>
        </p:sp>
      </p:grpSp>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882135" y="-1261727"/>
            <a:ext cx="3067974" cy="3067974"/>
          </a:xfrm>
          <a:prstGeom prst="rect">
            <a:avLst/>
          </a:prstGeom>
        </p:spPr>
      </p:pic>
      <p:pic>
        <p:nvPicPr>
          <p:cNvPr name="Picture 11" id="1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2700000">
            <a:off x="14302907" y="8537209"/>
            <a:ext cx="3147983" cy="3147983"/>
          </a:xfrm>
          <a:prstGeom prst="rect">
            <a:avLst/>
          </a:prstGeom>
        </p:spPr>
      </p:pic>
      <p:pic>
        <p:nvPicPr>
          <p:cNvPr name="Picture 12" id="1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3516922">
            <a:off x="13515442" y="9145623"/>
            <a:ext cx="415854" cy="415854"/>
          </a:xfrm>
          <a:prstGeom prst="rect">
            <a:avLst/>
          </a:prstGeom>
        </p:spPr>
      </p:pic>
      <p:sp>
        <p:nvSpPr>
          <p:cNvPr name="TextBox 13" id="13"/>
          <p:cNvSpPr txBox="true"/>
          <p:nvPr/>
        </p:nvSpPr>
        <p:spPr>
          <a:xfrm rot="0">
            <a:off x="9421013" y="1398831"/>
            <a:ext cx="7262362" cy="3665121"/>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Riset Keyword</a:t>
            </a:r>
          </a:p>
          <a:p>
            <a:pPr>
              <a:lnSpc>
                <a:spcPts val="9540"/>
              </a:lnSpc>
            </a:pPr>
          </a:p>
        </p:txBody>
      </p:sp>
      <p:sp>
        <p:nvSpPr>
          <p:cNvPr name="TextBox 14" id="14"/>
          <p:cNvSpPr txBox="true"/>
          <p:nvPr/>
        </p:nvSpPr>
        <p:spPr>
          <a:xfrm rot="0">
            <a:off x="9996938" y="4024678"/>
            <a:ext cx="7153529" cy="2462365"/>
          </a:xfrm>
          <a:prstGeom prst="rect">
            <a:avLst/>
          </a:prstGeom>
        </p:spPr>
        <p:txBody>
          <a:bodyPr anchor="t" rtlCol="false" tIns="0" lIns="0" bIns="0" rIns="0">
            <a:spAutoFit/>
          </a:bodyPr>
          <a:lstStyle/>
          <a:p>
            <a:pPr>
              <a:lnSpc>
                <a:spcPts val="3919"/>
              </a:lnSpc>
            </a:pPr>
            <a:r>
              <a:rPr lang="en-US" sz="2799">
                <a:solidFill>
                  <a:srgbClr val="100F0D"/>
                </a:solidFill>
                <a:latin typeface="Garet"/>
              </a:rPr>
              <a:t>Membuat konten tanpa riset keyword adalah sebuah kesalahan. Sebab, riset keyword membantu Anda memahami apa yang dibutuhkan pengguna internet saat ini.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3224372"/>
            <a:ext cx="6760704" cy="6033928"/>
          </a:xfrm>
          <a:prstGeom prst="rect">
            <a:avLst/>
          </a:prstGeom>
        </p:spPr>
      </p:pic>
      <p:grpSp>
        <p:nvGrpSpPr>
          <p:cNvPr name="Group 3" id="3"/>
          <p:cNvGrpSpPr/>
          <p:nvPr/>
        </p:nvGrpSpPr>
        <p:grpSpPr>
          <a:xfrm rot="0">
            <a:off x="8911213" y="4130473"/>
            <a:ext cx="905193" cy="90519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5" id="5"/>
          <p:cNvGrpSpPr/>
          <p:nvPr/>
        </p:nvGrpSpPr>
        <p:grpSpPr>
          <a:xfrm rot="0">
            <a:off x="8911213" y="5324772"/>
            <a:ext cx="905193" cy="90519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7" id="7"/>
          <p:cNvGrpSpPr/>
          <p:nvPr/>
        </p:nvGrpSpPr>
        <p:grpSpPr>
          <a:xfrm rot="0">
            <a:off x="8911213" y="6575469"/>
            <a:ext cx="905193" cy="905193"/>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grpSp>
        <p:nvGrpSpPr>
          <p:cNvPr name="Group 9" id="9"/>
          <p:cNvGrpSpPr/>
          <p:nvPr/>
        </p:nvGrpSpPr>
        <p:grpSpPr>
          <a:xfrm rot="0">
            <a:off x="16077251" y="-354547"/>
            <a:ext cx="2672344" cy="2672344"/>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9DC09"/>
            </a:solidFill>
          </p:spPr>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15106527" y="981625"/>
            <a:ext cx="2306896" cy="1196702"/>
          </a:xfrm>
          <a:prstGeom prst="rect">
            <a:avLst/>
          </a:prstGeom>
        </p:spPr>
      </p:pic>
      <p:sp>
        <p:nvSpPr>
          <p:cNvPr name="TextBox 12" id="12"/>
          <p:cNvSpPr txBox="true"/>
          <p:nvPr/>
        </p:nvSpPr>
        <p:spPr>
          <a:xfrm rot="0">
            <a:off x="1028700" y="1152525"/>
            <a:ext cx="12911786" cy="2455479"/>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Membuat Konten</a:t>
            </a:r>
          </a:p>
          <a:p>
            <a:pPr>
              <a:lnSpc>
                <a:spcPts val="9540"/>
              </a:lnSpc>
            </a:pPr>
          </a:p>
        </p:txBody>
      </p:sp>
      <p:sp>
        <p:nvSpPr>
          <p:cNvPr name="TextBox 13" id="13"/>
          <p:cNvSpPr txBox="true"/>
          <p:nvPr/>
        </p:nvSpPr>
        <p:spPr>
          <a:xfrm rot="0">
            <a:off x="10243049" y="6518319"/>
            <a:ext cx="7678216" cy="481297"/>
          </a:xfrm>
          <a:prstGeom prst="rect">
            <a:avLst/>
          </a:prstGeom>
        </p:spPr>
        <p:txBody>
          <a:bodyPr anchor="t" rtlCol="false" tIns="0" lIns="0" bIns="0" rIns="0">
            <a:spAutoFit/>
          </a:bodyPr>
          <a:lstStyle/>
          <a:p>
            <a:pPr>
              <a:lnSpc>
                <a:spcPts val="3919"/>
              </a:lnSpc>
            </a:pPr>
            <a:r>
              <a:rPr lang="en-US" sz="2799">
                <a:solidFill>
                  <a:srgbClr val="100F0D"/>
                </a:solidFill>
                <a:latin typeface="Garet"/>
              </a:rPr>
              <a:t>Konten yang dapat dipercaya</a:t>
            </a:r>
          </a:p>
        </p:txBody>
      </p:sp>
      <p:sp>
        <p:nvSpPr>
          <p:cNvPr name="TextBox 14" id="14"/>
          <p:cNvSpPr txBox="true"/>
          <p:nvPr/>
        </p:nvSpPr>
        <p:spPr>
          <a:xfrm rot="0">
            <a:off x="8757347" y="4286763"/>
            <a:ext cx="1212926" cy="535464"/>
          </a:xfrm>
          <a:prstGeom prst="rect">
            <a:avLst/>
          </a:prstGeom>
        </p:spPr>
        <p:txBody>
          <a:bodyPr anchor="t" rtlCol="false" tIns="0" lIns="0" bIns="0" rIns="0">
            <a:spAutoFit/>
          </a:bodyPr>
          <a:lstStyle/>
          <a:p>
            <a:pPr algn="ctr">
              <a:lnSpc>
                <a:spcPts val="4480"/>
              </a:lnSpc>
            </a:pPr>
            <a:r>
              <a:rPr lang="en-US" sz="3200">
                <a:solidFill>
                  <a:srgbClr val="FFFFFF"/>
                </a:solidFill>
                <a:latin typeface="Garet ExtraBold"/>
              </a:rPr>
              <a:t>01</a:t>
            </a:r>
          </a:p>
        </p:txBody>
      </p:sp>
      <p:sp>
        <p:nvSpPr>
          <p:cNvPr name="TextBox 15" id="15"/>
          <p:cNvSpPr txBox="true"/>
          <p:nvPr/>
        </p:nvSpPr>
        <p:spPr>
          <a:xfrm rot="0">
            <a:off x="8757347" y="5481061"/>
            <a:ext cx="1212926" cy="535464"/>
          </a:xfrm>
          <a:prstGeom prst="rect">
            <a:avLst/>
          </a:prstGeom>
        </p:spPr>
        <p:txBody>
          <a:bodyPr anchor="t" rtlCol="false" tIns="0" lIns="0" bIns="0" rIns="0">
            <a:spAutoFit/>
          </a:bodyPr>
          <a:lstStyle/>
          <a:p>
            <a:pPr algn="ctr">
              <a:lnSpc>
                <a:spcPts val="4480"/>
              </a:lnSpc>
            </a:pPr>
            <a:r>
              <a:rPr lang="en-US" sz="3200">
                <a:solidFill>
                  <a:srgbClr val="FFFFFF"/>
                </a:solidFill>
                <a:latin typeface="Garet ExtraBold"/>
              </a:rPr>
              <a:t>02</a:t>
            </a:r>
          </a:p>
        </p:txBody>
      </p:sp>
      <p:sp>
        <p:nvSpPr>
          <p:cNvPr name="TextBox 16" id="16"/>
          <p:cNvSpPr txBox="true"/>
          <p:nvPr/>
        </p:nvSpPr>
        <p:spPr>
          <a:xfrm rot="0">
            <a:off x="8757347" y="6731758"/>
            <a:ext cx="1212926" cy="535464"/>
          </a:xfrm>
          <a:prstGeom prst="rect">
            <a:avLst/>
          </a:prstGeom>
        </p:spPr>
        <p:txBody>
          <a:bodyPr anchor="t" rtlCol="false" tIns="0" lIns="0" bIns="0" rIns="0">
            <a:spAutoFit/>
          </a:bodyPr>
          <a:lstStyle/>
          <a:p>
            <a:pPr algn="ctr">
              <a:lnSpc>
                <a:spcPts val="4480"/>
              </a:lnSpc>
            </a:pPr>
            <a:r>
              <a:rPr lang="en-US" sz="3200">
                <a:solidFill>
                  <a:srgbClr val="FFFFFF"/>
                </a:solidFill>
                <a:latin typeface="Garet ExtraBold"/>
              </a:rPr>
              <a:t>03</a:t>
            </a:r>
          </a:p>
        </p:txBody>
      </p:sp>
      <p:sp>
        <p:nvSpPr>
          <p:cNvPr name="TextBox 17" id="17"/>
          <p:cNvSpPr txBox="true"/>
          <p:nvPr/>
        </p:nvSpPr>
        <p:spPr>
          <a:xfrm rot="0">
            <a:off x="10243049" y="4073323"/>
            <a:ext cx="7678216" cy="481297"/>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Garet"/>
              </a:rPr>
              <a:t>Konten relevan dengan pembaca</a:t>
            </a:r>
          </a:p>
        </p:txBody>
      </p:sp>
      <p:sp>
        <p:nvSpPr>
          <p:cNvPr name="TextBox 18" id="18"/>
          <p:cNvSpPr txBox="true"/>
          <p:nvPr/>
        </p:nvSpPr>
        <p:spPr>
          <a:xfrm rot="0">
            <a:off x="10243049" y="5267622"/>
            <a:ext cx="7678216" cy="481297"/>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Garet"/>
              </a:rPr>
              <a:t>Konten unik dan banyak dicari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300711" y="2606417"/>
            <a:ext cx="11463557" cy="7680583"/>
          </a:xfrm>
          <a:prstGeom prst="rect">
            <a:avLst/>
          </a:prstGeom>
        </p:spPr>
      </p:pic>
      <p:sp>
        <p:nvSpPr>
          <p:cNvPr name="TextBox 3" id="3"/>
          <p:cNvSpPr txBox="true"/>
          <p:nvPr/>
        </p:nvSpPr>
        <p:spPr>
          <a:xfrm rot="0">
            <a:off x="1305348" y="4757642"/>
            <a:ext cx="5141982" cy="389952"/>
          </a:xfrm>
          <a:prstGeom prst="rect">
            <a:avLst/>
          </a:prstGeom>
        </p:spPr>
        <p:txBody>
          <a:bodyPr anchor="t" rtlCol="false" tIns="0" lIns="0" bIns="0" rIns="0">
            <a:spAutoFit/>
          </a:bodyPr>
          <a:lstStyle/>
          <a:p>
            <a:pPr>
              <a:lnSpc>
                <a:spcPts val="2944"/>
              </a:lnSpc>
            </a:pPr>
            <a:r>
              <a:rPr lang="en-US" spc="32" sz="3200">
                <a:solidFill>
                  <a:srgbClr val="100F0D"/>
                </a:solidFill>
                <a:latin typeface="Garet Bold"/>
              </a:rPr>
              <a:t>Penggunaan Permalink</a:t>
            </a:r>
          </a:p>
        </p:txBody>
      </p:sp>
      <p:sp>
        <p:nvSpPr>
          <p:cNvPr name="TextBox 4" id="4"/>
          <p:cNvSpPr txBox="true"/>
          <p:nvPr/>
        </p:nvSpPr>
        <p:spPr>
          <a:xfrm rot="0">
            <a:off x="1305348" y="5697684"/>
            <a:ext cx="5141982" cy="389952"/>
          </a:xfrm>
          <a:prstGeom prst="rect">
            <a:avLst/>
          </a:prstGeom>
        </p:spPr>
        <p:txBody>
          <a:bodyPr anchor="t" rtlCol="false" tIns="0" lIns="0" bIns="0" rIns="0">
            <a:spAutoFit/>
          </a:bodyPr>
          <a:lstStyle/>
          <a:p>
            <a:pPr>
              <a:lnSpc>
                <a:spcPts val="2944"/>
              </a:lnSpc>
            </a:pPr>
            <a:r>
              <a:rPr lang="en-US" spc="32" sz="3200">
                <a:solidFill>
                  <a:srgbClr val="100F0D"/>
                </a:solidFill>
                <a:latin typeface="Garet Bold"/>
              </a:rPr>
              <a:t>Meta Title</a:t>
            </a:r>
          </a:p>
        </p:txBody>
      </p:sp>
      <p:sp>
        <p:nvSpPr>
          <p:cNvPr name="TextBox 5" id="5"/>
          <p:cNvSpPr txBox="true"/>
          <p:nvPr/>
        </p:nvSpPr>
        <p:spPr>
          <a:xfrm rot="0">
            <a:off x="1305348" y="6637726"/>
            <a:ext cx="5141982" cy="389952"/>
          </a:xfrm>
          <a:prstGeom prst="rect">
            <a:avLst/>
          </a:prstGeom>
        </p:spPr>
        <p:txBody>
          <a:bodyPr anchor="t" rtlCol="false" tIns="0" lIns="0" bIns="0" rIns="0">
            <a:spAutoFit/>
          </a:bodyPr>
          <a:lstStyle/>
          <a:p>
            <a:pPr>
              <a:lnSpc>
                <a:spcPts val="2944"/>
              </a:lnSpc>
            </a:pPr>
            <a:r>
              <a:rPr lang="en-US" spc="32" sz="3200">
                <a:solidFill>
                  <a:srgbClr val="100F0D"/>
                </a:solidFill>
                <a:latin typeface="Garet Bold"/>
              </a:rPr>
              <a:t>Meta Description</a:t>
            </a:r>
          </a:p>
        </p:txBody>
      </p:sp>
      <p:sp>
        <p:nvSpPr>
          <p:cNvPr name="TextBox 6" id="6"/>
          <p:cNvSpPr txBox="true"/>
          <p:nvPr/>
        </p:nvSpPr>
        <p:spPr>
          <a:xfrm rot="0">
            <a:off x="1305348" y="7577768"/>
            <a:ext cx="5968918" cy="389952"/>
          </a:xfrm>
          <a:prstGeom prst="rect">
            <a:avLst/>
          </a:prstGeom>
        </p:spPr>
        <p:txBody>
          <a:bodyPr anchor="t" rtlCol="false" tIns="0" lIns="0" bIns="0" rIns="0">
            <a:spAutoFit/>
          </a:bodyPr>
          <a:lstStyle/>
          <a:p>
            <a:pPr>
              <a:lnSpc>
                <a:spcPts val="2944"/>
              </a:lnSpc>
            </a:pPr>
            <a:r>
              <a:rPr lang="en-US" spc="32" sz="3200">
                <a:solidFill>
                  <a:srgbClr val="100F0D"/>
                </a:solidFill>
                <a:latin typeface="Garet Bold"/>
              </a:rPr>
              <a:t>Heading dan Subheading</a:t>
            </a:r>
          </a:p>
        </p:txBody>
      </p:sp>
      <p:sp>
        <p:nvSpPr>
          <p:cNvPr name="TextBox 7" id="7"/>
          <p:cNvSpPr txBox="true"/>
          <p:nvPr/>
        </p:nvSpPr>
        <p:spPr>
          <a:xfrm rot="0">
            <a:off x="1305348" y="8517810"/>
            <a:ext cx="5491840" cy="389952"/>
          </a:xfrm>
          <a:prstGeom prst="rect">
            <a:avLst/>
          </a:prstGeom>
        </p:spPr>
        <p:txBody>
          <a:bodyPr anchor="t" rtlCol="false" tIns="0" lIns="0" bIns="0" rIns="0">
            <a:spAutoFit/>
          </a:bodyPr>
          <a:lstStyle/>
          <a:p>
            <a:pPr>
              <a:lnSpc>
                <a:spcPts val="2944"/>
              </a:lnSpc>
            </a:pPr>
            <a:r>
              <a:rPr lang="en-US" spc="32" sz="3200">
                <a:solidFill>
                  <a:srgbClr val="100F0D"/>
                </a:solidFill>
                <a:latin typeface="Garet Bold"/>
              </a:rPr>
              <a:t>Penempatan Kata Kunci</a:t>
            </a:r>
          </a:p>
        </p:txBody>
      </p:sp>
      <p:sp>
        <p:nvSpPr>
          <p:cNvPr name="TextBox 8" id="8"/>
          <p:cNvSpPr txBox="true"/>
          <p:nvPr/>
        </p:nvSpPr>
        <p:spPr>
          <a:xfrm rot="0">
            <a:off x="1292472" y="1504221"/>
            <a:ext cx="6844327" cy="2455479"/>
          </a:xfrm>
          <a:prstGeom prst="rect">
            <a:avLst/>
          </a:prstGeom>
        </p:spPr>
        <p:txBody>
          <a:bodyPr anchor="t" rtlCol="false" tIns="0" lIns="0" bIns="0" rIns="0">
            <a:spAutoFit/>
          </a:bodyPr>
          <a:lstStyle/>
          <a:p>
            <a:pPr>
              <a:lnSpc>
                <a:spcPts val="9540"/>
              </a:lnSpc>
            </a:pPr>
            <a:r>
              <a:rPr lang="en-US" sz="9000">
                <a:solidFill>
                  <a:srgbClr val="100F0D"/>
                </a:solidFill>
                <a:latin typeface="Garet ExtraBold"/>
              </a:rPr>
              <a:t>On Page SEO</a:t>
            </a:r>
          </a:p>
        </p:txBody>
      </p:sp>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9144000" y="1380396"/>
            <a:ext cx="2056357" cy="18133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DAE4q-K7t-4</dc:identifier>
  <dcterms:modified xsi:type="dcterms:W3CDTF">2011-08-01T06:04:30Z</dcterms:modified>
  <cp:revision>1</cp:revision>
  <dc:title>SEO FOR DIGITAL MARKETING</dc:title>
</cp:coreProperties>
</file>