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69" r:id="rId2"/>
    <p:sldId id="270" r:id="rId3"/>
    <p:sldId id="271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C73D9D-BEC1-4A36-A912-403F7B61D841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HADITS  SEBAGAI SUMBER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AJARAN ISLAM KEDUA </a:t>
            </a:r>
            <a:br>
              <a:rPr lang="en-ID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BCE80F1-6077-41C3-8BCD-B1E05EB0E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8412"/>
            <a:ext cx="9143999" cy="392944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oudy Stout" panose="0202090407030B020401" pitchFamily="18" charset="0"/>
              </a:rPr>
              <a:t>PENDIDIKAN AGAMA ISLAM </a:t>
            </a:r>
          </a:p>
          <a:p>
            <a:endParaRPr lang="en-US" dirty="0">
              <a:latin typeface="Goudy Stout" panose="0202090407030B020401" pitchFamily="18" charset="0"/>
            </a:endParaRPr>
          </a:p>
          <a:p>
            <a:endParaRPr lang="en-US" dirty="0">
              <a:latin typeface="Goudy Stout" panose="0202090407030B020401" pitchFamily="18" charset="0"/>
            </a:endParaRPr>
          </a:p>
          <a:p>
            <a:endParaRPr lang="en-US" dirty="0">
              <a:latin typeface="Goudy Stout" panose="0202090407030B020401" pitchFamily="18" charset="0"/>
            </a:endParaRPr>
          </a:p>
          <a:p>
            <a:endParaRPr lang="en-US" dirty="0">
              <a:latin typeface="Goudy Stout" panose="0202090407030B020401" pitchFamily="18" charset="0"/>
            </a:endParaRPr>
          </a:p>
          <a:p>
            <a:endParaRPr lang="en-US" dirty="0">
              <a:latin typeface="Goudy Stout" panose="0202090407030B020401" pitchFamily="18" charset="0"/>
            </a:endParaRPr>
          </a:p>
          <a:p>
            <a:endParaRPr lang="en-US" dirty="0">
              <a:latin typeface="Goudy Stout" panose="0202090407030B020401" pitchFamily="18" charset="0"/>
            </a:endParaRPr>
          </a:p>
          <a:p>
            <a:endParaRPr lang="en-US" dirty="0">
              <a:latin typeface="Goudy Stout" panose="0202090407030B020401" pitchFamily="18" charset="0"/>
            </a:endParaRPr>
          </a:p>
          <a:p>
            <a:r>
              <a:rPr lang="en-US" dirty="0">
                <a:latin typeface="Algerian" panose="04020705040A02060702" pitchFamily="82" charset="0"/>
              </a:rPr>
              <a:t>OLEH : Maryati, </a:t>
            </a:r>
            <a:r>
              <a:rPr lang="en-US" dirty="0" err="1">
                <a:latin typeface="Algerian" panose="04020705040A02060702" pitchFamily="82" charset="0"/>
              </a:rPr>
              <a:t>M.Ag</a:t>
            </a:r>
            <a:endParaRPr lang="en-US" dirty="0">
              <a:latin typeface="Algerian" panose="04020705040A02060702" pitchFamily="82" charset="0"/>
            </a:endParaRPr>
          </a:p>
          <a:p>
            <a:endParaRPr lang="en-US" dirty="0">
              <a:latin typeface="Algerian" panose="04020705040A02060702" pitchFamily="82" charset="0"/>
            </a:endParaRPr>
          </a:p>
          <a:p>
            <a:endParaRPr lang="en-US" dirty="0">
              <a:latin typeface="Goudy Stout" panose="0202090407030B020401" pitchFamily="18" charset="0"/>
            </a:endParaRPr>
          </a:p>
          <a:p>
            <a:endParaRPr lang="en-ID" dirty="0"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PENGERTIAN HADITS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>
                <a:latin typeface="Arial Black" panose="020B0A04020102020204" pitchFamily="34" charset="0"/>
              </a:rPr>
              <a:t>SECARA BAHASA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/>
              <a:t>Jalan </a:t>
            </a:r>
            <a:r>
              <a:rPr lang="en-US" sz="2800" dirty="0" err="1"/>
              <a:t>hidup</a:t>
            </a:r>
            <a:r>
              <a:rPr lang="en-US" sz="2800" dirty="0"/>
              <a:t> yang </a:t>
            </a:r>
            <a:r>
              <a:rPr lang="en-US" sz="2800" dirty="0" err="1"/>
              <a:t>biasa</a:t>
            </a:r>
            <a:r>
              <a:rPr lang="en-US" sz="2800" dirty="0"/>
              <a:t> </a:t>
            </a:r>
            <a:r>
              <a:rPr lang="en-US" sz="2800" dirty="0" err="1"/>
              <a:t>dijalani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dibiasakan</a:t>
            </a:r>
            <a:r>
              <a:rPr lang="en-US" sz="2800" dirty="0"/>
              <a:t>,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jalan</a:t>
            </a:r>
            <a:r>
              <a:rPr lang="en-US" sz="2800" dirty="0"/>
              <a:t> </a:t>
            </a:r>
            <a:r>
              <a:rPr lang="en-US" sz="2800" dirty="0" err="1"/>
              <a:t>hidup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buruk</a:t>
            </a:r>
            <a:r>
              <a:rPr lang="en-US" sz="2800" dirty="0"/>
              <a:t> </a:t>
            </a:r>
            <a:r>
              <a:rPr lang="en-US" sz="2800" dirty="0" err="1"/>
              <a:t>terpuji</a:t>
            </a:r>
            <a:r>
              <a:rPr lang="en-US" sz="2800" dirty="0"/>
              <a:t> </a:t>
            </a:r>
            <a:r>
              <a:rPr lang="en-US" sz="2800" dirty="0" err="1"/>
              <a:t>ataupun</a:t>
            </a:r>
            <a:r>
              <a:rPr lang="en-US" sz="2800" dirty="0"/>
              <a:t> </a:t>
            </a:r>
            <a:r>
              <a:rPr lang="en-US" sz="2800" dirty="0" err="1"/>
              <a:t>tercela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Arial Black" panose="020B0A04020102020204" pitchFamily="34" charset="0"/>
              </a:rPr>
              <a:t>SECARA ISTILAH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300" dirty="0">
                <a:latin typeface="Berlin Sans FB" panose="020E0602020502020306" pitchFamily="34" charset="0"/>
              </a:rPr>
              <a:t>MENURUT AHLI HADITS: </a:t>
            </a:r>
            <a:r>
              <a:rPr lang="en-US" sz="3300" dirty="0" err="1">
                <a:latin typeface="Berlin Sans FB" panose="020E0602020502020306" pitchFamily="34" charset="0"/>
              </a:rPr>
              <a:t>Sesuatu</a:t>
            </a:r>
            <a:r>
              <a:rPr lang="en-US" sz="3300" dirty="0">
                <a:latin typeface="Berlin Sans FB" panose="020E0602020502020306" pitchFamily="34" charset="0"/>
              </a:rPr>
              <a:t> yang </a:t>
            </a:r>
            <a:r>
              <a:rPr lang="en-US" sz="3300" dirty="0" err="1">
                <a:latin typeface="Berlin Sans FB" panose="020E0602020502020306" pitchFamily="34" charset="0"/>
              </a:rPr>
              <a:t>didapatkan</a:t>
            </a:r>
            <a:r>
              <a:rPr lang="en-US" sz="3300" dirty="0">
                <a:latin typeface="Berlin Sans FB" panose="020E0602020502020306" pitchFamily="34" charset="0"/>
              </a:rPr>
              <a:t> </a:t>
            </a:r>
            <a:r>
              <a:rPr lang="en-US" sz="3300" dirty="0" err="1">
                <a:latin typeface="Berlin Sans FB" panose="020E0602020502020306" pitchFamily="34" charset="0"/>
              </a:rPr>
              <a:t>dari</a:t>
            </a:r>
            <a:r>
              <a:rPr lang="en-US" sz="3300" dirty="0">
                <a:latin typeface="Berlin Sans FB" panose="020E0602020502020306" pitchFamily="34" charset="0"/>
              </a:rPr>
              <a:t> Nabi SAW yang </a:t>
            </a:r>
            <a:r>
              <a:rPr lang="en-US" sz="3300" dirty="0" err="1">
                <a:latin typeface="Berlin Sans FB" panose="020E0602020502020306" pitchFamily="34" charset="0"/>
              </a:rPr>
              <a:t>terdiri</a:t>
            </a:r>
            <a:r>
              <a:rPr lang="en-US" sz="3300" dirty="0">
                <a:latin typeface="Berlin Sans FB" panose="020E0602020502020306" pitchFamily="34" charset="0"/>
              </a:rPr>
              <a:t> </a:t>
            </a:r>
            <a:r>
              <a:rPr lang="en-US" sz="3300" dirty="0" err="1">
                <a:latin typeface="Berlin Sans FB" panose="020E0602020502020306" pitchFamily="34" charset="0"/>
              </a:rPr>
              <a:t>dari</a:t>
            </a:r>
            <a:r>
              <a:rPr lang="en-US" sz="3300" dirty="0">
                <a:latin typeface="Berlin Sans FB" panose="020E0602020502020306" pitchFamily="34" charset="0"/>
              </a:rPr>
              <a:t> </a:t>
            </a:r>
            <a:r>
              <a:rPr lang="en-US" sz="3300" dirty="0" err="1">
                <a:latin typeface="Berlin Sans FB" panose="020E0602020502020306" pitchFamily="34" charset="0"/>
              </a:rPr>
              <a:t>ucapan</a:t>
            </a:r>
            <a:r>
              <a:rPr lang="en-US" sz="3300" dirty="0">
                <a:latin typeface="Berlin Sans FB" panose="020E0602020502020306" pitchFamily="34" charset="0"/>
              </a:rPr>
              <a:t>, </a:t>
            </a:r>
            <a:r>
              <a:rPr lang="en-US" sz="3300" dirty="0" err="1">
                <a:latin typeface="Berlin Sans FB" panose="020E0602020502020306" pitchFamily="34" charset="0"/>
              </a:rPr>
              <a:t>perbuatan</a:t>
            </a:r>
            <a:r>
              <a:rPr lang="en-US" sz="3300" dirty="0">
                <a:latin typeface="Berlin Sans FB" panose="020E0602020502020306" pitchFamily="34" charset="0"/>
              </a:rPr>
              <a:t>, </a:t>
            </a:r>
            <a:r>
              <a:rPr lang="en-US" sz="3300" dirty="0" err="1">
                <a:latin typeface="Berlin Sans FB" panose="020E0602020502020306" pitchFamily="34" charset="0"/>
              </a:rPr>
              <a:t>persetujuan</a:t>
            </a:r>
            <a:r>
              <a:rPr lang="en-US" sz="3300" dirty="0">
                <a:latin typeface="Berlin Sans FB" panose="020E0602020502020306" pitchFamily="34" charset="0"/>
              </a:rPr>
              <a:t>, </a:t>
            </a:r>
            <a:r>
              <a:rPr lang="en-US" sz="3300" dirty="0" err="1">
                <a:latin typeface="Berlin Sans FB" panose="020E0602020502020306" pitchFamily="34" charset="0"/>
              </a:rPr>
              <a:t>sifat</a:t>
            </a:r>
            <a:r>
              <a:rPr lang="en-US" sz="3300" dirty="0">
                <a:latin typeface="Berlin Sans FB" panose="020E0602020502020306" pitchFamily="34" charset="0"/>
              </a:rPr>
              <a:t> </a:t>
            </a:r>
            <a:r>
              <a:rPr lang="en-US" sz="3300" dirty="0" err="1">
                <a:latin typeface="Berlin Sans FB" panose="020E0602020502020306" pitchFamily="34" charset="0"/>
              </a:rPr>
              <a:t>fisik</a:t>
            </a:r>
            <a:r>
              <a:rPr lang="en-US" sz="3300" dirty="0">
                <a:latin typeface="Berlin Sans FB" panose="020E0602020502020306" pitchFamily="34" charset="0"/>
              </a:rPr>
              <a:t> </a:t>
            </a:r>
            <a:r>
              <a:rPr lang="en-US" sz="3300" dirty="0" err="1">
                <a:latin typeface="Berlin Sans FB" panose="020E0602020502020306" pitchFamily="34" charset="0"/>
              </a:rPr>
              <a:t>atau</a:t>
            </a:r>
            <a:r>
              <a:rPr lang="en-US" sz="3300" dirty="0">
                <a:latin typeface="Berlin Sans FB" panose="020E0602020502020306" pitchFamily="34" charset="0"/>
              </a:rPr>
              <a:t> </a:t>
            </a:r>
            <a:r>
              <a:rPr lang="en-US" sz="3300" dirty="0" err="1">
                <a:latin typeface="Berlin Sans FB" panose="020E0602020502020306" pitchFamily="34" charset="0"/>
              </a:rPr>
              <a:t>budi</a:t>
            </a:r>
            <a:r>
              <a:rPr lang="en-US" sz="3300" dirty="0">
                <a:latin typeface="Berlin Sans FB" panose="020E0602020502020306" pitchFamily="34" charset="0"/>
              </a:rPr>
              <a:t>, </a:t>
            </a:r>
            <a:r>
              <a:rPr lang="en-US" sz="3300" dirty="0" err="1">
                <a:latin typeface="Berlin Sans FB" panose="020E0602020502020306" pitchFamily="34" charset="0"/>
              </a:rPr>
              <a:t>biografi</a:t>
            </a:r>
            <a:r>
              <a:rPr lang="en-US" sz="3300" dirty="0">
                <a:latin typeface="Berlin Sans FB" panose="020E0602020502020306" pitchFamily="34" charset="0"/>
              </a:rPr>
              <a:t> </a:t>
            </a:r>
            <a:r>
              <a:rPr lang="en-US" sz="3300" dirty="0" err="1">
                <a:latin typeface="Berlin Sans FB" panose="020E0602020502020306" pitchFamily="34" charset="0"/>
              </a:rPr>
              <a:t>baik</a:t>
            </a:r>
            <a:r>
              <a:rPr lang="en-US" sz="3300" dirty="0">
                <a:latin typeface="Berlin Sans FB" panose="020E0602020502020306" pitchFamily="34" charset="0"/>
              </a:rPr>
              <a:t> </a:t>
            </a:r>
            <a:r>
              <a:rPr lang="en-US" sz="3300" dirty="0" err="1">
                <a:latin typeface="Berlin Sans FB" panose="020E0602020502020306" pitchFamily="34" charset="0"/>
              </a:rPr>
              <a:t>sebelum</a:t>
            </a:r>
            <a:r>
              <a:rPr lang="en-US" sz="3300" dirty="0">
                <a:latin typeface="Berlin Sans FB" panose="020E0602020502020306" pitchFamily="34" charset="0"/>
              </a:rPr>
              <a:t> masa </a:t>
            </a:r>
            <a:r>
              <a:rPr lang="en-US" sz="3300" dirty="0" err="1">
                <a:latin typeface="Berlin Sans FB" panose="020E0602020502020306" pitchFamily="34" charset="0"/>
              </a:rPr>
              <a:t>kenabian</a:t>
            </a:r>
            <a:r>
              <a:rPr lang="en-US" sz="3300" dirty="0">
                <a:latin typeface="Berlin Sans FB" panose="020E0602020502020306" pitchFamily="34" charset="0"/>
              </a:rPr>
              <a:t> </a:t>
            </a:r>
            <a:r>
              <a:rPr lang="en-US" sz="3300" dirty="0" err="1">
                <a:latin typeface="Berlin Sans FB" panose="020E0602020502020306" pitchFamily="34" charset="0"/>
              </a:rPr>
              <a:t>ataupun</a:t>
            </a:r>
            <a:r>
              <a:rPr lang="en-US" sz="3300" dirty="0">
                <a:latin typeface="Berlin Sans FB" panose="020E0602020502020306" pitchFamily="34" charset="0"/>
              </a:rPr>
              <a:t> </a:t>
            </a:r>
            <a:r>
              <a:rPr lang="en-US" sz="3300" dirty="0" err="1">
                <a:latin typeface="Berlin Sans FB" panose="020E0602020502020306" pitchFamily="34" charset="0"/>
              </a:rPr>
              <a:t>sesudahnya</a:t>
            </a:r>
            <a:endParaRPr lang="en-US" sz="3300" dirty="0">
              <a:latin typeface="Berlin Sans FB" panose="020E0602020502020306" pitchFamily="34" charset="0"/>
            </a:endParaRPr>
          </a:p>
          <a:p>
            <a:endParaRPr lang="en-US" dirty="0"/>
          </a:p>
          <a:p>
            <a:r>
              <a:rPr lang="en-US" sz="3600" dirty="0">
                <a:latin typeface="Berlin Sans FB" panose="020E0602020502020306" pitchFamily="34" charset="0"/>
              </a:rPr>
              <a:t>MENURUT AHLI USHUL FIQH</a:t>
            </a:r>
            <a:r>
              <a:rPr lang="en-US" sz="3600" dirty="0"/>
              <a:t>: </a:t>
            </a:r>
            <a:r>
              <a:rPr lang="en-US" sz="3600" dirty="0" err="1"/>
              <a:t>Segala</a:t>
            </a:r>
            <a:r>
              <a:rPr lang="en-US" sz="3600" dirty="0"/>
              <a:t> </a:t>
            </a:r>
            <a:r>
              <a:rPr lang="en-US" sz="3600" dirty="0" err="1"/>
              <a:t>sesuatu</a:t>
            </a:r>
            <a:r>
              <a:rPr lang="en-US" sz="3600" dirty="0"/>
              <a:t> yang </a:t>
            </a:r>
            <a:r>
              <a:rPr lang="en-US" sz="3600" dirty="0" err="1"/>
              <a:t>dari</a:t>
            </a:r>
            <a:r>
              <a:rPr lang="en-US" sz="3600" dirty="0"/>
              <a:t> Nabi SAW, </a:t>
            </a:r>
            <a:r>
              <a:rPr lang="en-US" sz="3600" dirty="0" err="1"/>
              <a:t>selain</a:t>
            </a:r>
            <a:r>
              <a:rPr lang="en-US" sz="3600" dirty="0"/>
              <a:t> Al-</a:t>
            </a:r>
            <a:r>
              <a:rPr lang="en-US" sz="3600" dirty="0" err="1"/>
              <a:t>qur’an</a:t>
            </a:r>
            <a:r>
              <a:rPr lang="en-US" sz="3600" dirty="0"/>
              <a:t>, </a:t>
            </a:r>
            <a:r>
              <a:rPr lang="en-US" sz="3600" dirty="0" err="1"/>
              <a:t>baik</a:t>
            </a:r>
            <a:r>
              <a:rPr lang="en-US" sz="3600" dirty="0"/>
              <a:t> </a:t>
            </a:r>
            <a:r>
              <a:rPr lang="en-US" sz="3600" dirty="0" err="1"/>
              <a:t>ucapan</a:t>
            </a:r>
            <a:r>
              <a:rPr lang="en-US" sz="3600" dirty="0"/>
              <a:t>, </a:t>
            </a:r>
            <a:r>
              <a:rPr lang="en-US" sz="3600" dirty="0" err="1"/>
              <a:t>perbuatan</a:t>
            </a:r>
            <a:r>
              <a:rPr lang="en-US" sz="3600" dirty="0"/>
              <a:t>, </a:t>
            </a:r>
            <a:r>
              <a:rPr lang="en-US" sz="3600" dirty="0" err="1"/>
              <a:t>maupun</a:t>
            </a:r>
            <a:r>
              <a:rPr lang="en-US" sz="3600" dirty="0"/>
              <a:t> </a:t>
            </a:r>
            <a:r>
              <a:rPr lang="en-US" sz="3600" dirty="0" err="1"/>
              <a:t>taqrir</a:t>
            </a:r>
            <a:r>
              <a:rPr lang="en-US" sz="3600" dirty="0"/>
              <a:t> yang </a:t>
            </a:r>
            <a:r>
              <a:rPr lang="en-US" sz="3600" dirty="0" err="1"/>
              <a:t>layak</a:t>
            </a:r>
            <a:r>
              <a:rPr lang="en-US" sz="3600" dirty="0"/>
              <a:t> </a:t>
            </a:r>
            <a:r>
              <a:rPr lang="en-US" sz="3600" dirty="0" err="1"/>
              <a:t>dijadikan</a:t>
            </a:r>
            <a:r>
              <a:rPr lang="en-US" sz="3600" dirty="0"/>
              <a:t> </a:t>
            </a:r>
            <a:r>
              <a:rPr lang="en-US" sz="3600" dirty="0" err="1"/>
              <a:t>dalil</a:t>
            </a:r>
            <a:r>
              <a:rPr lang="en-US" sz="3600" dirty="0"/>
              <a:t> </a:t>
            </a:r>
            <a:r>
              <a:rPr lang="en-US" sz="3600" dirty="0" err="1"/>
              <a:t>bagi</a:t>
            </a:r>
            <a:r>
              <a:rPr lang="en-US" sz="3600" dirty="0"/>
              <a:t> </a:t>
            </a:r>
            <a:r>
              <a:rPr lang="en-US" sz="3600" dirty="0" err="1"/>
              <a:t>hukum</a:t>
            </a:r>
            <a:r>
              <a:rPr lang="en-US" sz="3600" dirty="0"/>
              <a:t> </a:t>
            </a:r>
            <a:r>
              <a:rPr lang="en-US" sz="3600" dirty="0" err="1"/>
              <a:t>syara</a:t>
            </a:r>
            <a:r>
              <a:rPr lang="en-US" sz="3600" dirty="0"/>
              <a:t>’</a:t>
            </a:r>
          </a:p>
          <a:p>
            <a:endParaRPr lang="en-US" sz="3600" dirty="0"/>
          </a:p>
          <a:p>
            <a:r>
              <a:rPr lang="en-US" sz="3600" dirty="0"/>
              <a:t>MENURUT AHLI FIQIH: 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hukum</a:t>
            </a:r>
            <a:r>
              <a:rPr lang="en-US" sz="3600" dirty="0"/>
              <a:t> yang </a:t>
            </a:r>
            <a:r>
              <a:rPr lang="en-US" sz="3600" dirty="0" err="1"/>
              <a:t>jelas</a:t>
            </a:r>
            <a:r>
              <a:rPr lang="en-US" sz="3600" dirty="0"/>
              <a:t> </a:t>
            </a:r>
            <a:r>
              <a:rPr lang="en-US" sz="3600" dirty="0" err="1"/>
              <a:t>berasal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Nabi SAW yang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termasuk</a:t>
            </a:r>
            <a:r>
              <a:rPr lang="en-US" sz="3600" dirty="0"/>
              <a:t> </a:t>
            </a:r>
            <a:r>
              <a:rPr lang="en-US" sz="3600" dirty="0" err="1"/>
              <a:t>fardhu</a:t>
            </a:r>
            <a:r>
              <a:rPr lang="en-US" sz="3600" dirty="0"/>
              <a:t> </a:t>
            </a:r>
            <a:r>
              <a:rPr lang="en-US" sz="3600" dirty="0" err="1"/>
              <a:t>ataupun</a:t>
            </a:r>
            <a:r>
              <a:rPr lang="en-US" sz="3600" dirty="0"/>
              <a:t> </a:t>
            </a:r>
            <a:r>
              <a:rPr lang="en-US" sz="3600" dirty="0" err="1"/>
              <a:t>wajib</a:t>
            </a:r>
            <a:r>
              <a:rPr lang="en-US" sz="3600" dirty="0"/>
              <a:t>, dan </a:t>
            </a:r>
            <a:r>
              <a:rPr lang="en-US" sz="3600" dirty="0" err="1"/>
              <a:t>sunah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ada</a:t>
            </a:r>
            <a:r>
              <a:rPr lang="en-US" sz="3600" dirty="0"/>
              <a:t> Bersama </a:t>
            </a:r>
            <a:r>
              <a:rPr lang="en-US" sz="3600" dirty="0" err="1"/>
              <a:t>wajib</a:t>
            </a:r>
            <a:r>
              <a:rPr lang="en-US" sz="3600" dirty="0"/>
              <a:t> dan lain-lain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hukum</a:t>
            </a:r>
            <a:r>
              <a:rPr lang="en-US" sz="3600" dirty="0"/>
              <a:t> yang lima. </a:t>
            </a:r>
          </a:p>
        </p:txBody>
      </p:sp>
    </p:spTree>
    <p:extLst>
      <p:ext uri="{BB962C8B-B14F-4D97-AF65-F5344CB8AC3E}">
        <p14:creationId xmlns:p14="http://schemas.microsoft.com/office/powerpoint/2010/main" val="3034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38A17-DCF8-47BB-8D09-961727F2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569843"/>
            <a:ext cx="10464191" cy="6177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 Black" panose="020B0A04020102020204" pitchFamily="34" charset="0"/>
              </a:rPr>
              <a:t>MACAM-MACAM HADITS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I. BERDASARKAN PENUTURNYA</a:t>
            </a:r>
          </a:p>
          <a:p>
            <a:pPr marL="514350" indent="-514350">
              <a:buAutoNum type="arabicPeriod"/>
            </a:pPr>
            <a:r>
              <a:rPr lang="en-ID" dirty="0" err="1"/>
              <a:t>Hadits</a:t>
            </a:r>
            <a:r>
              <a:rPr lang="en-ID" dirty="0"/>
              <a:t> </a:t>
            </a:r>
            <a:r>
              <a:rPr lang="en-ID" dirty="0" err="1"/>
              <a:t>Qudsi</a:t>
            </a:r>
            <a:r>
              <a:rPr lang="en-ID" dirty="0"/>
              <a:t> : </a:t>
            </a:r>
            <a:r>
              <a:rPr lang="en-ID" dirty="0" err="1"/>
              <a:t>Perkataan</a:t>
            </a:r>
            <a:r>
              <a:rPr lang="en-ID" dirty="0"/>
              <a:t> Nabi SAW </a:t>
            </a:r>
            <a:r>
              <a:rPr lang="en-ID" dirty="0" err="1"/>
              <a:t>disandarkan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Allah</a:t>
            </a:r>
          </a:p>
          <a:p>
            <a:pPr marL="514350" indent="-514350">
              <a:buAutoNum type="arabicPeriod"/>
            </a:pPr>
            <a:r>
              <a:rPr lang="en-ID" dirty="0" err="1"/>
              <a:t>Hadits</a:t>
            </a:r>
            <a:r>
              <a:rPr lang="en-ID" dirty="0"/>
              <a:t> </a:t>
            </a:r>
            <a:r>
              <a:rPr lang="en-ID" dirty="0" err="1"/>
              <a:t>Marfu</a:t>
            </a:r>
            <a:r>
              <a:rPr lang="en-ID" dirty="0"/>
              <a:t> :</a:t>
            </a:r>
            <a:r>
              <a:rPr lang="en-ID" dirty="0" err="1"/>
              <a:t>Perkataan</a:t>
            </a:r>
            <a:r>
              <a:rPr lang="en-ID" dirty="0"/>
              <a:t> Nabi SAW </a:t>
            </a:r>
            <a:r>
              <a:rPr lang="en-ID" dirty="0" err="1"/>
              <a:t>disandarkan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Rasulullah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Hadits</a:t>
            </a:r>
            <a:r>
              <a:rPr lang="en-ID" dirty="0"/>
              <a:t> </a:t>
            </a:r>
            <a:r>
              <a:rPr lang="en-ID" dirty="0" err="1"/>
              <a:t>Mauquf</a:t>
            </a:r>
            <a:r>
              <a:rPr lang="en-ID" dirty="0"/>
              <a:t>: </a:t>
            </a:r>
            <a:r>
              <a:rPr lang="en-ID" dirty="0" err="1"/>
              <a:t>Perkataan</a:t>
            </a:r>
            <a:r>
              <a:rPr lang="en-ID" dirty="0"/>
              <a:t> Nabi SAW </a:t>
            </a:r>
            <a:r>
              <a:rPr lang="en-ID" dirty="0" err="1"/>
              <a:t>disandarkan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para sahabat</a:t>
            </a:r>
          </a:p>
          <a:p>
            <a:pPr marL="514350" indent="-514350">
              <a:buAutoNum type="arabicPeriod"/>
            </a:pPr>
            <a:r>
              <a:rPr lang="en-ID" dirty="0" err="1"/>
              <a:t>Hadits</a:t>
            </a:r>
            <a:r>
              <a:rPr lang="en-ID" dirty="0"/>
              <a:t> </a:t>
            </a:r>
            <a:r>
              <a:rPr lang="en-ID" dirty="0" err="1"/>
              <a:t>Maqtu</a:t>
            </a:r>
            <a:r>
              <a:rPr lang="en-ID" dirty="0"/>
              <a:t> :</a:t>
            </a:r>
            <a:r>
              <a:rPr lang="en-ID" dirty="0" err="1"/>
              <a:t>Perkataan</a:t>
            </a:r>
            <a:r>
              <a:rPr lang="en-ID" dirty="0"/>
              <a:t> Nabi SAW </a:t>
            </a:r>
            <a:r>
              <a:rPr lang="en-ID" dirty="0" err="1"/>
              <a:t>disandarkan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Thabiin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orang yang </a:t>
            </a:r>
            <a:r>
              <a:rPr lang="en-ID" dirty="0" err="1"/>
              <a:t>dibawahnya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240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C9FFB-1E69-4FD6-9CDF-75C281F48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635" y="410816"/>
            <a:ext cx="10575235" cy="6268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II. </a:t>
            </a:r>
            <a:r>
              <a:rPr lang="en-US" dirty="0">
                <a:latin typeface="Arial Black" panose="020B0A04020102020204" pitchFamily="34" charset="0"/>
              </a:rPr>
              <a:t>BERDASARKAN JALUR PERIWAYATAN</a:t>
            </a: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Arial Black" panose="020B0A04020102020204" pitchFamily="34" charset="0"/>
              </a:rPr>
              <a:t>Hadits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Mutawatir</a:t>
            </a:r>
            <a:r>
              <a:rPr lang="en-US" dirty="0">
                <a:latin typeface="Arial Black" panose="020B0A04020102020204" pitchFamily="34" charset="0"/>
              </a:rPr>
              <a:t> : </a:t>
            </a:r>
            <a:r>
              <a:rPr lang="en-US" dirty="0" err="1">
                <a:latin typeface="Arial Black" panose="020B0A04020102020204" pitchFamily="34" charset="0"/>
              </a:rPr>
              <a:t>Diriwayatkan</a:t>
            </a:r>
            <a:r>
              <a:rPr lang="en-US" dirty="0">
                <a:latin typeface="Arial Black" panose="020B0A04020102020204" pitchFamily="34" charset="0"/>
              </a:rPr>
              <a:t> oleh 10 orang </a:t>
            </a:r>
            <a:r>
              <a:rPr lang="en-US" dirty="0" err="1">
                <a:latin typeface="Arial Black" panose="020B0A04020102020204" pitchFamily="34" charset="0"/>
              </a:rPr>
              <a:t>atau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lebih</a:t>
            </a:r>
            <a:r>
              <a:rPr lang="en-US" dirty="0">
                <a:latin typeface="Arial Black" panose="020B0A04020102020204" pitchFamily="34" charset="0"/>
              </a:rPr>
              <a:t>. </a:t>
            </a:r>
            <a:r>
              <a:rPr lang="en-US" dirty="0" err="1">
                <a:latin typeface="Arial Black" panose="020B0A04020102020204" pitchFamily="34" charset="0"/>
              </a:rPr>
              <a:t>Secara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logika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mustahil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terjadi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kesalahan</a:t>
            </a:r>
            <a:endParaRPr lang="en-US" dirty="0">
              <a:latin typeface="Arial Black" panose="020B0A0402010202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Arial Black" panose="020B0A04020102020204" pitchFamily="34" charset="0"/>
              </a:rPr>
              <a:t>Hadits</a:t>
            </a:r>
            <a:r>
              <a:rPr lang="en-US" dirty="0">
                <a:latin typeface="Arial Black" panose="020B0A04020102020204" pitchFamily="34" charset="0"/>
              </a:rPr>
              <a:t> Ahad : </a:t>
            </a:r>
            <a:r>
              <a:rPr lang="en-US" dirty="0" err="1">
                <a:latin typeface="Arial Black" panose="020B0A04020102020204" pitchFamily="34" charset="0"/>
              </a:rPr>
              <a:t>Diriwayatkan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kurang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dari</a:t>
            </a:r>
            <a:r>
              <a:rPr lang="en-US" dirty="0">
                <a:latin typeface="Arial Black" panose="020B0A04020102020204" pitchFamily="34" charset="0"/>
              </a:rPr>
              <a:t> 10 orang </a:t>
            </a:r>
            <a:r>
              <a:rPr lang="en-US" dirty="0" err="1">
                <a:latin typeface="Arial Black" panose="020B0A04020102020204" pitchFamily="34" charset="0"/>
              </a:rPr>
              <a:t>perawi</a:t>
            </a: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 Black" panose="020B0A04020102020204" pitchFamily="34" charset="0"/>
              </a:rPr>
              <a:t>Hadits</a:t>
            </a:r>
            <a:r>
              <a:rPr lang="en-US" dirty="0">
                <a:latin typeface="Arial Black" panose="020B0A04020102020204" pitchFamily="34" charset="0"/>
              </a:rPr>
              <a:t> Ahad </a:t>
            </a:r>
            <a:r>
              <a:rPr lang="en-US" dirty="0" err="1">
                <a:latin typeface="Arial Black" panose="020B0A04020102020204" pitchFamily="34" charset="0"/>
              </a:rPr>
              <a:t>dilihat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dari</a:t>
            </a:r>
            <a:r>
              <a:rPr lang="en-US" dirty="0">
                <a:latin typeface="Arial Black" panose="020B0A04020102020204" pitchFamily="34" charset="0"/>
              </a:rPr>
              <a:t> : </a:t>
            </a:r>
          </a:p>
          <a:p>
            <a:pPr marL="514350" indent="-514350">
              <a:buAutoNum type="alphaLcPeriod"/>
            </a:pPr>
            <a:r>
              <a:rPr lang="en-US" dirty="0">
                <a:latin typeface="Bernard MT Condensed" panose="02050806060905020404" pitchFamily="18" charset="0"/>
              </a:rPr>
              <a:t>Dari </a:t>
            </a:r>
            <a:r>
              <a:rPr lang="en-US" dirty="0" err="1">
                <a:latin typeface="Bernard MT Condensed" panose="02050806060905020404" pitchFamily="18" charset="0"/>
              </a:rPr>
              <a:t>sisi</a:t>
            </a:r>
            <a:r>
              <a:rPr lang="en-US" dirty="0">
                <a:latin typeface="Bernard MT Condensed" panose="02050806060905020404" pitchFamily="18" charset="0"/>
              </a:rPr>
              <a:t> </a:t>
            </a:r>
            <a:r>
              <a:rPr lang="en-US" dirty="0" err="1">
                <a:latin typeface="Bernard MT Condensed" panose="02050806060905020404" pitchFamily="18" charset="0"/>
              </a:rPr>
              <a:t>sanad</a:t>
            </a:r>
            <a:endParaRPr lang="en-US" dirty="0"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Arial Black" panose="020B0A04020102020204" pitchFamily="34" charset="0"/>
              </a:rPr>
              <a:t>*</a:t>
            </a:r>
            <a:r>
              <a:rPr lang="en-ID" dirty="0" err="1">
                <a:latin typeface="Arial Black" panose="020B0A04020102020204" pitchFamily="34" charset="0"/>
              </a:rPr>
              <a:t>Masyhur</a:t>
            </a:r>
            <a:r>
              <a:rPr lang="en-ID" dirty="0">
                <a:latin typeface="Arial Black" panose="020B0A04020102020204" pitchFamily="34" charset="0"/>
              </a:rPr>
              <a:t> (6-9 </a:t>
            </a:r>
            <a:r>
              <a:rPr lang="en-ID" dirty="0" err="1">
                <a:latin typeface="Arial Black" panose="020B0A04020102020204" pitchFamily="34" charset="0"/>
              </a:rPr>
              <a:t>perawi</a:t>
            </a:r>
            <a:r>
              <a:rPr lang="en-ID" dirty="0">
                <a:latin typeface="Arial Black" panose="020B0A04020102020204" pitchFamily="34" charset="0"/>
              </a:rPr>
              <a:t>)</a:t>
            </a:r>
          </a:p>
          <a:p>
            <a:pPr marL="0" indent="0">
              <a:buNone/>
            </a:pPr>
            <a:r>
              <a:rPr lang="en-ID" dirty="0">
                <a:latin typeface="Arial Black" panose="020B0A04020102020204" pitchFamily="34" charset="0"/>
              </a:rPr>
              <a:t>*Aziz (3-5 </a:t>
            </a:r>
            <a:r>
              <a:rPr lang="en-ID" dirty="0" err="1">
                <a:latin typeface="Arial Black" panose="020B0A04020102020204" pitchFamily="34" charset="0"/>
              </a:rPr>
              <a:t>perawi</a:t>
            </a:r>
            <a:r>
              <a:rPr lang="en-ID" dirty="0">
                <a:latin typeface="Arial Black" panose="020B0A040201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*Gharib (1-2 </a:t>
            </a:r>
            <a:r>
              <a:rPr lang="en-US" dirty="0" err="1">
                <a:latin typeface="Arial Black" panose="020B0A04020102020204" pitchFamily="34" charset="0"/>
              </a:rPr>
              <a:t>perawi</a:t>
            </a:r>
            <a:r>
              <a:rPr lang="en-US" dirty="0">
                <a:latin typeface="Arial Black" panose="020B0A040201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834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6061C-6FA6-4EEE-ABF1-07F829FC9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096" y="331304"/>
            <a:ext cx="10813774" cy="5923722"/>
          </a:xfrm>
        </p:spPr>
        <p:txBody>
          <a:bodyPr/>
          <a:lstStyle/>
          <a:p>
            <a:r>
              <a:rPr lang="en-US" dirty="0"/>
              <a:t>b. </a:t>
            </a:r>
            <a:r>
              <a:rPr lang="en-US" dirty="0">
                <a:latin typeface="Bernard MT Condensed" panose="02050806060905020404" pitchFamily="18" charset="0"/>
              </a:rPr>
              <a:t>Dari </a:t>
            </a:r>
            <a:r>
              <a:rPr lang="en-US" dirty="0" err="1">
                <a:latin typeface="Bernard MT Condensed" panose="02050806060905020404" pitchFamily="18" charset="0"/>
              </a:rPr>
              <a:t>sisi</a:t>
            </a:r>
            <a:r>
              <a:rPr lang="en-US" dirty="0">
                <a:latin typeface="Bernard MT Condensed" panose="02050806060905020404" pitchFamily="18" charset="0"/>
              </a:rPr>
              <a:t> </a:t>
            </a:r>
            <a:r>
              <a:rPr lang="en-US" dirty="0" err="1">
                <a:latin typeface="Bernard MT Condensed" panose="02050806060905020404" pitchFamily="18" charset="0"/>
              </a:rPr>
              <a:t>Kualitas</a:t>
            </a:r>
            <a:r>
              <a:rPr lang="en-US" dirty="0">
                <a:latin typeface="Bernard MT Condensed" panose="02050806060905020404" pitchFamily="18" charset="0"/>
              </a:rPr>
              <a:t>/</a:t>
            </a:r>
            <a:r>
              <a:rPr lang="en-US" dirty="0" err="1">
                <a:latin typeface="Bernard MT Condensed" panose="02050806060905020404" pitchFamily="18" charset="0"/>
              </a:rPr>
              <a:t>Pembagiannya</a:t>
            </a:r>
            <a:endParaRPr lang="en-US" dirty="0">
              <a:latin typeface="Bernard MT Condensed" panose="02050806060905020404" pitchFamily="18" charset="0"/>
            </a:endParaRPr>
          </a:p>
          <a:p>
            <a:endParaRPr lang="en-US" dirty="0"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*</a:t>
            </a:r>
            <a:r>
              <a:rPr lang="en-US" dirty="0" err="1">
                <a:latin typeface="Arial Black" panose="020B0A04020102020204" pitchFamily="34" charset="0"/>
              </a:rPr>
              <a:t>Shahih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lidzatihi</a:t>
            </a:r>
            <a:r>
              <a:rPr lang="en-US" dirty="0">
                <a:latin typeface="Arial Black" panose="020B0A04020102020204" pitchFamily="34" charset="0"/>
              </a:rPr>
              <a:t>: </a:t>
            </a:r>
            <a:r>
              <a:rPr lang="en-US" dirty="0" err="1">
                <a:latin typeface="Arial Black" panose="020B0A04020102020204" pitchFamily="34" charset="0"/>
              </a:rPr>
              <a:t>Diriwayatkan</a:t>
            </a:r>
            <a:r>
              <a:rPr lang="en-US" dirty="0">
                <a:latin typeface="Arial Black" panose="020B0A04020102020204" pitchFamily="34" charset="0"/>
              </a:rPr>
              <a:t> oleh orang yang </a:t>
            </a:r>
            <a:r>
              <a:rPr lang="en-US" dirty="0" err="1">
                <a:latin typeface="Arial Black" panose="020B0A04020102020204" pitchFamily="34" charset="0"/>
              </a:rPr>
              <a:t>adil</a:t>
            </a:r>
            <a:r>
              <a:rPr lang="en-US" dirty="0">
                <a:latin typeface="Arial Black" panose="020B0A04020102020204" pitchFamily="34" charset="0"/>
              </a:rPr>
              <a:t> , </a:t>
            </a:r>
            <a:r>
              <a:rPr lang="en-US" dirty="0" err="1">
                <a:latin typeface="Arial Black" panose="020B0A04020102020204" pitchFamily="34" charset="0"/>
              </a:rPr>
              <a:t>dhabit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bersambung</a:t>
            </a: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*</a:t>
            </a:r>
            <a:r>
              <a:rPr lang="en-US" dirty="0" err="1">
                <a:latin typeface="Arial Black" panose="020B0A04020102020204" pitchFamily="34" charset="0"/>
              </a:rPr>
              <a:t>Shahih</a:t>
            </a:r>
            <a:r>
              <a:rPr lang="en-US" dirty="0">
                <a:latin typeface="Arial Black" panose="020B0A04020102020204" pitchFamily="34" charset="0"/>
              </a:rPr>
              <a:t> li </a:t>
            </a:r>
            <a:r>
              <a:rPr lang="en-US" dirty="0" err="1">
                <a:latin typeface="Arial Black" panose="020B0A04020102020204" pitchFamily="34" charset="0"/>
              </a:rPr>
              <a:t>ghairihi</a:t>
            </a:r>
            <a:r>
              <a:rPr lang="en-US" dirty="0">
                <a:latin typeface="Arial Black" panose="020B0A04020102020204" pitchFamily="34" charset="0"/>
              </a:rPr>
              <a:t>: </a:t>
            </a:r>
            <a:r>
              <a:rPr lang="en-US" dirty="0" err="1">
                <a:latin typeface="Arial Black" panose="020B0A04020102020204" pitchFamily="34" charset="0"/>
              </a:rPr>
              <a:t>Dikuatkan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dengan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jalan</a:t>
            </a:r>
            <a:r>
              <a:rPr lang="en-US" dirty="0">
                <a:latin typeface="Arial Black" panose="020B0A04020102020204" pitchFamily="34" charset="0"/>
              </a:rPr>
              <a:t> lain yang </a:t>
            </a:r>
            <a:r>
              <a:rPr lang="en-US" dirty="0" err="1">
                <a:latin typeface="Arial Black" panose="020B0A04020102020204" pitchFamily="34" charset="0"/>
              </a:rPr>
              <a:t>sama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derajatnya</a:t>
            </a: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*Hasan </a:t>
            </a:r>
            <a:r>
              <a:rPr lang="en-US" dirty="0" err="1">
                <a:latin typeface="Arial Black" panose="020B0A04020102020204" pitchFamily="34" charset="0"/>
              </a:rPr>
              <a:t>lidzatihi</a:t>
            </a:r>
            <a:r>
              <a:rPr lang="en-US" dirty="0">
                <a:latin typeface="Arial Black" panose="020B0A04020102020204" pitchFamily="34" charset="0"/>
              </a:rPr>
              <a:t> : </a:t>
            </a:r>
            <a:r>
              <a:rPr lang="en-US" dirty="0" err="1">
                <a:latin typeface="Arial Black" panose="020B0A04020102020204" pitchFamily="34" charset="0"/>
              </a:rPr>
              <a:t>Diriwayatkan</a:t>
            </a:r>
            <a:r>
              <a:rPr lang="en-US" dirty="0">
                <a:latin typeface="Arial Black" panose="020B0A04020102020204" pitchFamily="34" charset="0"/>
              </a:rPr>
              <a:t> oleh orang-orang yang </a:t>
            </a:r>
            <a:r>
              <a:rPr lang="en-US" dirty="0" err="1">
                <a:latin typeface="Arial Black" panose="020B0A04020102020204" pitchFamily="34" charset="0"/>
              </a:rPr>
              <a:t>adil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tetapi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kurang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dhabit</a:t>
            </a: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*Hasan </a:t>
            </a:r>
            <a:r>
              <a:rPr lang="en-US" dirty="0" err="1">
                <a:latin typeface="Arial Black" panose="020B0A04020102020204" pitchFamily="34" charset="0"/>
              </a:rPr>
              <a:t>Lighairihi</a:t>
            </a:r>
            <a:r>
              <a:rPr lang="en-US" dirty="0">
                <a:latin typeface="Arial Black" panose="020B0A04020102020204" pitchFamily="34" charset="0"/>
              </a:rPr>
              <a:t> : </a:t>
            </a:r>
            <a:r>
              <a:rPr lang="en-US" dirty="0" err="1">
                <a:latin typeface="Arial Black" panose="020B0A04020102020204" pitchFamily="34" charset="0"/>
              </a:rPr>
              <a:t>Mulanya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hadits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dhaif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tetapi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dapat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ditutupi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dengan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banyaknya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penguat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dari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jalur</a:t>
            </a:r>
            <a:r>
              <a:rPr lang="en-US" dirty="0">
                <a:latin typeface="Arial Black" panose="020B0A04020102020204" pitchFamily="34" charset="0"/>
              </a:rPr>
              <a:t> lain </a:t>
            </a:r>
            <a:r>
              <a:rPr lang="en-US" dirty="0" err="1">
                <a:latin typeface="Arial Black" panose="020B0A04020102020204" pitchFamily="34" charset="0"/>
              </a:rPr>
              <a:t>lebih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dominan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diterima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daripada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ditolak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*</a:t>
            </a:r>
            <a:r>
              <a:rPr lang="en-US" dirty="0" err="1">
                <a:latin typeface="Arial Black" panose="020B0A04020102020204" pitchFamily="34" charset="0"/>
              </a:rPr>
              <a:t>Dhaif</a:t>
            </a:r>
            <a:r>
              <a:rPr lang="en-US" dirty="0">
                <a:latin typeface="Arial Black" panose="020B0A04020102020204" pitchFamily="34" charset="0"/>
              </a:rPr>
              <a:t> : </a:t>
            </a:r>
            <a:r>
              <a:rPr lang="en-US" dirty="0" err="1">
                <a:latin typeface="Arial Black" panose="020B0A04020102020204" pitchFamily="34" charset="0"/>
              </a:rPr>
              <a:t>Hadits</a:t>
            </a:r>
            <a:r>
              <a:rPr lang="en-US" dirty="0">
                <a:latin typeface="Arial Black" panose="020B0A04020102020204" pitchFamily="34" charset="0"/>
              </a:rPr>
              <a:t> yang </a:t>
            </a:r>
            <a:r>
              <a:rPr lang="en-US" dirty="0" err="1">
                <a:latin typeface="Arial Black" panose="020B0A04020102020204" pitchFamily="34" charset="0"/>
              </a:rPr>
              <a:t>lemah</a:t>
            </a:r>
            <a:endParaRPr lang="en-US" dirty="0">
              <a:latin typeface="Arial Black" panose="020B0A0402010202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Bernard MT Condensed" panose="02050806060905020404" pitchFamily="18" charset="0"/>
            </a:endParaRPr>
          </a:p>
          <a:p>
            <a:endParaRPr lang="en-ID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6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543F7-4CCC-40F7-8B62-D84E042E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9930" y="129209"/>
            <a:ext cx="10283688" cy="6069495"/>
          </a:xfrm>
        </p:spPr>
        <p:txBody>
          <a:bodyPr/>
          <a:lstStyle/>
          <a:p>
            <a:r>
              <a:rPr lang="en-US" dirty="0">
                <a:latin typeface="Bernard MT Condensed" panose="02050806060905020404" pitchFamily="18" charset="0"/>
              </a:rPr>
              <a:t>SANAD </a:t>
            </a:r>
            <a:r>
              <a:rPr lang="en-US" dirty="0"/>
              <a:t>: Orang yang </a:t>
            </a:r>
            <a:r>
              <a:rPr lang="en-US" dirty="0" err="1"/>
              <a:t>meriwayatkan</a:t>
            </a:r>
            <a:r>
              <a:rPr lang="en-US" dirty="0"/>
              <a:t> </a:t>
            </a:r>
            <a:r>
              <a:rPr lang="en-US" dirty="0" err="1"/>
              <a:t>hadits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sahabat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kita</a:t>
            </a:r>
            <a:endParaRPr lang="en-US" dirty="0"/>
          </a:p>
          <a:p>
            <a:r>
              <a:rPr lang="en-US" dirty="0">
                <a:latin typeface="Bernard MT Condensed" panose="02050806060905020404" pitchFamily="18" charset="0"/>
              </a:rPr>
              <a:t>MATAN </a:t>
            </a:r>
            <a:r>
              <a:rPr lang="en-US" dirty="0"/>
              <a:t>: </a:t>
            </a:r>
            <a:r>
              <a:rPr lang="en-US" dirty="0" err="1"/>
              <a:t>Redaksi</a:t>
            </a:r>
            <a:r>
              <a:rPr lang="en-US" dirty="0"/>
              <a:t> </a:t>
            </a:r>
            <a:r>
              <a:rPr lang="en-US" dirty="0" err="1"/>
              <a:t>Hadits</a:t>
            </a:r>
            <a:endParaRPr lang="en-US" dirty="0"/>
          </a:p>
          <a:p>
            <a:r>
              <a:rPr lang="en-US" dirty="0">
                <a:latin typeface="Bernard MT Condensed" panose="02050806060905020404" pitchFamily="18" charset="0"/>
              </a:rPr>
              <a:t>RAWI  </a:t>
            </a:r>
            <a:r>
              <a:rPr lang="en-US" dirty="0"/>
              <a:t>: </a:t>
            </a:r>
            <a:r>
              <a:rPr lang="en-US" dirty="0" err="1"/>
              <a:t>Penyampai</a:t>
            </a:r>
            <a:r>
              <a:rPr lang="en-US" dirty="0"/>
              <a:t> </a:t>
            </a:r>
            <a:r>
              <a:rPr lang="en-US" dirty="0" err="1"/>
              <a:t>Hadits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Algerian" panose="04020705040A02060702" pitchFamily="82" charset="0"/>
              </a:rPr>
              <a:t>Perawi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dari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golongan</a:t>
            </a:r>
            <a:r>
              <a:rPr lang="en-US" dirty="0">
                <a:latin typeface="Algerian" panose="04020705040A02060702" pitchFamily="82" charset="0"/>
              </a:rPr>
              <a:t> sahabat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*Abu Hurairah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Aisyah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*Anas Bin Malik</a:t>
            </a:r>
          </a:p>
          <a:p>
            <a:pPr marL="0" indent="0">
              <a:buNone/>
            </a:pPr>
            <a:r>
              <a:rPr lang="en-US" dirty="0" err="1">
                <a:latin typeface="Algerian" panose="04020705040A02060702" pitchFamily="82" charset="0"/>
              </a:rPr>
              <a:t>Perawi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dari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golongan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Tabiin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Umayyah</a:t>
            </a:r>
            <a:r>
              <a:rPr lang="en-US" dirty="0"/>
              <a:t> Bin Abdullah</a:t>
            </a:r>
          </a:p>
          <a:p>
            <a:pPr marL="0" indent="0">
              <a:buNone/>
            </a:pPr>
            <a:r>
              <a:rPr lang="en-US" dirty="0" err="1">
                <a:latin typeface="Algerian" panose="04020705040A02060702" pitchFamily="82" charset="0"/>
              </a:rPr>
              <a:t>Perawi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dari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golongan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Mudawwin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*Imam Bukhari, Imam Muslim, Imam An-</a:t>
            </a:r>
            <a:r>
              <a:rPr lang="en-US" dirty="0" err="1"/>
              <a:t>Nasaiy</a:t>
            </a:r>
            <a:r>
              <a:rPr lang="en-US" dirty="0"/>
              <a:t>, Imam Ahmad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26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sland design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and design slides.potx" id="{5D7C5807-6DD8-49ED-901B-9094A9BD792B}" vid="{EDDDA1B0-F8E2-4B33-B027-7D47A75ECBBC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Island design slides</Template>
  <TotalTime>167</TotalTime>
  <Words>373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Arial Black</vt:lpstr>
      <vt:lpstr>Berlin Sans FB</vt:lpstr>
      <vt:lpstr>Bernard MT Condensed</vt:lpstr>
      <vt:lpstr>Goudy Stout</vt:lpstr>
      <vt:lpstr>Island design template</vt:lpstr>
      <vt:lpstr>HADITS  SEBAGAI SUMBER  AJARAN ISLAM KEDUA  </vt:lpstr>
      <vt:lpstr>PENGERTIAN HADITS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HADITS  SEBAGAI SUMBER  AJARAN ISLAM KEDUA  </dc:title>
  <dc:creator>Maryati Tarmizi</dc:creator>
  <cp:lastModifiedBy>Maryati Tarmizi</cp:lastModifiedBy>
  <cp:revision>12</cp:revision>
  <dcterms:created xsi:type="dcterms:W3CDTF">2021-10-17T14:30:59Z</dcterms:created>
  <dcterms:modified xsi:type="dcterms:W3CDTF">2021-10-26T10:35:08Z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