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ati Tarmizi" initials="MT" lastIdx="1" clrIdx="0">
    <p:extLst>
      <p:ext uri="{19B8F6BF-5375-455C-9EA6-DF929625EA0E}">
        <p15:presenceInfo xmlns:p15="http://schemas.microsoft.com/office/powerpoint/2012/main" userId="84370c710c27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5T06:17:51.24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50CD35-3488-43AA-B5FC-B8D2E0E5E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D3A2D-325D-43B3-AD08-92DA61C89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0242-D98F-4CA2-AA36-61B2129D345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C9CF5-6832-4C16-84DD-69D490A92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00772-0433-4971-B886-8CC9B08E3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BCAE-FFE3-4AA0-AEDB-071C3BC5D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1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049E-91CC-41D7-86A4-048631A5645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407AF-B087-4509-BB09-FC5C1A27D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07AF-B087-4509-BB09-FC5C1A27DE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07AF-B087-4509-BB09-FC5C1A27DE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07AF-B087-4509-BB09-FC5C1A27DE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407AF-B087-4509-BB09-FC5C1A27DE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3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76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2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3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uquet of flowers">
            <a:extLst>
              <a:ext uri="{FF2B5EF4-FFF2-40B4-BE49-F238E27FC236}">
                <a16:creationId xmlns:a16="http://schemas.microsoft.com/office/drawing/2014/main" id="{718EB7F9-40D1-422D-8A3D-8DE631B0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3" b="7813"/>
          <a:stretch/>
        </p:blipFill>
        <p:spPr>
          <a:xfrm>
            <a:off x="-3176" y="9"/>
            <a:ext cx="12192000" cy="685799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B736C-9A72-4014-8CFF-9DFDB6F3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37634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 : Maryati .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12603-EF78-4DCF-9A14-DEF4A27BB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696" y="4370225"/>
            <a:ext cx="8013104" cy="967409"/>
          </a:xfrm>
        </p:spPr>
        <p:txBody>
          <a:bodyPr/>
          <a:lstStyle/>
          <a:p>
            <a:pPr algn="ctr"/>
            <a:r>
              <a:rPr lang="en-US" sz="3200" dirty="0"/>
              <a:t>IJTIHAD SEBAGAI SUMBER PENGEMBANGAN HUKUM ISLAM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85794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ECF6E53-BD29-4C0D-9AD3-3E1708826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353D341A-76E2-4E18-9186-A23AB8AF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DD72CF-72AC-41C3-AC1A-1C864D31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1B680D3-33DA-4AED-8452-A96B49AA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B0847-8314-49E9-A34A-F9CFC543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9410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  <a:endParaRPr lang="ru-RU" sz="4800" dirty="0"/>
          </a:p>
        </p:txBody>
      </p:sp>
      <p:pic>
        <p:nvPicPr>
          <p:cNvPr id="5" name="Picture 4" descr="open window with vine of flowers just outside">
            <a:extLst>
              <a:ext uri="{FF2B5EF4-FFF2-40B4-BE49-F238E27FC236}">
                <a16:creationId xmlns:a16="http://schemas.microsoft.com/office/drawing/2014/main" id="{08C3D6AC-AE28-4838-90FB-862C51653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"/>
          <a:stretch/>
        </p:blipFill>
        <p:spPr>
          <a:xfrm>
            <a:off x="20" y="10"/>
            <a:ext cx="8966180" cy="4198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854EE0-7215-4BC8-8518-42D6DB20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70F728-C2F1-46CE-BA22-F8F0CDF9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791CF-354A-4144-A3C0-4AC897843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78C8FF-DEB8-4ED4-B2B9-A07B6E67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80184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WASSALAMU’ALAIKUM WARAHMATULLAHI WABARAKATUH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90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4">
            <a:extLst>
              <a:ext uri="{FF2B5EF4-FFF2-40B4-BE49-F238E27FC236}">
                <a16:creationId xmlns:a16="http://schemas.microsoft.com/office/drawing/2014/main" id="{DE641BE7-E53D-4EDB-86DC-A76FE7EB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6" name="Picture 66">
            <a:extLst>
              <a:ext uri="{FF2B5EF4-FFF2-40B4-BE49-F238E27FC236}">
                <a16:creationId xmlns:a16="http://schemas.microsoft.com/office/drawing/2014/main" id="{11A48E22-6C4A-485A-A345-17F1041F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40C68FC5-6DE5-45F0-880D-585271AD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8" name="Rectangle 70">
            <a:extLst>
              <a:ext uri="{FF2B5EF4-FFF2-40B4-BE49-F238E27FC236}">
                <a16:creationId xmlns:a16="http://schemas.microsoft.com/office/drawing/2014/main" id="{063AE720-E0EC-4F00-9B14-A51B549E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72">
            <a:extLst>
              <a:ext uri="{FF2B5EF4-FFF2-40B4-BE49-F238E27FC236}">
                <a16:creationId xmlns:a16="http://schemas.microsoft.com/office/drawing/2014/main" id="{F6CEF4CF-2E44-4485-9C96-E73FDA7D9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0" name="Group 74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78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5C3FC-6172-405C-9AFC-93072A8D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36114" cy="1098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PENGERTIAN IJTIHAD </a:t>
            </a:r>
          </a:p>
        </p:txBody>
      </p:sp>
      <p:pic>
        <p:nvPicPr>
          <p:cNvPr id="92" name="Picture 80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pic>
        <p:nvPicPr>
          <p:cNvPr id="6" name="Picture 5" descr="houses close together from the top">
            <a:extLst>
              <a:ext uri="{FF2B5EF4-FFF2-40B4-BE49-F238E27FC236}">
                <a16:creationId xmlns:a16="http://schemas.microsoft.com/office/drawing/2014/main" id="{16029391-6833-4C19-8C68-1C1E6E0D98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86" r="2836" b="2"/>
          <a:stretch/>
        </p:blipFill>
        <p:spPr>
          <a:xfrm>
            <a:off x="9102426" y="4150596"/>
            <a:ext cx="2670772" cy="22318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EC8AE-2104-4854-BD32-6ABA2DE695C2}"/>
              </a:ext>
            </a:extLst>
          </p:cNvPr>
          <p:cNvSpPr txBox="1"/>
          <p:nvPr/>
        </p:nvSpPr>
        <p:spPr>
          <a:xfrm>
            <a:off x="680321" y="2291406"/>
            <a:ext cx="8006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BAHASA: </a:t>
            </a:r>
            <a:r>
              <a:rPr lang="en-US" sz="3600" dirty="0" err="1"/>
              <a:t>Mengerjakan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susah</a:t>
            </a:r>
            <a:r>
              <a:rPr lang="en-US" sz="3600" dirty="0"/>
              <a:t> </a:t>
            </a:r>
            <a:r>
              <a:rPr lang="en-US" sz="3600" dirty="0" err="1"/>
              <a:t>payah</a:t>
            </a:r>
            <a:endParaRPr lang="en-US" sz="3600" dirty="0"/>
          </a:p>
          <a:p>
            <a:endParaRPr lang="en-US" sz="3600" dirty="0"/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ISTILAH</a:t>
            </a:r>
            <a:r>
              <a:rPr lang="en-US" sz="3600" dirty="0"/>
              <a:t>: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</a:t>
            </a:r>
            <a:r>
              <a:rPr lang="en-US" sz="3600" dirty="0" err="1"/>
              <a:t>kesanggupan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menetapkan</a:t>
            </a:r>
            <a:r>
              <a:rPr lang="en-US" sz="3600" dirty="0"/>
              <a:t> </a:t>
            </a:r>
            <a:r>
              <a:rPr lang="en-US" sz="3600" dirty="0" err="1"/>
              <a:t>hukum-hukum</a:t>
            </a:r>
            <a:r>
              <a:rPr lang="en-US" sz="3600" dirty="0"/>
              <a:t> </a:t>
            </a:r>
            <a:r>
              <a:rPr lang="en-US" sz="3600" dirty="0" err="1"/>
              <a:t>syariat</a:t>
            </a:r>
            <a:endParaRPr lang="en-US" sz="3600" dirty="0"/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05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/>
          <a:lstStyle/>
          <a:p>
            <a:r>
              <a:rPr lang="en-US" dirty="0"/>
              <a:t>HUKUM IJTIHAD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5A17F-B418-4E7A-89CD-C51791367002}"/>
              </a:ext>
            </a:extLst>
          </p:cNvPr>
          <p:cNvSpPr txBox="1"/>
          <p:nvPr/>
        </p:nvSpPr>
        <p:spPr>
          <a:xfrm>
            <a:off x="471055" y="2757055"/>
            <a:ext cx="10751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WAJIB ‘AIN :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yang </a:t>
            </a:r>
            <a:r>
              <a:rPr lang="en-US" sz="2400" dirty="0" err="1"/>
              <a:t>ditanya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hilang</a:t>
            </a:r>
            <a:r>
              <a:rPr lang="en-US" sz="2400" dirty="0"/>
              <a:t> (</a:t>
            </a:r>
            <a:r>
              <a:rPr lang="en-US" sz="2400" dirty="0" err="1"/>
              <a:t>habis</a:t>
            </a:r>
            <a:r>
              <a:rPr lang="en-US" sz="2400" dirty="0"/>
              <a:t>)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hukumnya</a:t>
            </a:r>
            <a:endParaRPr lang="en-US" sz="2400" dirty="0"/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WAJIB KIFAYAH: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yang </a:t>
            </a:r>
            <a:r>
              <a:rPr lang="en-US" sz="2400" dirty="0" err="1"/>
              <a:t>ditanyai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dikhawatirkan</a:t>
            </a:r>
            <a:r>
              <a:rPr lang="en-US" sz="2400" dirty="0"/>
              <a:t> </a:t>
            </a:r>
            <a:r>
              <a:rPr lang="en-US" sz="2400" dirty="0" err="1"/>
              <a:t>habisnya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hilangnya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,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mujtahid lain. 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SUNNAT: Ijtihad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sesuatu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peristiwa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belum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dinyatakan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651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9F35-FD7C-466D-B9D1-340A9981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SYARAT-SYARAT IJTIHAD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CF77-BC62-4058-9F6A-26A5C797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/>
              <a:t> </a:t>
            </a:r>
            <a:r>
              <a:rPr lang="en-US" b="1" dirty="0" err="1"/>
              <a:t>Mengetahui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 Al-Qur’an dan </a:t>
            </a:r>
            <a:r>
              <a:rPr lang="en-US" b="1" dirty="0" err="1"/>
              <a:t>hadis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ayat-ayat</a:t>
            </a:r>
            <a:r>
              <a:rPr lang="en-US" dirty="0"/>
              <a:t> Qur’an dan </a:t>
            </a:r>
            <a:r>
              <a:rPr lang="en-US" dirty="0" err="1"/>
              <a:t>hadits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Menurut</a:t>
            </a:r>
            <a:r>
              <a:rPr lang="en-US" dirty="0"/>
              <a:t> Al-Ghazali dan </a:t>
            </a:r>
            <a:r>
              <a:rPr lang="en-US" dirty="0" err="1"/>
              <a:t>ibnul</a:t>
            </a:r>
            <a:r>
              <a:rPr lang="en-US" dirty="0"/>
              <a:t> ‘Arabi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500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ayat-ayat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Sedang </a:t>
            </a:r>
            <a:r>
              <a:rPr lang="en-US" dirty="0" err="1"/>
              <a:t>menurut</a:t>
            </a:r>
            <a:r>
              <a:rPr lang="en-US" dirty="0"/>
              <a:t> As-</a:t>
            </a:r>
            <a:r>
              <a:rPr lang="en-US" dirty="0" err="1"/>
              <a:t>Syaukani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,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500 </a:t>
            </a:r>
            <a:r>
              <a:rPr lang="en-US" dirty="0" err="1"/>
              <a:t>ayat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mujtahid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3000 </a:t>
            </a:r>
            <a:r>
              <a:rPr lang="en-US" dirty="0" err="1"/>
              <a:t>buah</a:t>
            </a:r>
            <a:r>
              <a:rPr lang="en-US" dirty="0"/>
              <a:t>. </a:t>
            </a:r>
            <a:r>
              <a:rPr lang="en-US" dirty="0" err="1"/>
              <a:t>Adapula</a:t>
            </a:r>
            <a:r>
              <a:rPr lang="en-US" dirty="0"/>
              <a:t> yang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1200 </a:t>
            </a:r>
            <a:r>
              <a:rPr lang="en-US" dirty="0" err="1"/>
              <a:t>buah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03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43D1-F845-4975-BF59-E2B489BCEDA0}"/>
              </a:ext>
            </a:extLst>
          </p:cNvPr>
          <p:cNvSpPr txBox="1"/>
          <p:nvPr/>
        </p:nvSpPr>
        <p:spPr>
          <a:xfrm>
            <a:off x="512618" y="2423393"/>
            <a:ext cx="94072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</a:t>
            </a:r>
            <a:r>
              <a:rPr lang="en-US" sz="2400" b="1" dirty="0"/>
              <a:t> </a:t>
            </a:r>
            <a:r>
              <a:rPr lang="en-US" sz="2400" b="1" dirty="0" err="1"/>
              <a:t>Mengetahui</a:t>
            </a:r>
            <a:r>
              <a:rPr lang="en-US" sz="2400" b="1" dirty="0"/>
              <a:t> </a:t>
            </a:r>
            <a:r>
              <a:rPr lang="en-US" sz="2400" b="1" dirty="0" err="1"/>
              <a:t>Soal-Soal</a:t>
            </a:r>
            <a:r>
              <a:rPr lang="en-US" sz="2400" b="1" dirty="0"/>
              <a:t> Ijma </a:t>
            </a:r>
            <a:r>
              <a:rPr lang="en-US" sz="2400" dirty="0"/>
              <a:t>: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fatwa yang </a:t>
            </a:r>
            <a:r>
              <a:rPr lang="en-US" sz="2400" dirty="0" err="1"/>
              <a:t>berlainan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ijma.</a:t>
            </a:r>
          </a:p>
          <a:p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Mengetahui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Bahasa Arab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mengerti</a:t>
            </a:r>
            <a:r>
              <a:rPr lang="en-US" sz="2400" b="1" dirty="0"/>
              <a:t> idem-</a:t>
            </a:r>
            <a:r>
              <a:rPr lang="en-US" sz="2400" b="1" dirty="0" err="1"/>
              <a:t>idemnya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Mengetahui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ilmu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Ushul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fiqh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kuat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ilmu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ilmu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ushul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fiqih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pokok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ijtihad. 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5. </a:t>
            </a:r>
            <a:r>
              <a:rPr lang="en-US" sz="2400" b="1" dirty="0" err="1"/>
              <a:t>Mengetahui</a:t>
            </a:r>
            <a:r>
              <a:rPr lang="en-US" sz="2400" b="1" dirty="0"/>
              <a:t> </a:t>
            </a:r>
            <a:r>
              <a:rPr lang="en-US" sz="2400" b="1" dirty="0" err="1"/>
              <a:t>Nasikh</a:t>
            </a:r>
            <a:r>
              <a:rPr lang="en-US" sz="2400" b="1" dirty="0"/>
              <a:t> dan Mansukh,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ia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mengeluarkan</a:t>
            </a:r>
            <a:r>
              <a:rPr lang="en-US" sz="2400" b="1" dirty="0"/>
              <a:t> </a:t>
            </a:r>
            <a:r>
              <a:rPr lang="en-US" sz="2400" b="1" dirty="0" err="1"/>
              <a:t>hukum</a:t>
            </a:r>
            <a:r>
              <a:rPr lang="en-US" sz="2400" b="1" dirty="0"/>
              <a:t> </a:t>
            </a:r>
            <a:r>
              <a:rPr lang="en-US" sz="2400" b="1" dirty="0" err="1"/>
              <a:t>berdasar</a:t>
            </a:r>
            <a:r>
              <a:rPr lang="en-US" sz="2400" b="1" dirty="0"/>
              <a:t> </a:t>
            </a:r>
            <a:r>
              <a:rPr lang="en-US" sz="2400" b="1" dirty="0" err="1"/>
              <a:t>dalil</a:t>
            </a:r>
            <a:r>
              <a:rPr lang="en-US" sz="2400" b="1" dirty="0"/>
              <a:t> yang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dimansukh</a:t>
            </a:r>
            <a:r>
              <a:rPr lang="en-US" sz="2400" b="1" dirty="0"/>
              <a:t>. 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CD1-5451-4D58-BD2B-32BC7FDB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MASALAH YANG DIIJTIHADKAN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C4E4-5AEA-4FBC-AB31-C917D6FE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Masalah</a:t>
            </a:r>
            <a:r>
              <a:rPr lang="en-US" sz="3200" dirty="0"/>
              <a:t> yang </a:t>
            </a:r>
            <a:r>
              <a:rPr lang="en-US" sz="3200" dirty="0" err="1"/>
              <a:t>diijtihadkan</a:t>
            </a:r>
            <a:r>
              <a:rPr lang="en-US" sz="3200" dirty="0"/>
              <a:t> </a:t>
            </a:r>
            <a:r>
              <a:rPr lang="en-US" sz="3200" dirty="0" err="1"/>
              <a:t>ialah</a:t>
            </a:r>
            <a:r>
              <a:rPr lang="en-US" sz="3200" dirty="0"/>
              <a:t> </a:t>
            </a:r>
            <a:r>
              <a:rPr lang="en-US" sz="3200" dirty="0" err="1"/>
              <a:t>tiap-tiap</a:t>
            </a:r>
            <a:r>
              <a:rPr lang="en-US" sz="3200" dirty="0"/>
              <a:t> </a:t>
            </a:r>
            <a:r>
              <a:rPr lang="en-US" sz="3200" dirty="0" err="1"/>
              <a:t>hukum</a:t>
            </a:r>
            <a:r>
              <a:rPr lang="en-US" sz="3200" dirty="0"/>
              <a:t> </a:t>
            </a:r>
            <a:r>
              <a:rPr lang="en-US" sz="3200" dirty="0" err="1"/>
              <a:t>Syara</a:t>
            </a:r>
            <a:r>
              <a:rPr lang="en-US" sz="3200" dirty="0"/>
              <a:t>’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dalilnya</a:t>
            </a:r>
            <a:r>
              <a:rPr lang="en-US" sz="3200" dirty="0"/>
              <a:t> yang </a:t>
            </a:r>
            <a:r>
              <a:rPr lang="en-US" sz="3200" dirty="0" err="1"/>
              <a:t>pasti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ijtihad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hukum-hukum</a:t>
            </a:r>
            <a:r>
              <a:rPr lang="en-US" sz="3200" dirty="0"/>
              <a:t> </a:t>
            </a:r>
            <a:r>
              <a:rPr lang="en-US" sz="3200" dirty="0" err="1"/>
              <a:t>akal</a:t>
            </a:r>
            <a:r>
              <a:rPr lang="en-US" sz="3200" dirty="0"/>
              <a:t> dan </a:t>
            </a:r>
            <a:r>
              <a:rPr lang="en-US" sz="3200" dirty="0" err="1"/>
              <a:t>soal-soal</a:t>
            </a:r>
            <a:r>
              <a:rPr lang="en-US" sz="3200" dirty="0"/>
              <a:t> </a:t>
            </a:r>
            <a:r>
              <a:rPr lang="en-US" sz="3200" dirty="0" err="1"/>
              <a:t>ilmu</a:t>
            </a:r>
            <a:r>
              <a:rPr lang="en-US" sz="3200" dirty="0"/>
              <a:t> kalam.</a:t>
            </a:r>
          </a:p>
          <a:p>
            <a:r>
              <a:rPr lang="en-US" sz="3200" dirty="0" err="1"/>
              <a:t>Tidak</a:t>
            </a:r>
            <a:r>
              <a:rPr lang="en-US" sz="3200" dirty="0"/>
              <a:t> di </a:t>
            </a:r>
            <a:r>
              <a:rPr lang="en-US" sz="3200" dirty="0" err="1"/>
              <a:t>ijtihadkan</a:t>
            </a:r>
            <a:r>
              <a:rPr lang="en-US" sz="3200" dirty="0"/>
              <a:t> </a:t>
            </a:r>
            <a:r>
              <a:rPr lang="en-US" sz="3200" dirty="0" err="1"/>
              <a:t>soal-soal</a:t>
            </a:r>
            <a:r>
              <a:rPr lang="en-US" sz="3200" dirty="0"/>
              <a:t>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dalilnya</a:t>
            </a:r>
            <a:r>
              <a:rPr lang="en-US" sz="3200" dirty="0"/>
              <a:t> yang </a:t>
            </a:r>
            <a:r>
              <a:rPr lang="en-US" sz="3200" dirty="0" err="1"/>
              <a:t>pasti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shalat</a:t>
            </a:r>
            <a:r>
              <a:rPr lang="en-US" sz="3200" dirty="0"/>
              <a:t> lima </a:t>
            </a:r>
            <a:r>
              <a:rPr lang="en-US" sz="3200" dirty="0" err="1"/>
              <a:t>waktu</a:t>
            </a:r>
            <a:r>
              <a:rPr lang="en-US" sz="3200" dirty="0"/>
              <a:t>, zakat dan lain-lain.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41195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81E-DF16-4686-9254-BE5CE7D6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MELAKUKAN IJTIHAD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B65C-9FD9-4411-A2C6-42B5E0E4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54692"/>
            <a:ext cx="9613861" cy="3563679"/>
          </a:xfrm>
        </p:spPr>
        <p:txBody>
          <a:bodyPr>
            <a:normAutofit/>
          </a:bodyPr>
          <a:lstStyle/>
          <a:p>
            <a:r>
              <a:rPr lang="en-US" dirty="0" err="1"/>
              <a:t>Urutan-urutannya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I. DALIL MANTUQ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dirty="0" err="1"/>
              <a:t>Nas-nas</a:t>
            </a:r>
            <a:r>
              <a:rPr lang="en-US" dirty="0"/>
              <a:t> Qur’an</a:t>
            </a:r>
          </a:p>
          <a:p>
            <a:r>
              <a:rPr lang="en-US" dirty="0"/>
              <a:t>2. </a:t>
            </a:r>
            <a:r>
              <a:rPr lang="en-US" dirty="0" err="1"/>
              <a:t>Nas-nas</a:t>
            </a:r>
            <a:r>
              <a:rPr lang="en-US" dirty="0"/>
              <a:t> </a:t>
            </a:r>
            <a:r>
              <a:rPr lang="en-US" dirty="0" err="1"/>
              <a:t>hadits</a:t>
            </a:r>
            <a:r>
              <a:rPr lang="en-US" dirty="0"/>
              <a:t> </a:t>
            </a:r>
            <a:r>
              <a:rPr lang="en-US" dirty="0" err="1"/>
              <a:t>mutawatir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hadits</a:t>
            </a:r>
            <a:r>
              <a:rPr lang="en-US" dirty="0"/>
              <a:t> Ahad</a:t>
            </a:r>
          </a:p>
          <a:p>
            <a:r>
              <a:rPr lang="en-US" dirty="0"/>
              <a:t>4. </a:t>
            </a:r>
            <a:r>
              <a:rPr lang="en-US" dirty="0" err="1"/>
              <a:t>zhahir</a:t>
            </a:r>
            <a:r>
              <a:rPr lang="en-US" dirty="0"/>
              <a:t> Qur’an</a:t>
            </a:r>
          </a:p>
          <a:p>
            <a:r>
              <a:rPr lang="en-US" dirty="0"/>
              <a:t>5. </a:t>
            </a:r>
            <a:r>
              <a:rPr lang="en-US" dirty="0" err="1"/>
              <a:t>zhahir</a:t>
            </a:r>
            <a:r>
              <a:rPr lang="en-US" dirty="0"/>
              <a:t> Hadis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29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9C81-581E-46F3-B4B5-0B4C5D6F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75000"/>
            <a:ext cx="9669024" cy="37937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II. </a:t>
            </a:r>
            <a:r>
              <a:rPr lang="en-US" sz="2800" b="1" dirty="0"/>
              <a:t>DALIL MAFHUM</a:t>
            </a:r>
          </a:p>
          <a:p>
            <a:r>
              <a:rPr lang="en-US" sz="2800" b="1" dirty="0"/>
              <a:t>1. </a:t>
            </a:r>
            <a:r>
              <a:rPr lang="en-US" sz="2800" b="1" dirty="0" err="1"/>
              <a:t>Mafhum</a:t>
            </a:r>
            <a:r>
              <a:rPr lang="en-US" sz="2800" b="1" dirty="0"/>
              <a:t> Qur’an</a:t>
            </a:r>
          </a:p>
          <a:p>
            <a:r>
              <a:rPr lang="en-US" sz="2800" b="1" dirty="0"/>
              <a:t>2. </a:t>
            </a:r>
            <a:r>
              <a:rPr lang="en-US" sz="2800" b="1" dirty="0" err="1"/>
              <a:t>Mafhum</a:t>
            </a:r>
            <a:r>
              <a:rPr lang="en-US" sz="2800" b="1" dirty="0"/>
              <a:t> </a:t>
            </a:r>
            <a:r>
              <a:rPr lang="en-US" sz="2800" b="1" dirty="0" err="1"/>
              <a:t>Hadist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III. PERBUATAN-PERBUATAN NABI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IV. TAQRIR-TAQRIR NABI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V. QIYAS</a:t>
            </a:r>
          </a:p>
          <a:p>
            <a:pPr marL="0" indent="0">
              <a:buNone/>
            </a:pPr>
            <a:r>
              <a:rPr lang="en-US" sz="2800" b="1" dirty="0" err="1"/>
              <a:t>Kalau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dalil-dalil</a:t>
            </a:r>
            <a:r>
              <a:rPr lang="en-US" sz="2800" b="1" dirty="0"/>
              <a:t> </a:t>
            </a:r>
            <a:r>
              <a:rPr lang="en-US" sz="2800" b="1" dirty="0" err="1"/>
              <a:t>syara</a:t>
            </a:r>
            <a:r>
              <a:rPr lang="en-US" sz="2800" b="1" dirty="0"/>
              <a:t>’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masih</a:t>
            </a:r>
            <a:r>
              <a:rPr lang="en-US" sz="2800" b="1" dirty="0"/>
              <a:t> juga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didapati</a:t>
            </a:r>
            <a:r>
              <a:rPr lang="en-US" sz="2800" b="1" dirty="0"/>
              <a:t>, </a:t>
            </a:r>
            <a:r>
              <a:rPr lang="en-US" sz="2800" b="1" dirty="0" err="1"/>
              <a:t>maka</a:t>
            </a:r>
            <a:r>
              <a:rPr lang="en-US" sz="2800" b="1" dirty="0"/>
              <a:t> </a:t>
            </a:r>
            <a:r>
              <a:rPr lang="en-US" sz="2800" b="1" dirty="0" err="1"/>
              <a:t>hendaklah</a:t>
            </a:r>
            <a:r>
              <a:rPr lang="en-US" sz="2800" b="1" dirty="0"/>
              <a:t> </a:t>
            </a:r>
            <a:r>
              <a:rPr lang="en-US" sz="2800" b="1" dirty="0" err="1"/>
              <a:t>ia</a:t>
            </a:r>
            <a:r>
              <a:rPr lang="en-US" sz="2800" b="1" dirty="0"/>
              <a:t> </a:t>
            </a:r>
            <a:r>
              <a:rPr lang="en-US" sz="2800" b="1" dirty="0" err="1"/>
              <a:t>memegang</a:t>
            </a: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0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E954-C8DD-433A-82F0-13728747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40" y="2101344"/>
            <a:ext cx="9447351" cy="47566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VI. BARAAH ASLIYAH</a:t>
            </a:r>
          </a:p>
          <a:p>
            <a:pPr marL="0" indent="0">
              <a:buNone/>
            </a:pPr>
            <a:r>
              <a:rPr lang="en-US" b="1" dirty="0" err="1"/>
              <a:t>Kalau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menghadapi</a:t>
            </a:r>
            <a:r>
              <a:rPr lang="en-US" b="1" dirty="0"/>
              <a:t> </a:t>
            </a:r>
            <a:r>
              <a:rPr lang="en-US" b="1" dirty="0" err="1"/>
              <a:t>dalil-dalil</a:t>
            </a:r>
            <a:r>
              <a:rPr lang="en-US" b="1" dirty="0"/>
              <a:t> yang </a:t>
            </a:r>
            <a:r>
              <a:rPr lang="en-US" b="1" dirty="0" err="1"/>
              <a:t>berlawanan</a:t>
            </a:r>
            <a:r>
              <a:rPr lang="en-US" b="1" dirty="0"/>
              <a:t> </a:t>
            </a:r>
            <a:r>
              <a:rPr lang="en-US" b="1" dirty="0" err="1"/>
              <a:t>hendaklah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pertama-tama</a:t>
            </a:r>
            <a:r>
              <a:rPr lang="en-US" b="1" dirty="0"/>
              <a:t>:</a:t>
            </a:r>
          </a:p>
          <a:p>
            <a:pPr marL="457200" indent="-457200">
              <a:buAutoNum type="alphaLcPeriod"/>
            </a:pPr>
            <a:r>
              <a:rPr lang="en-US" b="1" dirty="0" err="1"/>
              <a:t>Mengumpulkan</a:t>
            </a:r>
            <a:r>
              <a:rPr lang="en-US" b="1" dirty="0"/>
              <a:t> (</a:t>
            </a:r>
            <a:r>
              <a:rPr lang="en-US" b="1" dirty="0" err="1"/>
              <a:t>jama</a:t>
            </a:r>
            <a:r>
              <a:rPr lang="en-US" b="1" dirty="0"/>
              <a:t>’)</a:t>
            </a:r>
          </a:p>
          <a:p>
            <a:pPr marL="457200" indent="-457200">
              <a:buAutoNum type="alphaLcPeriod"/>
            </a:pPr>
            <a:r>
              <a:rPr lang="en-US" b="1" dirty="0" err="1"/>
              <a:t>Menarjih</a:t>
            </a:r>
            <a:r>
              <a:rPr lang="en-US" b="1" dirty="0"/>
              <a:t> (</a:t>
            </a:r>
            <a:r>
              <a:rPr lang="en-US" b="1" dirty="0" err="1"/>
              <a:t>menguatkan</a:t>
            </a:r>
            <a:r>
              <a:rPr lang="en-US" b="1" dirty="0"/>
              <a:t> salah </a:t>
            </a:r>
            <a:r>
              <a:rPr lang="en-US" b="1" dirty="0" err="1"/>
              <a:t>satunya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Kalau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mungkin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sama-sama</a:t>
            </a:r>
            <a:r>
              <a:rPr lang="en-US" b="1" dirty="0"/>
              <a:t> </a:t>
            </a:r>
            <a:r>
              <a:rPr lang="en-US" b="1" dirty="0" err="1"/>
              <a:t>kuatnya</a:t>
            </a:r>
            <a:r>
              <a:rPr lang="en-US" b="1" dirty="0"/>
              <a:t>, </a:t>
            </a:r>
            <a:r>
              <a:rPr lang="en-US" b="1" dirty="0" err="1"/>
              <a:t>hendaklah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c. </a:t>
            </a:r>
            <a:r>
              <a:rPr lang="en-US" b="1" dirty="0" err="1"/>
              <a:t>Menasakhkan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Dicari</a:t>
            </a:r>
            <a:r>
              <a:rPr lang="en-US" b="1" dirty="0"/>
              <a:t>  mana yang </a:t>
            </a:r>
            <a:r>
              <a:rPr lang="en-US" b="1" dirty="0" err="1"/>
              <a:t>dulu</a:t>
            </a:r>
            <a:r>
              <a:rPr lang="en-US" b="1" dirty="0"/>
              <a:t> mana yang </a:t>
            </a:r>
            <a:r>
              <a:rPr lang="en-US" b="1" dirty="0" err="1"/>
              <a:t>kemudian</a:t>
            </a:r>
            <a:r>
              <a:rPr lang="en-US" b="1" dirty="0"/>
              <a:t>. Yang </a:t>
            </a:r>
            <a:r>
              <a:rPr lang="en-US" b="1" dirty="0" err="1"/>
              <a:t>dulu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yang </a:t>
            </a:r>
            <a:r>
              <a:rPr lang="en-US" b="1" dirty="0" err="1"/>
              <a:t>dibatalkan</a:t>
            </a:r>
            <a:r>
              <a:rPr lang="en-US" b="1" dirty="0"/>
              <a:t> (Mansukh) dan yang </a:t>
            </a:r>
            <a:r>
              <a:rPr lang="en-US" b="1" dirty="0" err="1"/>
              <a:t>kemudian</a:t>
            </a:r>
            <a:r>
              <a:rPr lang="en-US" b="1" dirty="0"/>
              <a:t> </a:t>
            </a:r>
            <a:r>
              <a:rPr lang="en-US" b="1" dirty="0" err="1"/>
              <a:t>itulah</a:t>
            </a:r>
            <a:r>
              <a:rPr lang="en-US" b="1" dirty="0"/>
              <a:t> yang </a:t>
            </a:r>
            <a:r>
              <a:rPr lang="en-US" b="1" dirty="0" err="1"/>
              <a:t>membatalkan</a:t>
            </a:r>
            <a:r>
              <a:rPr lang="en-US" b="1" dirty="0"/>
              <a:t> (</a:t>
            </a:r>
            <a:r>
              <a:rPr lang="en-US" b="1" dirty="0" err="1"/>
              <a:t>Nasikh</a:t>
            </a:r>
            <a:r>
              <a:rPr lang="en-US" b="1" dirty="0"/>
              <a:t>). </a:t>
            </a:r>
            <a:r>
              <a:rPr lang="en-US" b="1" dirty="0" err="1"/>
              <a:t>Kalau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hendaklah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d. </a:t>
            </a:r>
            <a:r>
              <a:rPr lang="en-US" b="1" dirty="0" err="1"/>
              <a:t>Tawaqquf</a:t>
            </a:r>
            <a:r>
              <a:rPr lang="en-US" b="1" dirty="0"/>
              <a:t> (</a:t>
            </a:r>
            <a:r>
              <a:rPr lang="en-US" b="1" dirty="0" err="1"/>
              <a:t>berhenti</a:t>
            </a:r>
            <a:r>
              <a:rPr lang="en-US" b="1" dirty="0"/>
              <a:t>),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menetapkan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dalil-dali</a:t>
            </a:r>
            <a:r>
              <a:rPr lang="en-US" b="1" dirty="0"/>
              <a:t> yang </a:t>
            </a:r>
            <a:r>
              <a:rPr lang="en-US" b="1" dirty="0" err="1"/>
              <a:t>bertentangan</a:t>
            </a:r>
            <a:r>
              <a:rPr lang="en-US" b="1" dirty="0"/>
              <a:t>,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hendaklah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e.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dalil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rendah</a:t>
            </a:r>
            <a:r>
              <a:rPr lang="en-US" b="1" dirty="0"/>
              <a:t> </a:t>
            </a:r>
            <a:r>
              <a:rPr lang="en-US" b="1" dirty="0" err="1"/>
              <a:t>tingkatannya</a:t>
            </a:r>
            <a:r>
              <a:rPr lang="en-US" b="1" dirty="0"/>
              <a:t>,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07667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FB6A6-81E7-4A67-BD9D-2BF4482639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990C2E3-0070-478C-8A9C-BB830DA6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EA243F-4842-4A6C-BACC-DCE3295B4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67</TotalTime>
  <Words>444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IJTIHAD SEBAGAI SUMBER PENGEMBANGAN HUKUM ISLAM</vt:lpstr>
      <vt:lpstr>PENGERTIAN IJTIHAD </vt:lpstr>
      <vt:lpstr>HUKUM IJTIHAD</vt:lpstr>
      <vt:lpstr>SYARAT-SYARAT IJTIHAD</vt:lpstr>
      <vt:lpstr>PowerPoint Presentation</vt:lpstr>
      <vt:lpstr>MASALAH YANG DIIJTIHADKAN</vt:lpstr>
      <vt:lpstr>CARA MELAKUKAN IJTIHAD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IJTIHAD SEBAGAI SUMBER PENGEMBANGAN HUKUM ISLAM</dc:title>
  <dc:creator>Maryati Tarmizi</dc:creator>
  <cp:lastModifiedBy>Maryati Tarmizi</cp:lastModifiedBy>
  <cp:revision>14</cp:revision>
  <dcterms:created xsi:type="dcterms:W3CDTF">2021-10-24T23:12:49Z</dcterms:created>
  <dcterms:modified xsi:type="dcterms:W3CDTF">2021-10-25T00:20:46Z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