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7" r:id="rId2"/>
    <p:sldId id="281" r:id="rId3"/>
    <p:sldId id="256"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57EB4-3EFF-4CD4-AE7E-607F7076B109}" v="2" dt="2021-10-23T10:02:3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8342E7-BBA3-432F-827C-D8AC97381444}" type="datetimeFigureOut">
              <a:rPr lang="en-ID" smtClean="0"/>
              <a:t>23/10/2021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354286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342E7-BBA3-432F-827C-D8AC97381444}" type="datetimeFigureOut">
              <a:rPr lang="en-ID" smtClean="0"/>
              <a:t>23/10/2021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402983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342E7-BBA3-432F-827C-D8AC97381444}" type="datetimeFigureOut">
              <a:rPr lang="en-ID" smtClean="0"/>
              <a:t>23/10/2021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1250781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342E7-BBA3-432F-827C-D8AC97381444}" type="datetimeFigureOut">
              <a:rPr lang="en-ID" smtClean="0"/>
              <a:t>23/10/2021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EA5843E-6C96-4995-9C4A-7E1137375A32}" type="slidenum">
              <a:rPr lang="en-ID" smtClean="0"/>
              <a:t>‹#›</a:t>
            </a:fld>
            <a:endParaRPr lang="en-ID"/>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4781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342E7-BBA3-432F-827C-D8AC97381444}" type="datetimeFigureOut">
              <a:rPr lang="en-ID" smtClean="0"/>
              <a:t>23/10/2021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320920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8342E7-BBA3-432F-827C-D8AC97381444}" type="datetimeFigureOut">
              <a:rPr lang="en-ID" smtClean="0"/>
              <a:t>23/10/2021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1494993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8342E7-BBA3-432F-827C-D8AC97381444}" type="datetimeFigureOut">
              <a:rPr lang="en-ID" smtClean="0"/>
              <a:t>23/10/2021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195151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342E7-BBA3-432F-827C-D8AC97381444}" type="datetimeFigureOut">
              <a:rPr lang="en-ID" smtClean="0"/>
              <a:t>23/10/2021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1685930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342E7-BBA3-432F-827C-D8AC97381444}" type="datetimeFigureOut">
              <a:rPr lang="en-ID" smtClean="0"/>
              <a:t>23/10/2021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1046283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342E7-BBA3-432F-827C-D8AC97381444}" type="datetimeFigureOut">
              <a:rPr lang="en-ID" smtClean="0"/>
              <a:t>23/10/2021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197063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342E7-BBA3-432F-827C-D8AC97381444}" type="datetimeFigureOut">
              <a:rPr lang="en-ID" smtClean="0"/>
              <a:t>23/10/2021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16959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342E7-BBA3-432F-827C-D8AC97381444}" type="datetimeFigureOut">
              <a:rPr lang="en-ID" smtClean="0"/>
              <a:t>23/10/2021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304157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8342E7-BBA3-432F-827C-D8AC97381444}" type="datetimeFigureOut">
              <a:rPr lang="en-ID" smtClean="0"/>
              <a:t>23/10/2021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239278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8342E7-BBA3-432F-827C-D8AC97381444}" type="datetimeFigureOut">
              <a:rPr lang="en-ID" smtClean="0"/>
              <a:t>23/10/2021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101700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8342E7-BBA3-432F-827C-D8AC97381444}" type="datetimeFigureOut">
              <a:rPr lang="en-ID" smtClean="0"/>
              <a:t>23/10/2021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35316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98342E7-BBA3-432F-827C-D8AC97381444}" type="datetimeFigureOut">
              <a:rPr lang="en-ID" smtClean="0"/>
              <a:t>23/10/2021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323583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342E7-BBA3-432F-827C-D8AC97381444}" type="datetimeFigureOut">
              <a:rPr lang="en-ID" smtClean="0"/>
              <a:t>23/10/2021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298066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342E7-BBA3-432F-827C-D8AC97381444}" type="datetimeFigureOut">
              <a:rPr lang="en-ID" smtClean="0"/>
              <a:t>23/10/2021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EA5843E-6C96-4995-9C4A-7E1137375A32}" type="slidenum">
              <a:rPr lang="en-ID" smtClean="0"/>
              <a:t>‹#›</a:t>
            </a:fld>
            <a:endParaRPr lang="en-ID"/>
          </a:p>
        </p:txBody>
      </p:sp>
    </p:spTree>
    <p:extLst>
      <p:ext uri="{BB962C8B-B14F-4D97-AF65-F5344CB8AC3E}">
        <p14:creationId xmlns:p14="http://schemas.microsoft.com/office/powerpoint/2010/main" val="354875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98342E7-BBA3-432F-827C-D8AC97381444}" type="datetimeFigureOut">
              <a:rPr lang="en-ID" smtClean="0"/>
              <a:t>23/10/2021</a:t>
            </a:fld>
            <a:endParaRPr lang="en-ID"/>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D"/>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EA5843E-6C96-4995-9C4A-7E1137375A32}" type="slidenum">
              <a:rPr lang="en-ID" smtClean="0"/>
              <a:t>‹#›</a:t>
            </a:fld>
            <a:endParaRPr lang="en-ID"/>
          </a:p>
        </p:txBody>
      </p:sp>
    </p:spTree>
    <p:extLst>
      <p:ext uri="{BB962C8B-B14F-4D97-AF65-F5344CB8AC3E}">
        <p14:creationId xmlns:p14="http://schemas.microsoft.com/office/powerpoint/2010/main" val="304748664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republika.co.id/tag/rasulullah"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hyperlink" Target="https://republika.co.id/tag/membaca-alquran"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dalamislam.com/landasan-agama/al-quran/fungsi-al-quran-bagi-umat-manusia"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risalahmuslim.id/kamus/alqura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9422-9C0A-4402-85BB-ADB1A359D403}"/>
              </a:ext>
            </a:extLst>
          </p:cNvPr>
          <p:cNvSpPr>
            <a:spLocks noGrp="1"/>
          </p:cNvSpPr>
          <p:nvPr>
            <p:ph type="title"/>
          </p:nvPr>
        </p:nvSpPr>
        <p:spPr>
          <a:xfrm>
            <a:off x="1790700" y="317112"/>
            <a:ext cx="8610600" cy="1293028"/>
          </a:xfrm>
        </p:spPr>
        <p:txBody>
          <a:bodyPr>
            <a:normAutofit/>
          </a:bodyPr>
          <a:lstStyle/>
          <a:p>
            <a:pPr algn="ctr"/>
            <a:r>
              <a:rPr lang="en-US" sz="6600" dirty="0" err="1">
                <a:latin typeface="Algerian" panose="04020705040A02060702" pitchFamily="82" charset="0"/>
              </a:rPr>
              <a:t>Prsentasi</a:t>
            </a:r>
            <a:r>
              <a:rPr lang="en-US" sz="6600" dirty="0">
                <a:latin typeface="Algerian" panose="04020705040A02060702" pitchFamily="82" charset="0"/>
              </a:rPr>
              <a:t> Pai</a:t>
            </a:r>
            <a:endParaRPr lang="en-ID" sz="6600" dirty="0">
              <a:latin typeface="Algerian" panose="04020705040A02060702" pitchFamily="82" charset="0"/>
            </a:endParaRPr>
          </a:p>
        </p:txBody>
      </p:sp>
      <p:pic>
        <p:nvPicPr>
          <p:cNvPr id="5" name="Picture 4">
            <a:extLst>
              <a:ext uri="{FF2B5EF4-FFF2-40B4-BE49-F238E27FC236}">
                <a16:creationId xmlns:a16="http://schemas.microsoft.com/office/drawing/2014/main" id="{3848D154-0B82-467D-A765-4BB517CBC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290" y="2862471"/>
            <a:ext cx="5247419" cy="1816918"/>
          </a:xfrm>
          <a:prstGeom prst="rect">
            <a:avLst/>
          </a:prstGeom>
        </p:spPr>
      </p:pic>
      <p:sp>
        <p:nvSpPr>
          <p:cNvPr id="3" name="Content Placeholder 2">
            <a:extLst>
              <a:ext uri="{FF2B5EF4-FFF2-40B4-BE49-F238E27FC236}">
                <a16:creationId xmlns:a16="http://schemas.microsoft.com/office/drawing/2014/main" id="{6CE99FB3-4815-489E-B99C-BA6B4930B45A}"/>
              </a:ext>
            </a:extLst>
          </p:cNvPr>
          <p:cNvSpPr>
            <a:spLocks noGrp="1"/>
          </p:cNvSpPr>
          <p:nvPr>
            <p:ph idx="1"/>
          </p:nvPr>
        </p:nvSpPr>
        <p:spPr>
          <a:xfrm>
            <a:off x="775252" y="1610140"/>
            <a:ext cx="10413523" cy="5595731"/>
          </a:xfrm>
        </p:spPr>
        <p:txBody>
          <a:bodyPr>
            <a:normAutofit/>
          </a:bodyPr>
          <a:lstStyle/>
          <a:p>
            <a:pPr marL="0" indent="0" algn="ctr">
              <a:buNone/>
            </a:pPr>
            <a:r>
              <a:rPr lang="en-US" sz="1600" b="1" dirty="0" err="1">
                <a:latin typeface="Times New Roman" panose="02020603050405020304" pitchFamily="18" charset="0"/>
                <a:cs typeface="Times New Roman" panose="02020603050405020304" pitchFamily="18" charset="0"/>
              </a:rPr>
              <a:t>Memenuhi</a:t>
            </a:r>
            <a:r>
              <a:rPr lang="en-US" sz="1600" b="1" dirty="0">
                <a:latin typeface="Times New Roman" panose="02020603050405020304" pitchFamily="18" charset="0"/>
                <a:cs typeface="Times New Roman" panose="02020603050405020304" pitchFamily="18" charset="0"/>
              </a:rPr>
              <a:t> salah </a:t>
            </a:r>
            <a:r>
              <a:rPr lang="en-US" sz="1600" b="1" dirty="0" err="1">
                <a:latin typeface="Times New Roman" panose="02020603050405020304" pitchFamily="18" charset="0"/>
                <a:cs typeface="Times New Roman" panose="02020603050405020304" pitchFamily="18" charset="0"/>
              </a:rPr>
              <a:t>satu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tugas</a:t>
            </a:r>
            <a:r>
              <a:rPr lang="en-US" sz="1600" b="1" dirty="0">
                <a:latin typeface="Times New Roman" panose="02020603050405020304" pitchFamily="18" charset="0"/>
                <a:cs typeface="Times New Roman" panose="02020603050405020304" pitchFamily="18" charset="0"/>
              </a:rPr>
              <a:t> PAI</a:t>
            </a:r>
          </a:p>
          <a:p>
            <a:pPr marL="0" indent="0" algn="ctr">
              <a:buNone/>
            </a:pPr>
            <a:r>
              <a:rPr lang="en-US" sz="1600" b="1" dirty="0" err="1">
                <a:latin typeface="Times New Roman" panose="02020603050405020304" pitchFamily="18" charset="0"/>
                <a:cs typeface="Times New Roman" panose="02020603050405020304" pitchFamily="18" charset="0"/>
              </a:rPr>
              <a:t>Dosen</a:t>
            </a:r>
            <a:r>
              <a:rPr lang="en-US" sz="1600" b="1" dirty="0">
                <a:latin typeface="Times New Roman" panose="02020603050405020304" pitchFamily="18" charset="0"/>
                <a:cs typeface="Times New Roman" panose="02020603050405020304" pitchFamily="18" charset="0"/>
              </a:rPr>
              <a:t> : Ibu </a:t>
            </a:r>
            <a:r>
              <a:rPr lang="en-US" sz="1600" b="1" dirty="0" err="1">
                <a:latin typeface="Times New Roman" panose="02020603050405020304" pitchFamily="18" charset="0"/>
                <a:cs typeface="Times New Roman" panose="02020603050405020304" pitchFamily="18" charset="0"/>
              </a:rPr>
              <a:t>Maryati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Tarmizi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Asshidiq</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M.Ag</a:t>
            </a:r>
            <a:endParaRPr lang="en-US" sz="1600" b="1" dirty="0">
              <a:latin typeface="Times New Roman" panose="02020603050405020304" pitchFamily="18" charset="0"/>
              <a:cs typeface="Times New Roman" panose="02020603050405020304" pitchFamily="18" charset="0"/>
            </a:endParaRPr>
          </a:p>
          <a:p>
            <a:pPr marL="0" indent="0" algn="ctr">
              <a:buNone/>
            </a:pPr>
            <a:endParaRPr lang="en-US" sz="1600" b="1" dirty="0">
              <a:latin typeface="Times New Roman" panose="02020603050405020304" pitchFamily="18" charset="0"/>
              <a:cs typeface="Times New Roman" panose="02020603050405020304" pitchFamily="18" charset="0"/>
            </a:endParaRPr>
          </a:p>
          <a:p>
            <a:pPr marL="0" indent="0" algn="ctr">
              <a:buNone/>
            </a:pPr>
            <a:endParaRPr lang="en-US" sz="1600" b="1" dirty="0">
              <a:latin typeface="Times New Roman" panose="02020603050405020304" pitchFamily="18" charset="0"/>
              <a:cs typeface="Times New Roman" panose="02020603050405020304" pitchFamily="18" charset="0"/>
            </a:endParaRPr>
          </a:p>
          <a:p>
            <a:pPr marL="0" indent="0" algn="ctr">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lgn="ctr">
              <a:buNone/>
            </a:pPr>
            <a:r>
              <a:rPr lang="en-US" sz="1600" b="1" dirty="0" err="1">
                <a:latin typeface="Times New Roman" panose="02020603050405020304" pitchFamily="18" charset="0"/>
                <a:cs typeface="Times New Roman" panose="02020603050405020304" pitchFamily="18" charset="0"/>
              </a:rPr>
              <a:t>Kelompok</a:t>
            </a:r>
            <a:r>
              <a:rPr lang="en-US" sz="1600" b="1" dirty="0">
                <a:latin typeface="Times New Roman" panose="02020603050405020304" pitchFamily="18" charset="0"/>
                <a:cs typeface="Times New Roman" panose="02020603050405020304" pitchFamily="18" charset="0"/>
              </a:rPr>
              <a:t> II</a:t>
            </a:r>
          </a:p>
          <a:p>
            <a:pPr algn="ct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Apid</a:t>
            </a:r>
            <a:endParaRPr lang="en-US" sz="1600" b="1"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Ridwan </a:t>
            </a:r>
            <a:r>
              <a:rPr lang="en-US" sz="1600" b="1" dirty="0" err="1">
                <a:latin typeface="Times New Roman" panose="02020603050405020304" pitchFamily="18" charset="0"/>
                <a:cs typeface="Times New Roman" panose="02020603050405020304" pitchFamily="18" charset="0"/>
              </a:rPr>
              <a:t>Nuloh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Hasbi</a:t>
            </a:r>
            <a:endParaRPr lang="en-US" sz="1600" b="1" dirty="0">
              <a:latin typeface="Times New Roman" panose="02020603050405020304" pitchFamily="18" charset="0"/>
              <a:cs typeface="Times New Roman" panose="02020603050405020304" pitchFamily="18" charset="0"/>
            </a:endParaRPr>
          </a:p>
          <a:p>
            <a:pPr algn="ct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Lutfi Ul Zaman</a:t>
            </a:r>
          </a:p>
          <a:p>
            <a:pPr marL="0" indent="0" algn="ctr">
              <a:buNone/>
            </a:pPr>
            <a:r>
              <a:rPr lang="en-US" sz="1600" b="1" dirty="0">
                <a:latin typeface="Times New Roman" panose="02020603050405020304" pitchFamily="18" charset="0"/>
                <a:cs typeface="Times New Roman" panose="02020603050405020304" pitchFamily="18" charset="0"/>
              </a:rPr>
              <a:t>STMIK </a:t>
            </a:r>
            <a:r>
              <a:rPr lang="en-US" sz="1600" b="1" dirty="0" err="1">
                <a:latin typeface="Times New Roman" panose="02020603050405020304" pitchFamily="18" charset="0"/>
                <a:cs typeface="Times New Roman" panose="02020603050405020304" pitchFamily="18" charset="0"/>
              </a:rPr>
              <a:t>Antar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Bangsa</a:t>
            </a:r>
            <a:endParaRPr lang="en-ID"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695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6B5-00EF-4C05-8A7B-69B881600319}"/>
              </a:ext>
            </a:extLst>
          </p:cNvPr>
          <p:cNvSpPr>
            <a:spLocks noGrp="1"/>
          </p:cNvSpPr>
          <p:nvPr>
            <p:ph type="title"/>
          </p:nvPr>
        </p:nvSpPr>
        <p:spPr>
          <a:xfrm>
            <a:off x="913775" y="618517"/>
            <a:ext cx="10364451" cy="5354900"/>
          </a:xfrm>
        </p:spPr>
        <p:txBody>
          <a:bodyPr>
            <a:normAutofit/>
          </a:bodyPr>
          <a:lstStyle/>
          <a:p>
            <a:r>
              <a:rPr lang="en-ID" sz="1800" dirty="0">
                <a:effectLst/>
                <a:latin typeface="Times New Roman" panose="02020603050405020304" pitchFamily="18" charset="0"/>
                <a:ea typeface="Calibri" panose="020F0502020204030204" pitchFamily="34" charset="0"/>
              </a:rPr>
              <a:t>1. Al Qur’an </a:t>
            </a:r>
            <a:r>
              <a:rPr lang="en-ID" sz="1800" dirty="0" err="1">
                <a:effectLst/>
                <a:latin typeface="Times New Roman" panose="02020603050405020304" pitchFamily="18" charset="0"/>
                <a:ea typeface="Calibri" panose="020F0502020204030204" pitchFamily="34" charset="0"/>
              </a:rPr>
              <a:t>adalah</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firman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atau</a:t>
            </a:r>
            <a:r>
              <a:rPr lang="en-ID" sz="1800" dirty="0">
                <a:effectLst/>
                <a:latin typeface="Times New Roman" panose="02020603050405020304" pitchFamily="18" charset="0"/>
                <a:ea typeface="Calibri" panose="020F0502020204030204" pitchFamily="34" charset="0"/>
              </a:rPr>
              <a:t> kalam Allah SWT, </a:t>
            </a:r>
            <a:r>
              <a:rPr lang="en-ID" sz="1800" dirty="0" err="1">
                <a:effectLst/>
                <a:latin typeface="Times New Roman" panose="02020603050405020304" pitchFamily="18" charset="0"/>
                <a:ea typeface="Calibri" panose="020F0502020204030204" pitchFamily="34" charset="0"/>
              </a:rPr>
              <a:t>bukan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perkataan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Malaikat</a:t>
            </a:r>
            <a:r>
              <a:rPr lang="en-ID" sz="1800" dirty="0">
                <a:effectLst/>
                <a:latin typeface="Times New Roman" panose="02020603050405020304" pitchFamily="18" charset="0"/>
                <a:ea typeface="Calibri" panose="020F0502020204030204" pitchFamily="34" charset="0"/>
              </a:rPr>
              <a:t> Jibril (</a:t>
            </a:r>
            <a:r>
              <a:rPr lang="en-ID" sz="1800" dirty="0" err="1">
                <a:effectLst/>
                <a:latin typeface="Times New Roman" panose="02020603050405020304" pitchFamily="18" charset="0"/>
                <a:ea typeface="Calibri" panose="020F0502020204030204" pitchFamily="34" charset="0"/>
              </a:rPr>
              <a:t>dia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hanya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penyampai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wahyu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dari</a:t>
            </a:r>
            <a:r>
              <a:rPr lang="en-ID" sz="1800" dirty="0">
                <a:effectLst/>
                <a:latin typeface="Times New Roman" panose="02020603050405020304" pitchFamily="18" charset="0"/>
                <a:ea typeface="Calibri" panose="020F0502020204030204" pitchFamily="34" charset="0"/>
              </a:rPr>
              <a:t> Allah), </a:t>
            </a:r>
            <a:r>
              <a:rPr lang="en-ID" sz="1800" dirty="0" err="1">
                <a:effectLst/>
                <a:latin typeface="Times New Roman" panose="02020603050405020304" pitchFamily="18" charset="0"/>
                <a:ea typeface="Calibri" panose="020F0502020204030204" pitchFamily="34" charset="0"/>
              </a:rPr>
              <a:t>bukan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sabda</a:t>
            </a:r>
            <a:r>
              <a:rPr lang="en-ID" sz="1800" dirty="0">
                <a:effectLst/>
                <a:latin typeface="Times New Roman" panose="02020603050405020304" pitchFamily="18" charset="0"/>
                <a:ea typeface="Calibri" panose="020F0502020204030204" pitchFamily="34" charset="0"/>
              </a:rPr>
              <a:t> Nabi Muhammad SAW. (</a:t>
            </a:r>
            <a:r>
              <a:rPr lang="en-ID" sz="1800" dirty="0" err="1">
                <a:effectLst/>
                <a:latin typeface="Times New Roman" panose="02020603050405020304" pitchFamily="18" charset="0"/>
                <a:ea typeface="Calibri" panose="020F0502020204030204" pitchFamily="34" charset="0"/>
              </a:rPr>
              <a:t>beliau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hanya</a:t>
            </a:r>
            <a:r>
              <a:rPr lang="en-ID" sz="1800" dirty="0">
                <a:effectLst/>
                <a:latin typeface="Times New Roman" panose="02020603050405020304" pitchFamily="18" charset="0"/>
                <a:ea typeface="Calibri" panose="020F0502020204030204" pitchFamily="34" charset="0"/>
              </a:rPr>
              <a:t> </a:t>
            </a:r>
            <a:br>
              <a:rPr lang="en-ID" sz="1800" dirty="0">
                <a:effectLst/>
                <a:latin typeface="Times New Roman" panose="02020603050405020304" pitchFamily="18" charset="0"/>
                <a:ea typeface="Calibri" panose="020F0502020204030204" pitchFamily="34" charset="0"/>
              </a:rPr>
            </a:br>
            <a:r>
              <a:rPr lang="en-ID" sz="1800" dirty="0" err="1">
                <a:effectLst/>
                <a:latin typeface="Times New Roman" panose="02020603050405020304" pitchFamily="18" charset="0"/>
                <a:ea typeface="Calibri" panose="020F0502020204030204" pitchFamily="34" charset="0"/>
              </a:rPr>
              <a:t>penerima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wahyu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Alquran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dari</a:t>
            </a:r>
            <a:r>
              <a:rPr lang="en-ID" sz="1800" dirty="0">
                <a:effectLst/>
                <a:latin typeface="Times New Roman" panose="02020603050405020304" pitchFamily="18" charset="0"/>
                <a:ea typeface="Calibri" panose="020F0502020204030204" pitchFamily="34" charset="0"/>
              </a:rPr>
              <a:t> Allah), dan </a:t>
            </a:r>
            <a:r>
              <a:rPr lang="en-ID" sz="1800" dirty="0" err="1">
                <a:effectLst/>
                <a:latin typeface="Times New Roman" panose="02020603050405020304" pitchFamily="18" charset="0"/>
                <a:ea typeface="Calibri" panose="020F0502020204030204" pitchFamily="34" charset="0"/>
              </a:rPr>
              <a:t>bukan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perkataan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manusia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biasa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mereka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hanya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berkewajiban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mengamalkannya</a:t>
            </a:r>
            <a:endParaRPr lang="en-ID" sz="2800" dirty="0"/>
          </a:p>
        </p:txBody>
      </p:sp>
    </p:spTree>
    <p:extLst>
      <p:ext uri="{BB962C8B-B14F-4D97-AF65-F5344CB8AC3E}">
        <p14:creationId xmlns:p14="http://schemas.microsoft.com/office/powerpoint/2010/main" val="357638617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B34D-C6BB-4A92-937D-CBDD522D6E25}"/>
              </a:ext>
            </a:extLst>
          </p:cNvPr>
          <p:cNvSpPr>
            <a:spLocks noGrp="1"/>
          </p:cNvSpPr>
          <p:nvPr>
            <p:ph type="title"/>
          </p:nvPr>
        </p:nvSpPr>
        <p:spPr>
          <a:xfrm>
            <a:off x="913775" y="618517"/>
            <a:ext cx="10364451" cy="5722648"/>
          </a:xfrm>
        </p:spPr>
        <p:txBody>
          <a:bodyPr>
            <a:normAutofit/>
          </a:bodyPr>
          <a:lstStyle/>
          <a:p>
            <a:r>
              <a:rPr lang="en-ID" sz="1800" dirty="0">
                <a:effectLst/>
                <a:latin typeface="Times New Roman" panose="02020603050405020304" pitchFamily="18" charset="0"/>
                <a:ea typeface="Calibri" panose="020F0502020204030204" pitchFamily="34" charset="0"/>
                <a:cs typeface="Times New Roman" panose="02020603050405020304" pitchFamily="18" charset="0"/>
              </a:rPr>
              <a:t>2.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diberikan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Nabi Muhammad SAW.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diberikan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Nabi-</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nabi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sebelumnya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Kitab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suci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diberikan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para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nabi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sebelumnya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bukan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bernama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tapi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memiliki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nama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lain;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Zabur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nama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kitab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diberikan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Nabi Daud,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Taurat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diberikan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kepadaNabi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Musa,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Injil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kitab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diberikan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Nabi </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Isa as.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sz="2800" dirty="0"/>
          </a:p>
        </p:txBody>
      </p:sp>
    </p:spTree>
    <p:extLst>
      <p:ext uri="{BB962C8B-B14F-4D97-AF65-F5344CB8AC3E}">
        <p14:creationId xmlns:p14="http://schemas.microsoft.com/office/powerpoint/2010/main" val="242754534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D951-DB17-4B14-B724-1608FE6BA3D1}"/>
              </a:ext>
            </a:extLst>
          </p:cNvPr>
          <p:cNvSpPr>
            <a:spLocks noGrp="1"/>
          </p:cNvSpPr>
          <p:nvPr>
            <p:ph type="title"/>
          </p:nvPr>
        </p:nvSpPr>
        <p:spPr>
          <a:xfrm>
            <a:off x="913775" y="618517"/>
            <a:ext cx="10364451" cy="5851857"/>
          </a:xfrm>
        </p:spPr>
        <p:txBody>
          <a:bodyPr>
            <a:normAutofit/>
          </a:bodyPr>
          <a:lstStyle/>
          <a:p>
            <a:r>
              <a:rPr lang="en-ID" sz="1800" dirty="0">
                <a:effectLst/>
                <a:latin typeface="Times New Roman" panose="02020603050405020304" pitchFamily="18" charset="0"/>
                <a:ea typeface="Calibri" panose="020F0502020204030204" pitchFamily="34" charset="0"/>
                <a:cs typeface="Times New Roman" panose="02020603050405020304" pitchFamily="18" charset="0"/>
              </a:rPr>
              <a:t>3.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mukjizat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sepanjang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sejarah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umat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manusia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sejak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awal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turunnya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sampai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sekarang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mendatang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seorangpun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mampu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menandingi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individual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maupun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kolektif</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sekalipun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mereka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ahli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sastra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bahasa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sependek-pendeknya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surat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ayat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sz="2800" dirty="0"/>
          </a:p>
        </p:txBody>
      </p:sp>
    </p:spTree>
    <p:extLst>
      <p:ext uri="{BB962C8B-B14F-4D97-AF65-F5344CB8AC3E}">
        <p14:creationId xmlns:p14="http://schemas.microsoft.com/office/powerpoint/2010/main" val="32811779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53BF-426E-4120-B611-9ED257BD0378}"/>
              </a:ext>
            </a:extLst>
          </p:cNvPr>
          <p:cNvSpPr>
            <a:spLocks noGrp="1"/>
          </p:cNvSpPr>
          <p:nvPr>
            <p:ph type="title"/>
          </p:nvPr>
        </p:nvSpPr>
        <p:spPr>
          <a:xfrm>
            <a:off x="913775" y="618517"/>
            <a:ext cx="10364451" cy="5573561"/>
          </a:xfrm>
        </p:spPr>
        <p:txBody>
          <a:bodyPr>
            <a:normAutofit/>
          </a:bodyPr>
          <a:lstStyle/>
          <a:p>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Diriwayatkan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mutawatir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artinya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diterima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diriwayatkan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oleh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banyak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orang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logika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mereka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mustahil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berdusta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periwayatan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dilakukan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masa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masa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berturut-turut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sampai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sz="2800" dirty="0"/>
          </a:p>
        </p:txBody>
      </p:sp>
    </p:spTree>
    <p:extLst>
      <p:ext uri="{BB962C8B-B14F-4D97-AF65-F5344CB8AC3E}">
        <p14:creationId xmlns:p14="http://schemas.microsoft.com/office/powerpoint/2010/main" val="22437786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030D-CEA4-4438-B4FE-1B6F2B036737}"/>
              </a:ext>
            </a:extLst>
          </p:cNvPr>
          <p:cNvSpPr>
            <a:spLocks noGrp="1"/>
          </p:cNvSpPr>
          <p:nvPr>
            <p:ph type="title"/>
          </p:nvPr>
        </p:nvSpPr>
        <p:spPr>
          <a:xfrm>
            <a:off x="983974" y="1848678"/>
            <a:ext cx="10582487" cy="2991679"/>
          </a:xfrm>
        </p:spPr>
        <p:txBody>
          <a:bodyPr>
            <a:normAutofit/>
          </a:bodyPr>
          <a:lstStyle/>
          <a:p>
            <a:r>
              <a:rPr lang="en-ID"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dicatat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amal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ibadah. Di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antara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sekian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banyak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bacaan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saja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di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anggap</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ibadah,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sekalipun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tahu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maknanya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apalagi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jika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mengetahui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makna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ayat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surat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mampu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mengamalkannya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Adapun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bacaam-bacaan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lain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dinilai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ibadah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kecuali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disertai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niat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seperti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mencari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Ilmu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Jadi,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pahala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diperoleh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selain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pahala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mencari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Ilmu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bukan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substansi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bacaan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sebagaimana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sz="2800" dirty="0"/>
          </a:p>
        </p:txBody>
      </p:sp>
    </p:spTree>
    <p:extLst>
      <p:ext uri="{BB962C8B-B14F-4D97-AF65-F5344CB8AC3E}">
        <p14:creationId xmlns:p14="http://schemas.microsoft.com/office/powerpoint/2010/main" val="625365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8F98D-45B7-4BF1-A1C1-B5658551FAD0}"/>
              </a:ext>
            </a:extLst>
          </p:cNvPr>
          <p:cNvSpPr>
            <a:spLocks noGrp="1"/>
          </p:cNvSpPr>
          <p:nvPr>
            <p:ph type="title"/>
          </p:nvPr>
        </p:nvSpPr>
        <p:spPr>
          <a:xfrm>
            <a:off x="913775" y="-337929"/>
            <a:ext cx="10364451" cy="8110330"/>
          </a:xfrm>
        </p:spPr>
        <p:txBody>
          <a:bodyPr>
            <a:normAutofit/>
          </a:bodyPr>
          <a:lstStyle/>
          <a:p>
            <a:pPr>
              <a:lnSpc>
                <a:spcPct val="150000"/>
              </a:lnSpc>
              <a:spcAft>
                <a:spcPts val="800"/>
              </a:spcAft>
            </a:pPr>
            <a:r>
              <a:rPr lang="en-US" dirty="0" err="1"/>
              <a:t>sifat</a:t>
            </a:r>
            <a:r>
              <a:rPr lang="en-US" dirty="0"/>
              <a:t> al-</a:t>
            </a:r>
            <a:r>
              <a:rPr lang="en-US" dirty="0" err="1"/>
              <a:t>qur`an</a:t>
            </a:r>
            <a:br>
              <a:rPr lang="en-US" dirty="0"/>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memiliki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beberapa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nama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mulia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seperti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nur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hudan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rahmah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syifa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mau’izah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aziz</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mubarak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basyir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nadzir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semacamnya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Tree>
    <p:extLst>
      <p:ext uri="{BB962C8B-B14F-4D97-AF65-F5344CB8AC3E}">
        <p14:creationId xmlns:p14="http://schemas.microsoft.com/office/powerpoint/2010/main" val="759688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D0C5-1444-44C8-AEDB-460B9259A2F3}"/>
              </a:ext>
            </a:extLst>
          </p:cNvPr>
          <p:cNvSpPr>
            <a:spLocks noGrp="1"/>
          </p:cNvSpPr>
          <p:nvPr>
            <p:ph type="title"/>
          </p:nvPr>
        </p:nvSpPr>
        <p:spPr>
          <a:xfrm>
            <a:off x="1231827" y="765313"/>
            <a:ext cx="10364451" cy="5146737"/>
          </a:xfrm>
        </p:spPr>
        <p:txBody>
          <a:bodyPr>
            <a:normAutofit fontScale="90000"/>
          </a:bodyPr>
          <a:lstStyle/>
          <a:p>
            <a:pPr>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Adapun </a:t>
            </a:r>
            <a:r>
              <a:rPr lang="id-ID" sz="1800" dirty="0">
                <a:latin typeface="Times New Roman" panose="02020603050405020304" pitchFamily="18" charset="0"/>
                <a:ea typeface="Calibri" panose="020F0502020204030204" pitchFamily="34" charset="0"/>
                <a:cs typeface="Times New Roman" panose="02020603050405020304" pitchFamily="18" charset="0"/>
              </a:rPr>
              <a:t>nama-nama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dirujuk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firman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Allah SWT,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antara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lain: </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id-ID" sz="1800" dirty="0">
                <a:latin typeface="Times New Roman" panose="02020603050405020304" pitchFamily="18" charset="0"/>
                <a:ea typeface="Calibri" panose="020F0502020204030204" pitchFamily="34" charset="0"/>
                <a:cs typeface="Times New Roman" panose="02020603050405020304" pitchFamily="18" charset="0"/>
              </a:rPr>
              <a:t>nama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al-Burhan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bukti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kebenaran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nur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mubin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cahaya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QS.An-Nisa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(174)</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r>
              <a:rPr lang="id-ID" sz="1800" dirty="0">
                <a:latin typeface="Times New Roman" panose="02020603050405020304" pitchFamily="18" charset="0"/>
                <a:ea typeface="Calibri" panose="020F0502020204030204" pitchFamily="34" charset="0"/>
                <a:cs typeface="Times New Roman" panose="02020603050405020304" pitchFamily="18" charset="0"/>
              </a:rPr>
              <a:t>nama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asy-syifa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obat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ar-rahmah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kasih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say</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ng),</a:t>
            </a:r>
            <a:r>
              <a:rPr lang="en-ID" sz="1800" dirty="0">
                <a:effectLst/>
                <a:latin typeface="Arial" panose="020B0604020202020204" pitchFamily="34" charset="0"/>
                <a:ea typeface="Calibri" panose="020F0502020204030204" pitchFamily="34" charset="0"/>
                <a:cs typeface="Times New Roman" panose="02020603050405020304" pitchFamily="18" charset="0"/>
              </a:rPr>
              <a:t>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QS. Al-</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Isra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82</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3.</a:t>
            </a:r>
            <a:r>
              <a:rPr lang="id-ID" sz="1800" dirty="0">
                <a:latin typeface="Times New Roman" panose="02020603050405020304" pitchFamily="18" charset="0"/>
                <a:ea typeface="Calibri" panose="020F0502020204030204" pitchFamily="34" charset="0"/>
                <a:cs typeface="Times New Roman" panose="02020603050405020304" pitchFamily="18" charset="0"/>
              </a:rPr>
              <a:t>nama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huda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petunjuk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800" dirty="0">
                <a:effectLst/>
                <a:latin typeface="Arial" panose="020B0604020202020204" pitchFamily="34" charset="0"/>
                <a:ea typeface="Calibri" panose="020F0502020204030204" pitchFamily="34" charset="0"/>
                <a:cs typeface="Times New Roman" panose="02020603050405020304" pitchFamily="18" charset="0"/>
              </a:rPr>
              <a:t>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QS.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Fushilat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[41]: (44)</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r>
              <a:rPr lang="id-ID" sz="1800" dirty="0">
                <a:latin typeface="Times New Roman" panose="02020603050405020304" pitchFamily="18" charset="0"/>
                <a:ea typeface="Calibri" panose="020F0502020204030204" pitchFamily="34" charset="0"/>
                <a:cs typeface="Times New Roman" panose="02020603050405020304" pitchFamily="18" charset="0"/>
              </a:rPr>
              <a:t>nama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mau’izah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nasihat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800" dirty="0">
                <a:effectLst/>
                <a:latin typeface="Arial" panose="020B0604020202020204" pitchFamily="34" charset="0"/>
                <a:ea typeface="Calibri" panose="020F0502020204030204" pitchFamily="34" charset="0"/>
                <a:cs typeface="Times New Roman" panose="02020603050405020304" pitchFamily="18" charset="0"/>
              </a:rPr>
              <a:t>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QS.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Yunus</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[10] : (57)</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5.nama  aziz (kuat) qs.fushilat[41]: (41)</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6.nama mubarak (berkah) q.s al-anbiya[21]: (49)</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7.nama basyir (kabar gembira) q.s fushilat[41] : (3-4)</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8.nama nadzir (menerima) q.s fushilat[41] : (4)</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Referensi: Kitab Al-Itqon Fi Ulumil Quran dan Khozinatul Asrar</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br>
              <a:rPr lang="id-ID"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Tree>
    <p:extLst>
      <p:ext uri="{BB962C8B-B14F-4D97-AF65-F5344CB8AC3E}">
        <p14:creationId xmlns:p14="http://schemas.microsoft.com/office/powerpoint/2010/main" val="67393477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EEEC-C128-46A9-9871-D775211A5711}"/>
              </a:ext>
            </a:extLst>
          </p:cNvPr>
          <p:cNvSpPr>
            <a:spLocks noGrp="1"/>
          </p:cNvSpPr>
          <p:nvPr>
            <p:ph type="title"/>
          </p:nvPr>
        </p:nvSpPr>
        <p:spPr/>
        <p:txBody>
          <a:bodyPr/>
          <a:lstStyle/>
          <a:p>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Keistimewaan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Al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Qur,an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
        <p:nvSpPr>
          <p:cNvPr id="4" name="TextBox 3">
            <a:extLst>
              <a:ext uri="{FF2B5EF4-FFF2-40B4-BE49-F238E27FC236}">
                <a16:creationId xmlns:a16="http://schemas.microsoft.com/office/drawing/2014/main" id="{6588A916-5931-4562-8116-C8857715B261}"/>
              </a:ext>
            </a:extLst>
          </p:cNvPr>
          <p:cNvSpPr txBox="1"/>
          <p:nvPr/>
        </p:nvSpPr>
        <p:spPr>
          <a:xfrm>
            <a:off x="913774" y="1599048"/>
            <a:ext cx="6097656" cy="878895"/>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v"/>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diturunkan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D" sz="1800" u="sng"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Rasulullah</a:t>
            </a:r>
            <a:r>
              <a:rPr lang="en-ID"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SAW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dimulai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surah Al-</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Fatihah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ditutup</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Surah An-Naas.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859110D-4499-4A87-8781-6B34EED920E9}"/>
              </a:ext>
            </a:extLst>
          </p:cNvPr>
          <p:cNvSpPr txBox="1"/>
          <p:nvPr/>
        </p:nvSpPr>
        <p:spPr>
          <a:xfrm>
            <a:off x="2790410" y="2597525"/>
            <a:ext cx="6097656" cy="1294393"/>
          </a:xfrm>
          <a:prstGeom prst="rect">
            <a:avLst/>
          </a:prstGeom>
          <a:noFill/>
        </p:spPr>
        <p:txBody>
          <a:bodyPr wrap="square">
            <a:spAutoFit/>
          </a:bodyPr>
          <a:lstStyle/>
          <a:p>
            <a:pPr marL="285750" indent="-285750" algn="ctr">
              <a:lnSpc>
                <a:spcPct val="150000"/>
              </a:lnSpc>
              <a:spcAft>
                <a:spcPts val="800"/>
              </a:spcAft>
              <a:buFont typeface="Wingdings" panose="05000000000000000000" pitchFamily="2" charset="2"/>
              <a:buChar char="v"/>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terus</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terpelihara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terjaga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berbagai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bentuk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pengurangan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penambahan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perusakan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upaya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mengubahnya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9AB0738-3A26-4187-B501-DD1451B3A304}"/>
              </a:ext>
            </a:extLst>
          </p:cNvPr>
          <p:cNvSpPr txBox="1"/>
          <p:nvPr/>
        </p:nvSpPr>
        <p:spPr>
          <a:xfrm>
            <a:off x="593862" y="4011501"/>
            <a:ext cx="11303277" cy="2689647"/>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v"/>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penyembuh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hati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penyakit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syirik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munafik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lainnya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Bahkan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juga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penyembuh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penyakit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fisik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seperti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Surah Al-</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Fatihah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sebagaimana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diajarkan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hadits</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shahih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Nabi Muhammad SAW.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يَا</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أَيُّهَا</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النَّاسُ</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قَدْ</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جَاءَتْكُمْ</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مَوْعِظَةٌ</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مِنْ</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رَبِّكُمْ</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وَشِفَاءٌ</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لِمَا</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فِي</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الصُّدُورِ</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وَهُدًى</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وَرَحْمَةٌ</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2000" dirty="0" err="1">
                <a:effectLst/>
                <a:latin typeface="Times New Roman" panose="02020603050405020304" pitchFamily="18" charset="0"/>
                <a:ea typeface="Calibri" panose="020F0502020204030204" pitchFamily="34" charset="0"/>
                <a:cs typeface="Times New Roman" panose="02020603050405020304" pitchFamily="18" charset="0"/>
              </a:rPr>
              <a:t>لِلْمُؤْمِنِينَ</a:t>
            </a:r>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"Hai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manusia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sesungguhnya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datang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kepadamu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pelajaran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Tuhanmu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penyembuh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penyakit-penyakit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dada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petunjuk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rahmat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orang-orang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beriman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(QS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Yunus</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57).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4745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0EF4-9B6F-4AAB-92AC-DE0DB215F58A}"/>
              </a:ext>
            </a:extLst>
          </p:cNvPr>
          <p:cNvSpPr>
            <a:spLocks noGrp="1"/>
          </p:cNvSpPr>
          <p:nvPr>
            <p:ph type="title"/>
          </p:nvPr>
        </p:nvSpPr>
        <p:spPr>
          <a:xfrm>
            <a:off x="675236" y="0"/>
            <a:ext cx="10364451" cy="1596177"/>
          </a:xfrm>
        </p:spPr>
        <p:txBody>
          <a:bodyPr/>
          <a:lstStyle/>
          <a:p>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Alasan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diwajibkan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Al Qur’an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
        <p:nvSpPr>
          <p:cNvPr id="4" name="TextBox 3">
            <a:extLst>
              <a:ext uri="{FF2B5EF4-FFF2-40B4-BE49-F238E27FC236}">
                <a16:creationId xmlns:a16="http://schemas.microsoft.com/office/drawing/2014/main" id="{D0757CD7-8612-40E1-90F4-9047203A55C7}"/>
              </a:ext>
            </a:extLst>
          </p:cNvPr>
          <p:cNvSpPr txBox="1"/>
          <p:nvPr/>
        </p:nvSpPr>
        <p:spPr>
          <a:xfrm>
            <a:off x="499027" y="622103"/>
            <a:ext cx="10716868" cy="1915076"/>
          </a:xfrm>
          <a:prstGeom prst="rect">
            <a:avLst/>
          </a:prstGeom>
          <a:noFill/>
        </p:spPr>
        <p:txBody>
          <a:bodyPr wrap="square">
            <a:spAutoFit/>
          </a:bodyPr>
          <a:lstStyle/>
          <a:p>
            <a:pPr marL="285750" indent="-285750" algn="ctr">
              <a:lnSpc>
                <a:spcPct val="150000"/>
              </a:lnSpc>
              <a:spcAft>
                <a:spcPts val="800"/>
              </a:spcAft>
              <a:buFont typeface="Wingdings" panose="05000000000000000000" pitchFamily="2" charset="2"/>
              <a:buChar char="ü"/>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merupakan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salah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rukun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dalil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mengenai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kitab Allah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swt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antaranya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Q.S. 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Nisa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ayat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136 “Hai orang-orang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beriman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tetaplah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beriman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Allah dan Rasul-Nya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Kitab yang Allah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turunkan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Rasul-Nya,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Kitab yang Allah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turunkan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sebelumnya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1D3491E-C35D-41F3-92C8-3D2721CFC76F}"/>
              </a:ext>
            </a:extLst>
          </p:cNvPr>
          <p:cNvSpPr txBox="1"/>
          <p:nvPr/>
        </p:nvSpPr>
        <p:spPr>
          <a:xfrm>
            <a:off x="3048828" y="3105835"/>
            <a:ext cx="6097656" cy="646331"/>
          </a:xfrm>
          <a:prstGeom prst="rect">
            <a:avLst/>
          </a:prstGeom>
          <a:noFill/>
        </p:spPr>
        <p:txBody>
          <a:bodyPr wrap="square">
            <a:spAutoFit/>
          </a:bodyPr>
          <a:lstStyle/>
          <a:p>
            <a:pPr marL="285750" indent="-285750">
              <a:buFont typeface="Wingdings" panose="05000000000000000000" pitchFamily="2" charset="2"/>
              <a:buChar char="ü"/>
            </a:pPr>
            <a:r>
              <a:rPr lang="en-ID" sz="1800" dirty="0">
                <a:effectLst/>
                <a:latin typeface="Times New Roman" panose="02020603050405020304" pitchFamily="18" charset="0"/>
                <a:ea typeface="Calibri" panose="020F0502020204030204" pitchFamily="34" charset="0"/>
              </a:rPr>
              <a:t>Al Qur’an </a:t>
            </a:r>
            <a:r>
              <a:rPr lang="en-ID" sz="1800" dirty="0" err="1">
                <a:effectLst/>
                <a:latin typeface="Times New Roman" panose="02020603050405020304" pitchFamily="18" charset="0"/>
                <a:ea typeface="Calibri" panose="020F0502020204030204" pitchFamily="34" charset="0"/>
              </a:rPr>
              <a:t>merupakan</a:t>
            </a:r>
            <a:r>
              <a:rPr lang="en-ID" sz="1800" dirty="0">
                <a:effectLst/>
                <a:latin typeface="Times New Roman" panose="02020603050405020304" pitchFamily="18" charset="0"/>
                <a:ea typeface="Calibri" panose="020F0502020204030204" pitchFamily="34" charset="0"/>
              </a:rPr>
              <a:t> kitab yang </a:t>
            </a:r>
            <a:r>
              <a:rPr lang="en-ID" sz="1800" dirty="0" err="1">
                <a:effectLst/>
                <a:latin typeface="Times New Roman" panose="02020603050405020304" pitchFamily="18" charset="0"/>
                <a:ea typeface="Calibri" panose="020F0502020204030204" pitchFamily="34" charset="0"/>
              </a:rPr>
              <a:t>diturunkan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kepada</a:t>
            </a:r>
            <a:r>
              <a:rPr lang="en-ID" sz="1800" dirty="0">
                <a:effectLst/>
                <a:latin typeface="Times New Roman" panose="02020603050405020304" pitchFamily="18" charset="0"/>
                <a:ea typeface="Calibri" panose="020F0502020204030204" pitchFamily="34" charset="0"/>
              </a:rPr>
              <a:t> Rasul yang paling </a:t>
            </a:r>
            <a:r>
              <a:rPr lang="en-ID" sz="1800" dirty="0" err="1">
                <a:effectLst/>
                <a:latin typeface="Times New Roman" panose="02020603050405020304" pitchFamily="18" charset="0"/>
                <a:ea typeface="Calibri" panose="020F0502020204030204" pitchFamily="34" charset="0"/>
              </a:rPr>
              <a:t>mulia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yakni</a:t>
            </a:r>
            <a:r>
              <a:rPr lang="en-ID" sz="1800" dirty="0">
                <a:effectLst/>
                <a:latin typeface="Times New Roman" panose="02020603050405020304" pitchFamily="18" charset="0"/>
                <a:ea typeface="Calibri" panose="020F0502020204030204" pitchFamily="34" charset="0"/>
              </a:rPr>
              <a:t> Nabi Muhammad SAW</a:t>
            </a:r>
            <a:endParaRPr lang="en-ID" dirty="0"/>
          </a:p>
        </p:txBody>
      </p:sp>
      <p:sp>
        <p:nvSpPr>
          <p:cNvPr id="8" name="TextBox 7">
            <a:extLst>
              <a:ext uri="{FF2B5EF4-FFF2-40B4-BE49-F238E27FC236}">
                <a16:creationId xmlns:a16="http://schemas.microsoft.com/office/drawing/2014/main" id="{AA7127F1-15E9-4A0B-8BFF-19A53E9CCBD6}"/>
              </a:ext>
            </a:extLst>
          </p:cNvPr>
          <p:cNvSpPr txBox="1"/>
          <p:nvPr/>
        </p:nvSpPr>
        <p:spPr>
          <a:xfrm>
            <a:off x="1528141" y="3871148"/>
            <a:ext cx="6097656" cy="646331"/>
          </a:xfrm>
          <a:prstGeom prst="rect">
            <a:avLst/>
          </a:prstGeom>
          <a:noFill/>
        </p:spPr>
        <p:txBody>
          <a:bodyPr wrap="square">
            <a:spAutoFit/>
          </a:bodyPr>
          <a:lstStyle/>
          <a:p>
            <a:pPr marL="285750" indent="-285750">
              <a:buFont typeface="Wingdings" panose="05000000000000000000" pitchFamily="2" charset="2"/>
              <a:buChar char="ü"/>
            </a:pPr>
            <a:r>
              <a:rPr lang="en-ID" sz="1800" dirty="0">
                <a:effectLst/>
                <a:latin typeface="Times New Roman" panose="02020603050405020304" pitchFamily="18" charset="0"/>
                <a:ea typeface="Calibri" panose="020F0502020204030204" pitchFamily="34" charset="0"/>
              </a:rPr>
              <a:t>Al Qur’an </a:t>
            </a:r>
            <a:r>
              <a:rPr lang="en-ID" sz="1800" dirty="0" err="1">
                <a:effectLst/>
                <a:latin typeface="Times New Roman" panose="02020603050405020304" pitchFamily="18" charset="0"/>
                <a:ea typeface="Calibri" panose="020F0502020204030204" pitchFamily="34" charset="0"/>
              </a:rPr>
              <a:t>merupakan</a:t>
            </a:r>
            <a:r>
              <a:rPr lang="en-ID" sz="1800" dirty="0">
                <a:effectLst/>
                <a:latin typeface="Times New Roman" panose="02020603050405020304" pitchFamily="18" charset="0"/>
                <a:ea typeface="Calibri" panose="020F0502020204030204" pitchFamily="34" charset="0"/>
              </a:rPr>
              <a:t> kitab yang </a:t>
            </a:r>
            <a:r>
              <a:rPr lang="en-ID" sz="1800" dirty="0" err="1">
                <a:effectLst/>
                <a:latin typeface="Times New Roman" panose="02020603050405020304" pitchFamily="18" charset="0"/>
                <a:ea typeface="Calibri" panose="020F0502020204030204" pitchFamily="34" charset="0"/>
              </a:rPr>
              <a:t>mampu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jadi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penolong</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bagi</a:t>
            </a:r>
            <a:r>
              <a:rPr lang="en-ID" sz="1800" dirty="0">
                <a:effectLst/>
                <a:latin typeface="Times New Roman" panose="02020603050405020304" pitchFamily="18" charset="0"/>
                <a:ea typeface="Calibri" panose="020F0502020204030204" pitchFamily="34" charset="0"/>
              </a:rPr>
              <a:t> para </a:t>
            </a:r>
            <a:r>
              <a:rPr lang="en-ID" sz="1800" dirty="0" err="1">
                <a:effectLst/>
                <a:latin typeface="Times New Roman" panose="02020603050405020304" pitchFamily="18" charset="0"/>
                <a:ea typeface="Calibri" panose="020F0502020204030204" pitchFamily="34" charset="0"/>
              </a:rPr>
              <a:t>pembacanya</a:t>
            </a:r>
            <a:endParaRPr lang="en-ID" dirty="0"/>
          </a:p>
        </p:txBody>
      </p:sp>
      <p:sp>
        <p:nvSpPr>
          <p:cNvPr id="12" name="TextBox 11">
            <a:extLst>
              <a:ext uri="{FF2B5EF4-FFF2-40B4-BE49-F238E27FC236}">
                <a16:creationId xmlns:a16="http://schemas.microsoft.com/office/drawing/2014/main" id="{303CE3A1-9765-4894-8FBA-35339FD0E768}"/>
              </a:ext>
            </a:extLst>
          </p:cNvPr>
          <p:cNvSpPr txBox="1"/>
          <p:nvPr/>
        </p:nvSpPr>
        <p:spPr>
          <a:xfrm>
            <a:off x="2164245" y="4522305"/>
            <a:ext cx="6097656" cy="923330"/>
          </a:xfrm>
          <a:prstGeom prst="rect">
            <a:avLst/>
          </a:prstGeom>
          <a:noFill/>
        </p:spPr>
        <p:txBody>
          <a:bodyPr wrap="square">
            <a:spAutoFit/>
          </a:bodyPr>
          <a:lstStyle/>
          <a:p>
            <a:pPr marL="285750" indent="-285750">
              <a:buFont typeface="Wingdings" panose="05000000000000000000" pitchFamily="2" charset="2"/>
              <a:buChar char="ü"/>
            </a:pPr>
            <a:r>
              <a:rPr lang="en-ID" sz="1800" dirty="0">
                <a:effectLst/>
                <a:latin typeface="Times New Roman" panose="02020603050405020304" pitchFamily="18" charset="0"/>
                <a:ea typeface="Calibri" panose="020F0502020204030204" pitchFamily="34" charset="0"/>
              </a:rPr>
              <a:t>Nabi </a:t>
            </a:r>
            <a:r>
              <a:rPr lang="en-ID" sz="1800" dirty="0" err="1">
                <a:effectLst/>
                <a:latin typeface="Times New Roman" panose="02020603050405020304" pitchFamily="18" charset="0"/>
                <a:ea typeface="Calibri" panose="020F0502020204030204" pitchFamily="34" charset="0"/>
              </a:rPr>
              <a:t>menganjurkan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kepada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umatnya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untuk</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memperbanyak</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membaca</a:t>
            </a:r>
            <a:r>
              <a:rPr lang="en-ID" sz="1800" dirty="0">
                <a:effectLst/>
                <a:latin typeface="Times New Roman" panose="02020603050405020304" pitchFamily="18" charset="0"/>
                <a:ea typeface="Calibri" panose="020F0502020204030204" pitchFamily="34" charset="0"/>
              </a:rPr>
              <a:t> Al-Qur’an agar </a:t>
            </a:r>
            <a:r>
              <a:rPr lang="en-ID" sz="1800" dirty="0" err="1">
                <a:effectLst/>
                <a:latin typeface="Times New Roman" panose="02020603050405020304" pitchFamily="18" charset="0"/>
                <a:ea typeface="Calibri" panose="020F0502020204030204" pitchFamily="34" charset="0"/>
              </a:rPr>
              <a:t>kelak</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mendapatkan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syafaat</a:t>
            </a:r>
            <a:r>
              <a:rPr lang="en-ID" sz="1800" dirty="0">
                <a:effectLst/>
                <a:latin typeface="Times New Roman" panose="02020603050405020304" pitchFamily="18" charset="0"/>
                <a:ea typeface="Calibri" panose="020F0502020204030204" pitchFamily="34" charset="0"/>
              </a:rPr>
              <a:t> Al-Qur’an, </a:t>
            </a:r>
            <a:r>
              <a:rPr lang="en-ID" sz="1800" dirty="0" err="1">
                <a:effectLst/>
                <a:latin typeface="Times New Roman" panose="02020603050405020304" pitchFamily="18" charset="0"/>
                <a:ea typeface="Calibri" panose="020F0502020204030204" pitchFamily="34" charset="0"/>
              </a:rPr>
              <a:t>sebagaimana</a:t>
            </a:r>
            <a:r>
              <a:rPr lang="en-ID" sz="1800" dirty="0">
                <a:effectLst/>
                <a:latin typeface="Times New Roman" panose="02020603050405020304" pitchFamily="18" charset="0"/>
                <a:ea typeface="Calibri" panose="020F0502020204030204" pitchFamily="34" charset="0"/>
              </a:rPr>
              <a:t> Nabi </a:t>
            </a:r>
            <a:r>
              <a:rPr lang="en-ID" sz="1800" dirty="0" err="1">
                <a:effectLst/>
                <a:latin typeface="Times New Roman" panose="02020603050405020304" pitchFamily="18" charset="0"/>
                <a:ea typeface="Calibri" panose="020F0502020204030204" pitchFamily="34" charset="0"/>
              </a:rPr>
              <a:t>bersabda</a:t>
            </a:r>
            <a:r>
              <a:rPr lang="en-ID" sz="1800" dirty="0">
                <a:effectLst/>
                <a:latin typeface="Times New Roman" panose="02020603050405020304" pitchFamily="18" charset="0"/>
                <a:ea typeface="Calibri" panose="020F0502020204030204" pitchFamily="34" charset="0"/>
              </a:rPr>
              <a:t>:</a:t>
            </a:r>
            <a:endParaRPr lang="en-ID" dirty="0"/>
          </a:p>
        </p:txBody>
      </p:sp>
      <p:sp>
        <p:nvSpPr>
          <p:cNvPr id="14" name="TextBox 13">
            <a:extLst>
              <a:ext uri="{FF2B5EF4-FFF2-40B4-BE49-F238E27FC236}">
                <a16:creationId xmlns:a16="http://schemas.microsoft.com/office/drawing/2014/main" id="{68621368-A674-419A-AE4D-3B8E5F98366A}"/>
              </a:ext>
            </a:extLst>
          </p:cNvPr>
          <p:cNvSpPr txBox="1"/>
          <p:nvPr/>
        </p:nvSpPr>
        <p:spPr>
          <a:xfrm>
            <a:off x="3048828" y="5450461"/>
            <a:ext cx="6978927" cy="461665"/>
          </a:xfrm>
          <a:prstGeom prst="rect">
            <a:avLst/>
          </a:prstGeom>
          <a:noFill/>
        </p:spPr>
        <p:txBody>
          <a:bodyPr wrap="square">
            <a:spAutoFit/>
          </a:bodyPr>
          <a:lstStyle/>
          <a:p>
            <a:r>
              <a:rPr lang="en-ID" sz="2400" dirty="0" err="1">
                <a:effectLst/>
                <a:latin typeface="Times New Roman" panose="02020603050405020304" pitchFamily="18" charset="0"/>
                <a:ea typeface="Calibri" panose="020F0502020204030204" pitchFamily="34" charset="0"/>
              </a:rPr>
              <a:t>اقْرَءُوا</a:t>
            </a:r>
            <a:r>
              <a:rPr lang="en-ID" sz="2400" dirty="0">
                <a:effectLst/>
                <a:latin typeface="Times New Roman" panose="02020603050405020304" pitchFamily="18" charset="0"/>
                <a:ea typeface="Calibri" panose="020F0502020204030204" pitchFamily="34" charset="0"/>
              </a:rPr>
              <a:t> </a:t>
            </a:r>
            <a:r>
              <a:rPr lang="en-ID" sz="2400" dirty="0" err="1">
                <a:effectLst/>
                <a:latin typeface="Times New Roman" panose="02020603050405020304" pitchFamily="18" charset="0"/>
                <a:ea typeface="Calibri" panose="020F0502020204030204" pitchFamily="34" charset="0"/>
              </a:rPr>
              <a:t>الْقُرْآنَ</a:t>
            </a:r>
            <a:r>
              <a:rPr lang="en-ID" sz="2400" dirty="0">
                <a:effectLst/>
                <a:latin typeface="Times New Roman" panose="02020603050405020304" pitchFamily="18" charset="0"/>
                <a:ea typeface="Calibri" panose="020F0502020204030204" pitchFamily="34" charset="0"/>
              </a:rPr>
              <a:t> </a:t>
            </a:r>
            <a:r>
              <a:rPr lang="en-ID" sz="2400" dirty="0" err="1">
                <a:effectLst/>
                <a:latin typeface="Times New Roman" panose="02020603050405020304" pitchFamily="18" charset="0"/>
                <a:ea typeface="Calibri" panose="020F0502020204030204" pitchFamily="34" charset="0"/>
              </a:rPr>
              <a:t>فَإِنَّهُ</a:t>
            </a:r>
            <a:r>
              <a:rPr lang="en-ID" sz="2400" dirty="0">
                <a:effectLst/>
                <a:latin typeface="Times New Roman" panose="02020603050405020304" pitchFamily="18" charset="0"/>
                <a:ea typeface="Calibri" panose="020F0502020204030204" pitchFamily="34" charset="0"/>
              </a:rPr>
              <a:t> </a:t>
            </a:r>
            <a:r>
              <a:rPr lang="en-ID" sz="2400" dirty="0" err="1">
                <a:effectLst/>
                <a:latin typeface="Times New Roman" panose="02020603050405020304" pitchFamily="18" charset="0"/>
                <a:ea typeface="Calibri" panose="020F0502020204030204" pitchFamily="34" charset="0"/>
              </a:rPr>
              <a:t>يَأْتِي</a:t>
            </a:r>
            <a:r>
              <a:rPr lang="en-ID" sz="2400" dirty="0">
                <a:effectLst/>
                <a:latin typeface="Times New Roman" panose="02020603050405020304" pitchFamily="18" charset="0"/>
                <a:ea typeface="Calibri" panose="020F0502020204030204" pitchFamily="34" charset="0"/>
              </a:rPr>
              <a:t> </a:t>
            </a:r>
            <a:r>
              <a:rPr lang="en-ID" sz="2400" dirty="0" err="1">
                <a:effectLst/>
                <a:latin typeface="Times New Roman" panose="02020603050405020304" pitchFamily="18" charset="0"/>
                <a:ea typeface="Calibri" panose="020F0502020204030204" pitchFamily="34" charset="0"/>
              </a:rPr>
              <a:t>يَوْمَ</a:t>
            </a:r>
            <a:r>
              <a:rPr lang="en-ID" sz="2400" dirty="0">
                <a:effectLst/>
                <a:latin typeface="Times New Roman" panose="02020603050405020304" pitchFamily="18" charset="0"/>
                <a:ea typeface="Calibri" panose="020F0502020204030204" pitchFamily="34" charset="0"/>
              </a:rPr>
              <a:t> </a:t>
            </a:r>
            <a:r>
              <a:rPr lang="en-ID" sz="2400" dirty="0" err="1">
                <a:effectLst/>
                <a:latin typeface="Times New Roman" panose="02020603050405020304" pitchFamily="18" charset="0"/>
                <a:ea typeface="Calibri" panose="020F0502020204030204" pitchFamily="34" charset="0"/>
              </a:rPr>
              <a:t>الْقِيَامَةِ</a:t>
            </a:r>
            <a:r>
              <a:rPr lang="en-ID" sz="2400" dirty="0">
                <a:effectLst/>
                <a:latin typeface="Times New Roman" panose="02020603050405020304" pitchFamily="18" charset="0"/>
                <a:ea typeface="Calibri" panose="020F0502020204030204" pitchFamily="34" charset="0"/>
              </a:rPr>
              <a:t> </a:t>
            </a:r>
            <a:r>
              <a:rPr lang="en-ID" sz="2400" dirty="0" err="1">
                <a:effectLst/>
                <a:latin typeface="Times New Roman" panose="02020603050405020304" pitchFamily="18" charset="0"/>
                <a:ea typeface="Calibri" panose="020F0502020204030204" pitchFamily="34" charset="0"/>
              </a:rPr>
              <a:t>شَفِيعًا</a:t>
            </a:r>
            <a:r>
              <a:rPr lang="en-ID" sz="2400" dirty="0">
                <a:effectLst/>
                <a:latin typeface="Times New Roman" panose="02020603050405020304" pitchFamily="18" charset="0"/>
                <a:ea typeface="Calibri" panose="020F0502020204030204" pitchFamily="34" charset="0"/>
              </a:rPr>
              <a:t> </a:t>
            </a:r>
            <a:r>
              <a:rPr lang="en-ID" sz="2400" dirty="0" err="1">
                <a:effectLst/>
                <a:latin typeface="Times New Roman" panose="02020603050405020304" pitchFamily="18" charset="0"/>
                <a:ea typeface="Calibri" panose="020F0502020204030204" pitchFamily="34" charset="0"/>
              </a:rPr>
              <a:t>لِأَصْحَابِهِ</a:t>
            </a:r>
            <a:r>
              <a:rPr lang="en-ID" sz="2400" dirty="0">
                <a:effectLst/>
                <a:latin typeface="Times New Roman" panose="02020603050405020304" pitchFamily="18" charset="0"/>
                <a:ea typeface="Calibri" panose="020F0502020204030204" pitchFamily="34" charset="0"/>
              </a:rPr>
              <a:t> </a:t>
            </a:r>
            <a:endParaRPr lang="en-ID" sz="2400" dirty="0"/>
          </a:p>
        </p:txBody>
      </p:sp>
      <p:sp>
        <p:nvSpPr>
          <p:cNvPr id="16" name="TextBox 15">
            <a:extLst>
              <a:ext uri="{FF2B5EF4-FFF2-40B4-BE49-F238E27FC236}">
                <a16:creationId xmlns:a16="http://schemas.microsoft.com/office/drawing/2014/main" id="{EBB687E4-AB91-44B6-9D83-F359F961485E}"/>
              </a:ext>
            </a:extLst>
          </p:cNvPr>
          <p:cNvSpPr txBox="1"/>
          <p:nvPr/>
        </p:nvSpPr>
        <p:spPr>
          <a:xfrm>
            <a:off x="1013791" y="5907546"/>
            <a:ext cx="9013964" cy="923330"/>
          </a:xfrm>
          <a:prstGeom prst="rect">
            <a:avLst/>
          </a:prstGeom>
          <a:noFill/>
        </p:spPr>
        <p:txBody>
          <a:bodyPr wrap="square">
            <a:spAutoFit/>
          </a:bodyPr>
          <a:lstStyle/>
          <a:p>
            <a:r>
              <a:rPr lang="en-ID" sz="1800" dirty="0">
                <a:effectLst/>
                <a:latin typeface="Times New Roman" panose="02020603050405020304" pitchFamily="18" charset="0"/>
                <a:ea typeface="Calibri" panose="020F0502020204030204" pitchFamily="34" charset="0"/>
              </a:rPr>
              <a:t>“</a:t>
            </a:r>
            <a:r>
              <a:rPr lang="en-ID" sz="1800" dirty="0" err="1">
                <a:effectLst/>
                <a:latin typeface="Times New Roman" panose="02020603050405020304" pitchFamily="18" charset="0"/>
                <a:ea typeface="Calibri" panose="020F0502020204030204" pitchFamily="34" charset="0"/>
              </a:rPr>
              <a:t>Bacalah</a:t>
            </a:r>
            <a:r>
              <a:rPr lang="en-ID" sz="1800" dirty="0">
                <a:effectLst/>
                <a:latin typeface="Times New Roman" panose="02020603050405020304" pitchFamily="18" charset="0"/>
                <a:ea typeface="Calibri" panose="020F0502020204030204" pitchFamily="34" charset="0"/>
              </a:rPr>
              <a:t> Al-Qur’an, </a:t>
            </a:r>
            <a:r>
              <a:rPr lang="en-ID" sz="1800" dirty="0" err="1">
                <a:effectLst/>
                <a:latin typeface="Times New Roman" panose="02020603050405020304" pitchFamily="18" charset="0"/>
                <a:ea typeface="Calibri" panose="020F0502020204030204" pitchFamily="34" charset="0"/>
              </a:rPr>
              <a:t>sesungguhnya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ia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datang</a:t>
            </a:r>
            <a:r>
              <a:rPr lang="en-ID" sz="1800" dirty="0">
                <a:effectLst/>
                <a:latin typeface="Times New Roman" panose="02020603050405020304" pitchFamily="18" charset="0"/>
                <a:ea typeface="Calibri" panose="020F0502020204030204" pitchFamily="34" charset="0"/>
              </a:rPr>
              <a:t> di </a:t>
            </a:r>
            <a:r>
              <a:rPr lang="en-ID" sz="1800" dirty="0" err="1">
                <a:effectLst/>
                <a:latin typeface="Times New Roman" panose="02020603050405020304" pitchFamily="18" charset="0"/>
                <a:ea typeface="Calibri" panose="020F0502020204030204" pitchFamily="34" charset="0"/>
              </a:rPr>
              <a:t>hari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kiamat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memberi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syafaat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kepada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pembacanya</a:t>
            </a:r>
            <a:r>
              <a:rPr lang="en-ID" sz="1800" dirty="0">
                <a:effectLst/>
                <a:latin typeface="Times New Roman" panose="02020603050405020304" pitchFamily="18" charset="0"/>
                <a:ea typeface="Calibri" panose="020F0502020204030204" pitchFamily="34" charset="0"/>
              </a:rPr>
              <a:t>” (Imam Muslim, </a:t>
            </a:r>
            <a:r>
              <a:rPr lang="en-ID" sz="1800" dirty="0" err="1">
                <a:effectLst/>
                <a:latin typeface="Times New Roman" panose="02020603050405020304" pitchFamily="18" charset="0"/>
                <a:ea typeface="Calibri" panose="020F0502020204030204" pitchFamily="34" charset="0"/>
              </a:rPr>
              <a:t>Shahih</a:t>
            </a:r>
            <a:r>
              <a:rPr lang="en-ID" sz="1800" dirty="0">
                <a:effectLst/>
                <a:latin typeface="Times New Roman" panose="02020603050405020304" pitchFamily="18" charset="0"/>
                <a:ea typeface="Calibri" panose="020F0502020204030204" pitchFamily="34" charset="0"/>
              </a:rPr>
              <a:t> Muslim, Beirut: Dar </a:t>
            </a:r>
            <a:r>
              <a:rPr lang="en-ID" sz="1800" dirty="0" err="1">
                <a:effectLst/>
                <a:latin typeface="Times New Roman" panose="02020603050405020304" pitchFamily="18" charset="0"/>
                <a:ea typeface="Calibri" panose="020F0502020204030204" pitchFamily="34" charset="0"/>
              </a:rPr>
              <a:t>Ihya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Ihya</a:t>
            </a:r>
            <a:r>
              <a:rPr lang="en-ID" sz="1800" dirty="0">
                <a:effectLst/>
                <a:latin typeface="Times New Roman" panose="02020603050405020304" pitchFamily="18" charset="0"/>
                <a:ea typeface="Calibri" panose="020F0502020204030204" pitchFamily="34" charset="0"/>
              </a:rPr>
              <a:t>’ al-</a:t>
            </a:r>
            <a:r>
              <a:rPr lang="en-ID" sz="1800" dirty="0" err="1">
                <a:effectLst/>
                <a:latin typeface="Times New Roman" panose="02020603050405020304" pitchFamily="18" charset="0"/>
                <a:ea typeface="Calibri" panose="020F0502020204030204" pitchFamily="34" charset="0"/>
              </a:rPr>
              <a:t>Turats</a:t>
            </a:r>
            <a:r>
              <a:rPr lang="en-ID" sz="1800" dirty="0">
                <a:effectLst/>
                <a:latin typeface="Times New Roman" panose="02020603050405020304" pitchFamily="18" charset="0"/>
                <a:ea typeface="Calibri" panose="020F0502020204030204" pitchFamily="34" charset="0"/>
              </a:rPr>
              <a:t> al-Arabi, </a:t>
            </a:r>
            <a:r>
              <a:rPr lang="en-ID" sz="1800" dirty="0" err="1">
                <a:effectLst/>
                <a:latin typeface="Times New Roman" panose="02020603050405020304" pitchFamily="18" charset="0"/>
                <a:ea typeface="Calibri" panose="020F0502020204030204" pitchFamily="34" charset="0"/>
              </a:rPr>
              <a:t>tt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juz</a:t>
            </a:r>
            <a:r>
              <a:rPr lang="en-ID" sz="1800" dirty="0">
                <a:effectLst/>
                <a:latin typeface="Times New Roman" panose="02020603050405020304" pitchFamily="18" charset="0"/>
                <a:ea typeface="Calibri" panose="020F0502020204030204" pitchFamily="34" charset="0"/>
              </a:rPr>
              <a:t> 1, </a:t>
            </a:r>
            <a:r>
              <a:rPr lang="en-ID" sz="1800" dirty="0" err="1">
                <a:effectLst/>
                <a:latin typeface="Times New Roman" panose="02020603050405020304" pitchFamily="18" charset="0"/>
                <a:ea typeface="Calibri" panose="020F0502020204030204" pitchFamily="34" charset="0"/>
              </a:rPr>
              <a:t>hal</a:t>
            </a:r>
            <a:r>
              <a:rPr lang="en-ID" sz="1800" dirty="0">
                <a:effectLst/>
                <a:latin typeface="Times New Roman" panose="02020603050405020304" pitchFamily="18" charset="0"/>
                <a:ea typeface="Calibri" panose="020F0502020204030204" pitchFamily="34" charset="0"/>
              </a:rPr>
              <a:t>. 553).</a:t>
            </a:r>
            <a:endParaRPr lang="en-ID" dirty="0"/>
          </a:p>
        </p:txBody>
      </p:sp>
    </p:spTree>
    <p:extLst>
      <p:ext uri="{BB962C8B-B14F-4D97-AF65-F5344CB8AC3E}">
        <p14:creationId xmlns:p14="http://schemas.microsoft.com/office/powerpoint/2010/main" val="1083384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BEC5-6CFA-470C-89D3-3BF0AFE528AE}"/>
              </a:ext>
            </a:extLst>
          </p:cNvPr>
          <p:cNvSpPr>
            <a:spLocks noGrp="1"/>
          </p:cNvSpPr>
          <p:nvPr>
            <p:ph type="title"/>
          </p:nvPr>
        </p:nvSpPr>
        <p:spPr>
          <a:xfrm>
            <a:off x="585783" y="-29818"/>
            <a:ext cx="10364451" cy="1596177"/>
          </a:xfrm>
        </p:spPr>
        <p:txBody>
          <a:bodyPr/>
          <a:lstStyle/>
          <a:p>
            <a:r>
              <a:rPr lang="en-ID" sz="2800" b="1" dirty="0" err="1">
                <a:effectLst/>
                <a:latin typeface="Times New Roman" panose="02020603050405020304" pitchFamily="18" charset="0"/>
                <a:ea typeface="Calibri" panose="020F0502020204030204" pitchFamily="34" charset="0"/>
                <a:cs typeface="Times New Roman" panose="02020603050405020304" pitchFamily="18" charset="0"/>
              </a:rPr>
              <a:t>Manfaat</a:t>
            </a:r>
            <a:r>
              <a:rPr lang="en-ID" sz="2800" b="1" dirty="0">
                <a:effectLst/>
                <a:latin typeface="Times New Roman" panose="02020603050405020304" pitchFamily="18" charset="0"/>
                <a:ea typeface="Calibri" panose="020F0502020204030204" pitchFamily="34" charset="0"/>
                <a:cs typeface="Times New Roman" panose="02020603050405020304" pitchFamily="18" charset="0"/>
              </a:rPr>
              <a:t> Al Qur’an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
        <p:nvSpPr>
          <p:cNvPr id="5" name="TextBox 4">
            <a:extLst>
              <a:ext uri="{FF2B5EF4-FFF2-40B4-BE49-F238E27FC236}">
                <a16:creationId xmlns:a16="http://schemas.microsoft.com/office/drawing/2014/main" id="{A6B701E2-F041-42B3-B4BD-993825D6BD20}"/>
              </a:ext>
            </a:extLst>
          </p:cNvPr>
          <p:cNvSpPr txBox="1"/>
          <p:nvPr/>
        </p:nvSpPr>
        <p:spPr>
          <a:xfrm>
            <a:off x="123825" y="985807"/>
            <a:ext cx="6096000" cy="400110"/>
          </a:xfrm>
          <a:prstGeom prst="rect">
            <a:avLst/>
          </a:prstGeom>
          <a:noFill/>
        </p:spPr>
        <p:txBody>
          <a:bodyPr wrap="square">
            <a:spAutoFit/>
          </a:bodyPr>
          <a:lstStyle/>
          <a:p>
            <a:r>
              <a:rPr lang="en-ID"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Perniagaan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pernah</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merugi</a:t>
            </a:r>
            <a:endParaRPr lang="en-ID" b="1" dirty="0"/>
          </a:p>
        </p:txBody>
      </p:sp>
      <p:sp>
        <p:nvSpPr>
          <p:cNvPr id="7" name="TextBox 6">
            <a:extLst>
              <a:ext uri="{FF2B5EF4-FFF2-40B4-BE49-F238E27FC236}">
                <a16:creationId xmlns:a16="http://schemas.microsoft.com/office/drawing/2014/main" id="{12A3DC3E-40AF-47A3-AA34-E5BE3040800B}"/>
              </a:ext>
            </a:extLst>
          </p:cNvPr>
          <p:cNvSpPr txBox="1"/>
          <p:nvPr/>
        </p:nvSpPr>
        <p:spPr>
          <a:xfrm>
            <a:off x="3933825" y="1016585"/>
            <a:ext cx="6096000" cy="369332"/>
          </a:xfrm>
          <a:prstGeom prst="rect">
            <a:avLst/>
          </a:prstGeom>
          <a:noFill/>
        </p:spPr>
        <p:txBody>
          <a:bodyPr wrap="square">
            <a:spAutoFit/>
          </a:bodyPr>
          <a:lstStyle/>
          <a:p>
            <a:r>
              <a:rPr lang="en-ID" sz="1800" dirty="0">
                <a:effectLst/>
                <a:latin typeface="Times New Roman" panose="02020603050405020304" pitchFamily="18" charset="0"/>
                <a:ea typeface="Calibri" panose="020F0502020204030204" pitchFamily="34" charset="0"/>
              </a:rPr>
              <a:t>(QS </a:t>
            </a:r>
            <a:r>
              <a:rPr lang="en-ID" sz="1800" dirty="0" err="1">
                <a:effectLst/>
                <a:latin typeface="Times New Roman" panose="02020603050405020304" pitchFamily="18" charset="0"/>
                <a:ea typeface="Calibri" panose="020F0502020204030204" pitchFamily="34" charset="0"/>
              </a:rPr>
              <a:t>Fathir</a:t>
            </a:r>
            <a:r>
              <a:rPr lang="en-ID" sz="1800" dirty="0">
                <a:effectLst/>
                <a:latin typeface="Times New Roman" panose="02020603050405020304" pitchFamily="18" charset="0"/>
                <a:ea typeface="Calibri" panose="020F0502020204030204" pitchFamily="34" charset="0"/>
              </a:rPr>
              <a:t>: 29-30)</a:t>
            </a:r>
            <a:endParaRPr lang="en-ID" dirty="0"/>
          </a:p>
        </p:txBody>
      </p:sp>
      <p:sp>
        <p:nvSpPr>
          <p:cNvPr id="11" name="TextBox 10">
            <a:extLst>
              <a:ext uri="{FF2B5EF4-FFF2-40B4-BE49-F238E27FC236}">
                <a16:creationId xmlns:a16="http://schemas.microsoft.com/office/drawing/2014/main" id="{81C75908-0284-48D3-9625-6AFDBDBCEFC7}"/>
              </a:ext>
            </a:extLst>
          </p:cNvPr>
          <p:cNvSpPr txBox="1"/>
          <p:nvPr/>
        </p:nvSpPr>
        <p:spPr>
          <a:xfrm>
            <a:off x="176212" y="1278307"/>
            <a:ext cx="11839575" cy="2848665"/>
          </a:xfrm>
          <a:prstGeom prst="rect">
            <a:avLst/>
          </a:prstGeom>
          <a:noFill/>
        </p:spPr>
        <p:txBody>
          <a:bodyPr wrap="square">
            <a:spAutoFit/>
          </a:bodyPr>
          <a:lstStyle/>
          <a:p>
            <a:pPr algn="just">
              <a:lnSpc>
                <a:spcPct val="150000"/>
              </a:lnSpc>
              <a:spcAft>
                <a:spcPts val="800"/>
              </a:spcAft>
            </a:pP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Memperoleh</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pahala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banyak</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Ibnu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Mas'ud</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bahwa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Rasulullah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SAW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bersabda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من</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قرأ</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حرفا</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من</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كتاب</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الله</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فله</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حسنة</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والحسنة</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بعشر</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أمثالها</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لا</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أقول</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الم</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حرف</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ولكن</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ألف</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حرف</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ولام</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حرف</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وميم</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حرف</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Barangsiapa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huruf</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baginya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pahala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pahala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dilipatgandakan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sepuluh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pahala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Aku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mengatakan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alif lam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mim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huruf</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tetapi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alif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huruf</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lam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huruf</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mim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huruf</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(HR At-</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Tirmidzi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E2E88D2E-34FE-4769-AEC4-3B5163C677AE}"/>
              </a:ext>
            </a:extLst>
          </p:cNvPr>
          <p:cNvSpPr txBox="1"/>
          <p:nvPr/>
        </p:nvSpPr>
        <p:spPr>
          <a:xfrm>
            <a:off x="176212" y="4007879"/>
            <a:ext cx="6096000" cy="2433167"/>
          </a:xfrm>
          <a:prstGeom prst="rect">
            <a:avLst/>
          </a:prstGeom>
          <a:noFill/>
        </p:spPr>
        <p:txBody>
          <a:bodyPr wrap="square">
            <a:spAutoFit/>
          </a:bodyPr>
          <a:lstStyle/>
          <a:p>
            <a:pPr algn="just">
              <a:lnSpc>
                <a:spcPct val="150000"/>
              </a:lnSpc>
              <a:spcAft>
                <a:spcPts val="800"/>
              </a:spcAft>
            </a:pP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Mendapatkan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syafaat</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pada Hari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Kiamat</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Rasulullah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SAW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bersabda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اقرأوا</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القرآن</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فإنه</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يأتي</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يوم</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القيامة</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شفيعا</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لأ</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صحابه</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Bacalah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sesungguhnya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Kiamat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datang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memberi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syafaat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pembacanya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(HR Muslim).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0530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EF28-2C2A-4CBF-A425-422689DD854C}"/>
              </a:ext>
            </a:extLst>
          </p:cNvPr>
          <p:cNvSpPr>
            <a:spLocks noGrp="1"/>
          </p:cNvSpPr>
          <p:nvPr>
            <p:ph type="title"/>
          </p:nvPr>
        </p:nvSpPr>
        <p:spPr>
          <a:xfrm>
            <a:off x="913774" y="0"/>
            <a:ext cx="10364451" cy="1452694"/>
          </a:xfrm>
        </p:spPr>
        <p:txBody>
          <a:bodyPr/>
          <a:lstStyle/>
          <a:p>
            <a:r>
              <a:rPr lang="id-ID" b="1" dirty="0">
                <a:latin typeface="Algerian" panose="04020705040A02060702" pitchFamily="82" charset="0"/>
              </a:rPr>
              <a:t>Kata pengantar</a:t>
            </a:r>
            <a:endParaRPr lang="en-ID" b="1" dirty="0">
              <a:latin typeface="Algerian" panose="04020705040A02060702" pitchFamily="82" charset="0"/>
            </a:endParaRPr>
          </a:p>
        </p:txBody>
      </p:sp>
      <p:sp>
        <p:nvSpPr>
          <p:cNvPr id="7" name="TextBox 6">
            <a:extLst>
              <a:ext uri="{FF2B5EF4-FFF2-40B4-BE49-F238E27FC236}">
                <a16:creationId xmlns:a16="http://schemas.microsoft.com/office/drawing/2014/main" id="{B5C03BD5-950A-400A-9391-789BE4C24B35}"/>
              </a:ext>
            </a:extLst>
          </p:cNvPr>
          <p:cNvSpPr txBox="1"/>
          <p:nvPr/>
        </p:nvSpPr>
        <p:spPr>
          <a:xfrm>
            <a:off x="133350" y="920332"/>
            <a:ext cx="12058650" cy="2524345"/>
          </a:xfrm>
          <a:prstGeom prst="rect">
            <a:avLst/>
          </a:prstGeom>
          <a:noFill/>
        </p:spPr>
        <p:txBody>
          <a:bodyPr wrap="square">
            <a:spAutoFit/>
          </a:bodyPr>
          <a:lstStyle/>
          <a:p>
            <a:pPr>
              <a:lnSpc>
                <a:spcPct val="107000"/>
              </a:lnSpc>
              <a:spcAft>
                <a:spcPts val="800"/>
              </a:spcAft>
            </a:pP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Bismillahirrahmanirrahim</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Alhamdulillah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segala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puji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Alloh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SWT,</a:t>
            </a:r>
            <a:r>
              <a:rPr lang="en-ID" sz="1600" dirty="0">
                <a:effectLst/>
                <a:latin typeface="Calibri" panose="020F0502020204030204" pitchFamily="34" charset="0"/>
                <a:ea typeface="Calibri" panose="020F0502020204030204" pitchFamily="34" charset="0"/>
                <a:cs typeface="Times New Roman" panose="02020603050405020304" pitchFamily="18" charset="0"/>
              </a:rPr>
              <a:t>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memberikan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berbagai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macam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nikmat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sehingga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aktifitas</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hidup</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jalani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selalu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membawa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keberkahan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kehidupan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alam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dunia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lebih-lebih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lagi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kehidupan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akhirat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kelak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sehingga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semua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cita-cita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harapan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ingin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capai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mudah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penuh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manfaat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Terima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kasih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sebelum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sesudahnya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kami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ucapkan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Dosen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sekalian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membantu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bantuan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berupa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moril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maupun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materil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sehingga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kami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berhasil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menyusun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PowerPoint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berjudul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 Sumber Utama dan Pertama Ajaran Islam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80EF36C-D1F6-47CA-9D55-0B1CD268E739}"/>
              </a:ext>
            </a:extLst>
          </p:cNvPr>
          <p:cNvSpPr txBox="1"/>
          <p:nvPr/>
        </p:nvSpPr>
        <p:spPr>
          <a:xfrm>
            <a:off x="133350" y="3316484"/>
            <a:ext cx="12058650" cy="2125390"/>
          </a:xfrm>
          <a:prstGeom prst="rect">
            <a:avLst/>
          </a:prstGeom>
          <a:noFill/>
        </p:spPr>
        <p:txBody>
          <a:bodyPr wrap="square">
            <a:spAutoFit/>
          </a:bodyPr>
          <a:lstStyle/>
          <a:p>
            <a:pPr>
              <a:lnSpc>
                <a:spcPct val="150000"/>
              </a:lnSpc>
              <a:spcAft>
                <a:spcPts val="800"/>
              </a:spcAft>
            </a:pPr>
            <a:r>
              <a:rPr lang="id-ID" dirty="0">
                <a:latin typeface="Times New Roman" panose="02020603050405020304" pitchFamily="18" charset="0"/>
                <a:ea typeface="Calibri" panose="020F0502020204030204" pitchFamily="34" charset="0"/>
                <a:cs typeface="Times New Roman" panose="02020603050405020304" pitchFamily="18" charset="0"/>
              </a:rPr>
              <a:t>kami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manusia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biasa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luput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kesalahan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menyadari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sekali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didalam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penyusunan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PowerPoint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masih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jauh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kesempurnaan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banyak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kekurangan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kekurangnya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tata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bahasa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maupun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pengkonsolidasian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dosen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teman-teman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sekalian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kadangkala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menuruti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egoisme</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pribadi,dan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merasa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sudah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melakukan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sesuatu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benar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besar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harapan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kami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jika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kritik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saran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membangun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menyempurnakan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Po</a:t>
            </a:r>
            <a:r>
              <a:rPr lang="id-ID" dirty="0">
                <a:latin typeface="Times New Roman" panose="02020603050405020304" pitchFamily="18" charset="0"/>
                <a:ea typeface="Calibri" panose="020F0502020204030204" pitchFamily="34" charset="0"/>
                <a:cs typeface="Times New Roman" panose="02020603050405020304" pitchFamily="18" charset="0"/>
              </a:rPr>
              <a:t>werPoint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id-ID" dirty="0">
                <a:latin typeface="Times New Roman" panose="02020603050405020304" pitchFamily="18" charset="0"/>
                <a:ea typeface="Calibri" panose="020F0502020204030204" pitchFamily="34" charset="0"/>
                <a:cs typeface="Times New Roman" panose="02020603050405020304" pitchFamily="18" charset="0"/>
              </a:rPr>
              <a:t>kami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dilain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waktu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B890C880-BC7A-4C06-8607-3B968BD09F41}"/>
              </a:ext>
            </a:extLst>
          </p:cNvPr>
          <p:cNvSpPr txBox="1"/>
          <p:nvPr/>
        </p:nvSpPr>
        <p:spPr>
          <a:xfrm>
            <a:off x="5612606" y="5750629"/>
            <a:ext cx="6119812" cy="374077"/>
          </a:xfrm>
          <a:prstGeom prst="rect">
            <a:avLst/>
          </a:prstGeom>
          <a:noFill/>
        </p:spPr>
        <p:txBody>
          <a:bodyPr wrap="square">
            <a:spAutoFit/>
          </a:bodyPr>
          <a:lstStyle/>
          <a:p>
            <a:pPr algn="r">
              <a:lnSpc>
                <a:spcPct val="107000"/>
              </a:lnSpc>
              <a:spcAft>
                <a:spcPts val="800"/>
              </a:spcAft>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Tasikmalaya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14 Oktober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2021</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2084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9C1E16-89E8-4684-AB49-EBBB6DA02C96}"/>
              </a:ext>
            </a:extLst>
          </p:cNvPr>
          <p:cNvSpPr txBox="1"/>
          <p:nvPr/>
        </p:nvSpPr>
        <p:spPr>
          <a:xfrm>
            <a:off x="152400" y="85725"/>
            <a:ext cx="10810875" cy="2433167"/>
          </a:xfrm>
          <a:prstGeom prst="rect">
            <a:avLst/>
          </a:prstGeom>
          <a:noFill/>
        </p:spPr>
        <p:txBody>
          <a:bodyPr wrap="square">
            <a:spAutoFit/>
          </a:bodyPr>
          <a:lstStyle/>
          <a:p>
            <a:pPr algn="just">
              <a:lnSpc>
                <a:spcPct val="150000"/>
              </a:lnSpc>
              <a:spcAft>
                <a:spcPts val="800"/>
              </a:spcAft>
            </a:pP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kebaikan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pembacanya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Hal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berlaku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sudah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mahir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maupun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masih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terbata-bata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Rasulullah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SAW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bersabda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الماهر</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بالقرآن</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مع</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السفرة</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الكرام</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البررة</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والذي</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يقرأ</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القرآن</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ويتتعتع</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فيه</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وهو</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عليه</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شاق</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له</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أجران</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"Orang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mahir</a:t>
            </a:r>
            <a:r>
              <a:rPr lang="en-ID" sz="1800" u="sng" dirty="0">
                <a:solidFill>
                  <a:srgbClr val="56BCFE"/>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D" sz="1800" u="sng"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membaca</a:t>
            </a:r>
            <a:r>
              <a:rPr lang="en-ID" sz="18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bersama-sama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malaikat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mulia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taat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sedangkan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Alquran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terbata-bata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merasakan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kesulitan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baginya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dua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pahala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(HR Muslim).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A47C47D-D957-425C-95B6-017619965B5D}"/>
              </a:ext>
            </a:extLst>
          </p:cNvPr>
          <p:cNvSpPr txBox="1"/>
          <p:nvPr/>
        </p:nvSpPr>
        <p:spPr>
          <a:xfrm>
            <a:off x="152399" y="2518892"/>
            <a:ext cx="11610975" cy="3577069"/>
          </a:xfrm>
          <a:prstGeom prst="rect">
            <a:avLst/>
          </a:prstGeom>
          <a:noFill/>
        </p:spPr>
        <p:txBody>
          <a:bodyPr wrap="square">
            <a:spAutoFit/>
          </a:bodyPr>
          <a:lstStyle/>
          <a:p>
            <a:pPr algn="just">
              <a:lnSpc>
                <a:spcPct val="150000"/>
              </a:lnSpc>
              <a:spcAft>
                <a:spcPts val="800"/>
              </a:spcAft>
            </a:pP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5.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Pencapaian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harta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dunia</a:t>
            </a:r>
            <a:endParaRPr lang="en-ID" sz="16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Uqbah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bin Amir RA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berkata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Rasulullah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SAW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keluar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kami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Shuffah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lalu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beliau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bersabda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Siapa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antara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kalian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suka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setiap</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pergi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lembah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Buth-han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lembah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Aqiq</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kemudian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pulang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membawa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dua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gemuk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tanpa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berbuat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dosa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tanpa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memutuskan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hubungan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silaturahim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Kami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menjawab</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Wahai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Rasulullah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kami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menginginkan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tersebut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Beliau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bersabda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Tidakkah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salah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antara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kalian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pergi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masjid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kemudian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mempelajari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atau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dua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ayat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Kitabullah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sebab</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baginya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mendapatkan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dua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tiga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ayat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tiga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empat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ayat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empat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sekian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ayat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daripada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sekian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(HR Muslim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Ibnu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Hibban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7457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bbon: Curved and Tilted Up 2">
            <a:extLst>
              <a:ext uri="{FF2B5EF4-FFF2-40B4-BE49-F238E27FC236}">
                <a16:creationId xmlns:a16="http://schemas.microsoft.com/office/drawing/2014/main" id="{2488595C-7CE9-417C-8267-1642852E006D}"/>
              </a:ext>
            </a:extLst>
          </p:cNvPr>
          <p:cNvSpPr/>
          <p:nvPr/>
        </p:nvSpPr>
        <p:spPr>
          <a:xfrm>
            <a:off x="3190875" y="123825"/>
            <a:ext cx="6115050" cy="962025"/>
          </a:xfrm>
          <a:prstGeom prst="ellipseRibbon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id-ID" sz="3600" b="0" i="0" u="none" strike="noStrike" kern="1200" cap="all" spc="0" normalizeH="0" baseline="0" noProof="0" dirty="0">
                <a:ln>
                  <a:noFill/>
                </a:ln>
                <a:solidFill>
                  <a:prstClr val="black"/>
                </a:solidFill>
                <a:effectLst/>
                <a:uLnTx/>
                <a:uFillTx/>
                <a:latin typeface="Algerian" panose="04020705040A02060702" pitchFamily="82" charset="0"/>
                <a:ea typeface="+mj-ea"/>
                <a:cs typeface="+mj-cs"/>
              </a:rPr>
              <a:t>KESIMPULAN</a:t>
            </a:r>
            <a:endParaRPr lang="en-ID" dirty="0"/>
          </a:p>
        </p:txBody>
      </p:sp>
      <p:sp>
        <p:nvSpPr>
          <p:cNvPr id="7" name="TextBox 6">
            <a:extLst>
              <a:ext uri="{FF2B5EF4-FFF2-40B4-BE49-F238E27FC236}">
                <a16:creationId xmlns:a16="http://schemas.microsoft.com/office/drawing/2014/main" id="{B489B2F9-0E79-4978-BBE3-32E9D07770B3}"/>
              </a:ext>
            </a:extLst>
          </p:cNvPr>
          <p:cNvSpPr txBox="1"/>
          <p:nvPr/>
        </p:nvSpPr>
        <p:spPr>
          <a:xfrm>
            <a:off x="895349" y="1218523"/>
            <a:ext cx="10963275" cy="3992568"/>
          </a:xfrm>
          <a:prstGeom prst="rect">
            <a:avLst/>
          </a:prstGeom>
          <a:noFill/>
        </p:spPr>
        <p:txBody>
          <a:bodyPr wrap="square">
            <a:spAutoFit/>
          </a:bodyPr>
          <a:lstStyle/>
          <a:p>
            <a:pPr algn="just">
              <a:lnSpc>
                <a:spcPct val="150000"/>
              </a:lnSpc>
              <a:spcAft>
                <a:spcPts val="800"/>
              </a:spcAft>
            </a:pP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Al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Qur’an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merupakan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kitab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Alloh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SWT yang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sangat</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istimewa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diturunkan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Nabi yang paling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istimewa,siapapun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mampu</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membacanya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bahkan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menghapal</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sampai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menafsirkannya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ia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termasuk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orang yang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istimewa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pula.Tidak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semua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orang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hatinya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mampu</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tergerak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Qur’an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bahkan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kebanyakan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orang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terlalu</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sibuk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dunia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hingga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melupakan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akhirat</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Namun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mereka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sadar</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bahwasannya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kunci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sukses</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dunia,semua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terkandung</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bukan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kesuksesan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dunia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saja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tetapi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bisa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berbahagia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ditempat</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abadi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kelak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Al Qur’an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teman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terbaik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umat</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islam,ia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menenangkan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pembacanya,ia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juga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penolong</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para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pencintanya.Ia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jadi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petunjuk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setiap</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masalah,jadi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obat</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setiap</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penyakit,dan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dia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Cahaya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gelapnya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kebodohan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gelapnya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tempat</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dimana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jasad</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bisa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berbuat</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apa-apa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5607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2A92-FBD0-4778-8862-3D47A0701615}"/>
              </a:ext>
            </a:extLst>
          </p:cNvPr>
          <p:cNvSpPr>
            <a:spLocks noGrp="1"/>
          </p:cNvSpPr>
          <p:nvPr>
            <p:ph type="title"/>
          </p:nvPr>
        </p:nvSpPr>
        <p:spPr>
          <a:xfrm>
            <a:off x="913775" y="171451"/>
            <a:ext cx="10364451" cy="981074"/>
          </a:xfrm>
        </p:spPr>
        <p:txBody>
          <a:bodyPr/>
          <a:lstStyle/>
          <a:p>
            <a:r>
              <a:rPr lang="id-ID" dirty="0">
                <a:latin typeface="Copperplate Gothic Light" panose="020E0507020206020404" pitchFamily="34" charset="0"/>
              </a:rPr>
              <a:t>SARAN</a:t>
            </a:r>
            <a:endParaRPr lang="en-ID" dirty="0">
              <a:latin typeface="Copperplate Gothic Light" panose="020E0507020206020404" pitchFamily="34" charset="0"/>
            </a:endParaRPr>
          </a:p>
        </p:txBody>
      </p:sp>
      <p:sp>
        <p:nvSpPr>
          <p:cNvPr id="4" name="Rectangle: Rounded Corners 3">
            <a:extLst>
              <a:ext uri="{FF2B5EF4-FFF2-40B4-BE49-F238E27FC236}">
                <a16:creationId xmlns:a16="http://schemas.microsoft.com/office/drawing/2014/main" id="{3F195992-30FB-434C-B209-81F43EDC7953}"/>
              </a:ext>
            </a:extLst>
          </p:cNvPr>
          <p:cNvSpPr/>
          <p:nvPr/>
        </p:nvSpPr>
        <p:spPr>
          <a:xfrm>
            <a:off x="4652962" y="371475"/>
            <a:ext cx="2886075" cy="781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a:latin typeface="Algerian" panose="04020705040A02060702" pitchFamily="82" charset="0"/>
              </a:rPr>
              <a:t>SARAN</a:t>
            </a:r>
            <a:endParaRPr lang="en-ID" sz="4000" b="1" dirty="0">
              <a:latin typeface="Algerian" panose="04020705040A02060702" pitchFamily="82" charset="0"/>
            </a:endParaRPr>
          </a:p>
        </p:txBody>
      </p:sp>
      <p:sp>
        <p:nvSpPr>
          <p:cNvPr id="7" name="TextBox 6">
            <a:extLst>
              <a:ext uri="{FF2B5EF4-FFF2-40B4-BE49-F238E27FC236}">
                <a16:creationId xmlns:a16="http://schemas.microsoft.com/office/drawing/2014/main" id="{4B1914C1-AC01-45CE-97BF-BB3B4E4EB2F2}"/>
              </a:ext>
            </a:extLst>
          </p:cNvPr>
          <p:cNvSpPr txBox="1"/>
          <p:nvPr/>
        </p:nvSpPr>
        <p:spPr>
          <a:xfrm>
            <a:off x="913775" y="1484012"/>
            <a:ext cx="10058400" cy="3889976"/>
          </a:xfrm>
          <a:prstGeom prst="rect">
            <a:avLst/>
          </a:prstGeom>
          <a:noFill/>
        </p:spPr>
        <p:txBody>
          <a:bodyPr wrap="square">
            <a:spAutoFit/>
          </a:bodyPr>
          <a:lstStyle/>
          <a:p>
            <a:pPr>
              <a:lnSpc>
                <a:spcPct val="150000"/>
              </a:lnSpc>
              <a:spcAft>
                <a:spcPts val="800"/>
              </a:spcAft>
            </a:pP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Selalu</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menjaga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niat</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memurnikan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niat</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karena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Ta’ala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b.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Memiliki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target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bacaan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jelas</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Bahkan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takget</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menghapal</a:t>
            </a:r>
            <a:br>
              <a:rPr lang="en-ID"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c.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memanfaatkan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waktu</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kegiatan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asrama,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dirumah</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sekolah</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organisasi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membuat</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jadwal</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aktivitas</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sehari-hari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mengadakan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evaluasi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konsekuensi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perencanaan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tersebut</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d.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Memiliki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target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menghatamkan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Al-Qur’an. </a:t>
            </a:r>
            <a:br>
              <a:rPr lang="en-ID" sz="1800" b="1"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e.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Menjaga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kondisi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fisik</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ketika</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berkegiatan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diluar</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menghafalkan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Al-Qur’an agar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mudah</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kelelahan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berpengaruh</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pada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kegiatan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menghafal</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f.selalu</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menjadikan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kunci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melangkah</a:t>
            </a:r>
            <a:endParaRPr lang="en-ID"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021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7669-C419-4337-B1B0-AC3729A9156A}"/>
              </a:ext>
            </a:extLst>
          </p:cNvPr>
          <p:cNvSpPr>
            <a:spLocks noGrp="1"/>
          </p:cNvSpPr>
          <p:nvPr>
            <p:ph type="title"/>
          </p:nvPr>
        </p:nvSpPr>
        <p:spPr>
          <a:xfrm>
            <a:off x="913774" y="2054942"/>
            <a:ext cx="10364451" cy="1596177"/>
          </a:xfrm>
        </p:spPr>
        <p:txBody>
          <a:bodyPr>
            <a:normAutofit/>
          </a:bodyPr>
          <a:lstStyle/>
          <a:p>
            <a:r>
              <a:rPr lang="id-ID" sz="4800" b="1" dirty="0">
                <a:latin typeface="Castellar" panose="020A0402060406010301" pitchFamily="18" charset="0"/>
              </a:rPr>
              <a:t>DAFATAR PUSTAKA</a:t>
            </a:r>
            <a:endParaRPr lang="en-ID" sz="4800" b="1" dirty="0">
              <a:latin typeface="Castellar" panose="020A0402060406010301" pitchFamily="18" charset="0"/>
            </a:endParaRPr>
          </a:p>
        </p:txBody>
      </p:sp>
    </p:spTree>
    <p:extLst>
      <p:ext uri="{BB962C8B-B14F-4D97-AF65-F5344CB8AC3E}">
        <p14:creationId xmlns:p14="http://schemas.microsoft.com/office/powerpoint/2010/main" val="126368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85D4B2-0A33-41EF-8436-BD224BD20C30}"/>
              </a:ext>
            </a:extLst>
          </p:cNvPr>
          <p:cNvSpPr txBox="1"/>
          <p:nvPr/>
        </p:nvSpPr>
        <p:spPr>
          <a:xfrm>
            <a:off x="476251" y="0"/>
            <a:ext cx="12601574" cy="6859570"/>
          </a:xfrm>
          <a:prstGeom prst="rect">
            <a:avLst/>
          </a:prstGeom>
          <a:noFill/>
        </p:spPr>
        <p:txBody>
          <a:bodyPr wrap="square">
            <a:spAutoFit/>
          </a:bodyPr>
          <a:lstStyle/>
          <a:p>
            <a:pPr>
              <a:lnSpc>
                <a:spcPct val="150000"/>
              </a:lnSpc>
              <a:spcAft>
                <a:spcPts val="800"/>
              </a:spcAft>
            </a:pP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buku</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Tajwid </a:t>
            </a:r>
            <a:r>
              <a:rPr lang="en-ID"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Lengkap</a:t>
            </a:r>
            <a:r>
              <a:rPr lang="en-ID"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Asy-Syafi'i</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karya</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Abu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Ya'la</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Kurnaedi</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buku</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Ustadz</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Moh</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Fathurrozi</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Pembina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Tahfidz</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Pondok</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Pesantren</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Darussalam </a:t>
            </a:r>
            <a:r>
              <a:rPr lang="en-ID"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Keputih</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Anshori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Ulumul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Quran, (Jakarta: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Rajawali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Press, 2013),.</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Muhammad Ali al-</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Subhani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Tibyan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Fi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Ulum</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Bairut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Dar al-</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Irsyad</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1970),</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Departemen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Agama RI, Al-Qur’an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Terjemahannya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(Bandung: PT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Syaamil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Cipta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Media)</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Andi Rosa, Tafsir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Kontemporer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(Banten: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Depdikbud</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Banten Press, 2015),</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Dini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lidya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Fungsi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Al-Qur’an</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http://dalamislam.com/landasan-agama/al-quran/fungsi-al-quran-bagi-umat-manusia</a:t>
            </a:r>
            <a:r>
              <a:rPr lang="en-ID"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Abu Sayyid,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Salafudin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Pengantar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Memahami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Tafsir Fi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Zhilal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al-Qur’an Sayyid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Quthb</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Era Intermedia, Surakarta, cet. 1, 2001. </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Terjemah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tafsir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Jalalain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berikut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Asbaabun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Nuzul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Sinar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Baru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cet. I, Bandung, 1990. </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Al-Ghazali, Muhammad,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Akhlak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Seorang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Muslim,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Wicaksana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Semarang, 1998. </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Al-</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Hasyimi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Muhammad Ali ,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Islam Ideal,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Gema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Insani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Press, Jakarta, 1993.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Ar-Rifa’i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 Muhammad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Nashib</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Kemudahan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Allah :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Ringkasan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Tafsir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Ibnu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Katsir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Gema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Insani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Jakarta, 2002. </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Imam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Turmudzi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Sunan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Turmudzi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Mesir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Mustafa al-</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Halabi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juz</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V</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https://islam.nu.or.id/post/read/110117/penjelasan-tentang-syafaat-al-qur-an</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3936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E8562DB8-0EA6-4BE9-AD86-DDBA7F251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047750"/>
            <a:ext cx="70104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27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1794-4DDC-484C-B158-BC81DC36B204}"/>
              </a:ext>
            </a:extLst>
          </p:cNvPr>
          <p:cNvSpPr>
            <a:spLocks noGrp="1"/>
          </p:cNvSpPr>
          <p:nvPr>
            <p:ph type="ctrTitle"/>
          </p:nvPr>
        </p:nvSpPr>
        <p:spPr>
          <a:xfrm>
            <a:off x="917713" y="426625"/>
            <a:ext cx="9144000" cy="477837"/>
          </a:xfrm>
        </p:spPr>
        <p:txBody>
          <a:bodyPr>
            <a:normAutofit fontScale="90000"/>
          </a:bodyPr>
          <a:lstStyle/>
          <a:p>
            <a:pPr algn="ctr"/>
            <a:r>
              <a:rPr lang="en-US" sz="3600" dirty="0">
                <a:latin typeface="Bahnschrift Condensed" panose="020B0502040204020203" pitchFamily="34" charset="0"/>
              </a:rPr>
              <a:t>AL QUR’AN SUMBER UTAMA DAN PERTAMA AJARAN ISLAM</a:t>
            </a:r>
            <a:endParaRPr lang="en-ID" sz="36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36B9AF28-4036-409E-B380-CB27C425C508}"/>
              </a:ext>
            </a:extLst>
          </p:cNvPr>
          <p:cNvSpPr>
            <a:spLocks noGrp="1"/>
          </p:cNvSpPr>
          <p:nvPr>
            <p:ph type="subTitle" idx="1"/>
          </p:nvPr>
        </p:nvSpPr>
        <p:spPr>
          <a:xfrm>
            <a:off x="0" y="805070"/>
            <a:ext cx="12192000" cy="5973417"/>
          </a:xfrm>
        </p:spPr>
        <p:txBody>
          <a:bodyPr>
            <a:normAutofit fontScale="85000" lnSpcReduction="20000"/>
          </a:bodyPr>
          <a:lstStyle/>
          <a:p>
            <a:pPr algn="just">
              <a:lnSpc>
                <a:spcPct val="150000"/>
              </a:lnSpc>
              <a:spcAft>
                <a:spcPts val="800"/>
              </a:spcAft>
            </a:pP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Al-Qur’an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kalamullah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diturunkan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Nabi Muhammad Saw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melalui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Malaikat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Jibril,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mukjizat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rahmat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bagi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alam</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semesta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dalamnya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mengandung</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petunjuk</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pedoman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pelajaran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bagi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siapa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mempercayainya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mengamalkannya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sungguh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mulianya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sehingga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saja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sudah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termasuk</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ibadah, </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apalagi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merenungkan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makna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tersimpan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dalamnya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Al-Q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uran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juga kitab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suci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terakhir</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diturunkan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Swt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isinya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mencakup</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segala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pokok-pokok</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syariat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terdapat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dalam</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kitab-kitab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suci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diturunkan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sebelumnya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Karena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setiap</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orang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mempercayai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bertambah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cinta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kepadanya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cinta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membacanya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mempelajari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memahaminya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pula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mengamalkan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mengajarkannya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Rasulullah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Saw.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Bersabda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Sesungguhnya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Azza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Jalla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surat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Thaha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dan Surat Yaa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Siin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2000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tahun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sebelum</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menciptakan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makhluk</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Tatkala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malaikat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mendengar</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mereka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berkata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Beruntunglah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umat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diturunkan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mereka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beruntunglah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rongga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tubuh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mengandung</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serta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beruntung</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pula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lisan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membacanya.”1</a:t>
            </a:r>
          </a:p>
          <a:p>
            <a:pPr algn="just">
              <a:lnSpc>
                <a:spcPct val="150000"/>
              </a:lnSpc>
              <a:spcAft>
                <a:spcPts val="800"/>
              </a:spcAft>
            </a:pP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Begitu</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mulia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-Nya Al-Qur’an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sehingga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malaikat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pun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kagum</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umat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diturunkan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harus</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bangga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harus</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mengamalkannya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baik</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Maka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hal</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umat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Nabi Muhammad Saw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tentunya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mendapat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nilai</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lebih</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daripada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umat-umat</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terdahulu</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karena</a:t>
            </a:r>
            <a:r>
              <a:rPr lang="en-ID"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merupakan</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pemberi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syafaat</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sisi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Allah pada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hari</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b="1" dirty="0" err="1">
                <a:effectLst/>
                <a:latin typeface="Times New Roman" panose="02020603050405020304" pitchFamily="18" charset="0"/>
                <a:ea typeface="Calibri" panose="020F0502020204030204" pitchFamily="34" charset="0"/>
                <a:cs typeface="Times New Roman" panose="02020603050405020304" pitchFamily="18" charset="0"/>
              </a:rPr>
              <a:t>kiamat</a:t>
            </a:r>
            <a:r>
              <a:rPr lang="en-ID"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D"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2714312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E21D-0EE9-4577-8A6C-656D52FA5EB2}"/>
              </a:ext>
            </a:extLst>
          </p:cNvPr>
          <p:cNvSpPr>
            <a:spLocks noGrp="1"/>
          </p:cNvSpPr>
          <p:nvPr>
            <p:ph type="title"/>
          </p:nvPr>
        </p:nvSpPr>
        <p:spPr>
          <a:xfrm>
            <a:off x="38100" y="596348"/>
            <a:ext cx="12115800" cy="8507896"/>
          </a:xfrm>
        </p:spPr>
        <p:txBody>
          <a:bodyPr>
            <a:normAutofit/>
          </a:bodyPr>
          <a:lstStyle/>
          <a:p>
            <a:pPr>
              <a:lnSpc>
                <a:spcPct val="107000"/>
              </a:lnSpc>
              <a:spcAft>
                <a:spcPts val="800"/>
              </a:spcAft>
            </a:pP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Sebagaimana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sabda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Rasulullah</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Saw :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Tidaklah</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pemberi</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syafaat</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utama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derajatnya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sisi</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Allah pada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hari</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kiamat</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daripada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Al-Quran.”2.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Setiap</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mukmin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yakin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bahwa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me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mbaca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termasuk</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amal</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yang sangat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mulia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mendapatkan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pahala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Al-Q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uran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sebaik-baik</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bacaan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orang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mukmin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di kala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senang</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maupun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dikala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susah</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dikala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gembira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ataupun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dikala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sedih</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bahkan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al-</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quran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obat</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penawar</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bagi</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orang yang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gelisah</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jiwanya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Al-Qur’an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benar</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perlu</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menempuh</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proses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pendidikan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Karena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pendidikan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merupakan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aspek</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kehidupan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manusia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peranannya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sangat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penting</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Melalui</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proses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pendidikan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seseorang</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diarahkan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dan dib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imbing</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menghadapi</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kehidupan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sebaik-baiknya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sebagaimana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Allah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Swt</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memerintahkan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Nabi Muhammad Saw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perintah</a:t>
            </a:r>
            <a:r>
              <a:rPr lang="en-ID" sz="1600" b="1" dirty="0">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Iqra</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600" b="1" dirty="0">
                <a:effectLst/>
                <a:latin typeface="Times New Roman" panose="02020603050405020304" pitchFamily="18" charset="0"/>
                <a:ea typeface="Calibri" panose="020F0502020204030204" pitchFamily="34" charset="0"/>
                <a:cs typeface="Times New Roman" panose="02020603050405020304" pitchFamily="18" charset="0"/>
              </a:rPr>
            </a:b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bacalah</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Surat Al-‘</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Alaq</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dirty="0" err="1">
                <a:effectLst/>
                <a:latin typeface="Times New Roman" panose="02020603050405020304" pitchFamily="18" charset="0"/>
                <a:ea typeface="Calibri" panose="020F0502020204030204" pitchFamily="34" charset="0"/>
                <a:cs typeface="Times New Roman" panose="02020603050405020304" pitchFamily="18" charset="0"/>
              </a:rPr>
              <a:t>ayat</a:t>
            </a:r>
            <a:r>
              <a:rPr lang="en-ID" sz="1600" b="1" dirty="0">
                <a:effectLst/>
                <a:latin typeface="Times New Roman" panose="02020603050405020304" pitchFamily="18" charset="0"/>
                <a:ea typeface="Calibri" panose="020F0502020204030204" pitchFamily="34" charset="0"/>
                <a:cs typeface="Times New Roman" panose="02020603050405020304" pitchFamily="18" charset="0"/>
              </a:rPr>
              <a:t> 1-5. </a:t>
            </a: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D"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39910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C3EA84-9887-4C82-95F8-1509DE1A91AF}"/>
              </a:ext>
            </a:extLst>
          </p:cNvPr>
          <p:cNvPicPr/>
          <p:nvPr/>
        </p:nvPicPr>
        <p:blipFill>
          <a:blip r:embed="rId2"/>
          <a:stretch>
            <a:fillRect/>
          </a:stretch>
        </p:blipFill>
        <p:spPr>
          <a:xfrm>
            <a:off x="4244009" y="596348"/>
            <a:ext cx="3657599" cy="745435"/>
          </a:xfrm>
          <a:prstGeom prst="rect">
            <a:avLst/>
          </a:prstGeom>
        </p:spPr>
      </p:pic>
      <p:sp>
        <p:nvSpPr>
          <p:cNvPr id="5" name="TextBox 4">
            <a:extLst>
              <a:ext uri="{FF2B5EF4-FFF2-40B4-BE49-F238E27FC236}">
                <a16:creationId xmlns:a16="http://schemas.microsoft.com/office/drawing/2014/main" id="{809BAD30-9C0D-4945-ADB2-87C1202E269B}"/>
              </a:ext>
            </a:extLst>
          </p:cNvPr>
          <p:cNvSpPr txBox="1"/>
          <p:nvPr/>
        </p:nvSpPr>
        <p:spPr>
          <a:xfrm>
            <a:off x="357809" y="1341783"/>
            <a:ext cx="11280913" cy="5955220"/>
          </a:xfrm>
          <a:prstGeom prst="rect">
            <a:avLst/>
          </a:prstGeom>
          <a:noFill/>
        </p:spPr>
        <p:txBody>
          <a:bodyPr wrap="square">
            <a:spAutoFit/>
          </a:bodyPr>
          <a:lstStyle/>
          <a:p>
            <a:pPr algn="ctr">
              <a:lnSpc>
                <a:spcPct val="107000"/>
              </a:lnSpc>
              <a:spcAft>
                <a:spcPts val="800"/>
              </a:spcAft>
            </a:pPr>
            <a:r>
              <a:rPr lang="ar-AE" sz="2000" b="0" i="0" dirty="0">
                <a:solidFill>
                  <a:srgbClr val="000000"/>
                </a:solidFill>
                <a:effectLst/>
                <a:latin typeface="Helvetica" panose="020B0604020202020204" pitchFamily="34" charset="0"/>
              </a:rPr>
              <a:t>اِقْرَأْ بِاسْمِ رَبِّكَ الَّذِيْ خَلَقَۚ</a:t>
            </a:r>
            <a:br>
              <a:rPr lang="ar-AE" dirty="0"/>
            </a:br>
            <a:r>
              <a:rPr lang="en-ID"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1</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Bacalah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nyatakanlah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nama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Tuhan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mu yang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menciptakan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segala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sesuatu</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alam</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semesta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ar-AE" sz="2000" b="0" i="0" dirty="0">
                <a:solidFill>
                  <a:srgbClr val="000000"/>
                </a:solidFill>
                <a:effectLst/>
                <a:latin typeface="Helvetica" panose="020B0604020202020204" pitchFamily="34" charset="0"/>
              </a:rPr>
              <a:t>خَلَقَ الْاِنْسَانَ مِنْ عَلَقٍۚ</a:t>
            </a:r>
            <a:br>
              <a:rPr lang="ar-AE" dirty="0"/>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Yang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telah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menciptakan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manusia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segumpal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darah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beku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ctr">
              <a:lnSpc>
                <a:spcPct val="107000"/>
              </a:lnSpc>
              <a:spcAft>
                <a:spcPts val="800"/>
              </a:spcAft>
            </a:pPr>
            <a:r>
              <a:rPr lang="ar-AE" sz="2000" b="0" i="0" dirty="0">
                <a:solidFill>
                  <a:srgbClr val="000000"/>
                </a:solidFill>
                <a:effectLst/>
                <a:latin typeface="Helvetica" panose="020B0604020202020204" pitchFamily="34" charset="0"/>
              </a:rPr>
              <a:t>اِقْرَأْ وَرَبُّكَ الْاَكْرَمُۙ</a:t>
            </a:r>
            <a:endParaRPr lang="en-US" sz="2000" b="0" i="0" dirty="0">
              <a:solidFill>
                <a:srgbClr val="000000"/>
              </a:solidFill>
              <a:effectLst/>
              <a:latin typeface="Helvetica" panose="020B0604020202020204" pitchFamily="34" charset="0"/>
            </a:endParaRPr>
          </a:p>
          <a:p>
            <a:pPr algn="ctr">
              <a:lnSpc>
                <a:spcPct val="107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Bacalah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umumkanlah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 dan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Tuhanmulah</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Maha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pemurah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r>
              <a:rPr lang="ar-AE" sz="2000" b="0" i="0" dirty="0">
                <a:solidFill>
                  <a:srgbClr val="000000"/>
                </a:solidFill>
                <a:effectLst/>
                <a:latin typeface="Helvetica" panose="020B0604020202020204" pitchFamily="34" charset="0"/>
              </a:rPr>
              <a:t>الَّذِيْ عَلَّمَ بِالْقَلَمِۙ</a:t>
            </a:r>
            <a:br>
              <a:rPr lang="ar-AE" dirty="0"/>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(4</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mengajarkan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pena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a:t>
            </a:r>
          </a:p>
          <a:p>
            <a:pPr algn="ctr">
              <a:lnSpc>
                <a:spcPct val="107000"/>
              </a:lnSpc>
              <a:spcAft>
                <a:spcPts val="800"/>
              </a:spcAft>
            </a:pPr>
            <a:r>
              <a:rPr lang="ar-AE" sz="2000" b="0" i="0" dirty="0">
                <a:solidFill>
                  <a:srgbClr val="000000"/>
                </a:solidFill>
                <a:effectLst/>
                <a:latin typeface="Helvetica" panose="020B0604020202020204" pitchFamily="34" charset="0"/>
              </a:rPr>
              <a:t>عَلَّمَ الْاِنْسَانَ مَا لَمْ يَعْلَمْۗ</a:t>
            </a:r>
            <a:br>
              <a:rPr lang="ar-AE" dirty="0"/>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Mengajarkan</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manusia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apa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i="1" dirty="0" err="1">
                <a:effectLst/>
                <a:latin typeface="Times New Roman" panose="02020603050405020304" pitchFamily="18" charset="0"/>
                <a:ea typeface="Calibri" panose="020F0502020204030204" pitchFamily="34" charset="0"/>
                <a:cs typeface="Times New Roman" panose="02020603050405020304" pitchFamily="18" charset="0"/>
              </a:rPr>
              <a:t>diketahuinya</a:t>
            </a:r>
            <a:r>
              <a:rPr lang="en-ID" sz="1800" i="1"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Oleh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karena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umat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Rasululloh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Saw,wajib</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hukumnya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sebagai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bukti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pelaksanaan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rukun</a:t>
            </a:r>
            <a:r>
              <a:rPr lang="en-ID" dirty="0">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iman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Bukan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sekadar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tetapi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mencoba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menghapal</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bahkan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sampai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mampu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mengkajinya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dimulai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fasih</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benar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15642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A080D-E954-4F71-9AA7-5067C8362DB6}"/>
              </a:ext>
            </a:extLst>
          </p:cNvPr>
          <p:cNvSpPr>
            <a:spLocks noGrp="1"/>
          </p:cNvSpPr>
          <p:nvPr>
            <p:ph type="title"/>
          </p:nvPr>
        </p:nvSpPr>
        <p:spPr/>
        <p:txBody>
          <a:bodyPr>
            <a:normAutofit fontScale="90000"/>
          </a:bodyPr>
          <a:lstStyle/>
          <a:p>
            <a:pPr>
              <a:lnSpc>
                <a:spcPct val="150000"/>
              </a:lnSpc>
              <a:spcAft>
                <a:spcPts val="800"/>
              </a:spcAft>
            </a:pPr>
            <a:br>
              <a:rPr lang="en-US" dirty="0"/>
            </a:br>
            <a:r>
              <a:rPr lang="en-US" dirty="0"/>
              <a:t>RUMUSAN MASALAH</a:t>
            </a:r>
            <a:br>
              <a:rPr lang="en-US" dirty="0"/>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1.Apa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ketahui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tentang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2.Apa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ketahui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tentang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keistimewaan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3.Apa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ketahui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tentang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alasan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kita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harus</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membaca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Apa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anda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ketahui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tentang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manfaat</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a:t>
            </a: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D" sz="18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dirty="0"/>
          </a:p>
        </p:txBody>
      </p:sp>
    </p:spTree>
    <p:extLst>
      <p:ext uri="{BB962C8B-B14F-4D97-AF65-F5344CB8AC3E}">
        <p14:creationId xmlns:p14="http://schemas.microsoft.com/office/powerpoint/2010/main" val="31160485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6C50-42BA-465E-B465-61E72A6B716E}"/>
              </a:ext>
            </a:extLst>
          </p:cNvPr>
          <p:cNvSpPr>
            <a:spLocks noGrp="1"/>
          </p:cNvSpPr>
          <p:nvPr>
            <p:ph type="title"/>
          </p:nvPr>
        </p:nvSpPr>
        <p:spPr>
          <a:xfrm>
            <a:off x="913775" y="598638"/>
            <a:ext cx="10555982" cy="4221839"/>
          </a:xfrm>
        </p:spPr>
        <p:txBody>
          <a:bodyPr>
            <a:normAutofit fontScale="90000"/>
          </a:bodyPr>
          <a:lstStyle/>
          <a:p>
            <a:r>
              <a:rPr lang="en-US" sz="2800" cap="none" dirty="0"/>
              <a:t>SECARA BAHASA</a:t>
            </a:r>
            <a:br>
              <a:rPr lang="en-US" sz="2800" cap="none" dirty="0"/>
            </a:br>
            <a:r>
              <a:rPr lang="en-US" sz="2800" cap="none" dirty="0"/>
              <a:t> </a:t>
            </a:r>
            <a:r>
              <a:rPr lang="en-US" sz="2800" cap="none" dirty="0" err="1"/>
              <a:t>Aliyahni</a:t>
            </a:r>
            <a:r>
              <a:rPr lang="en-US" sz="2800" cap="none" dirty="0"/>
              <a:t> </a:t>
            </a:r>
            <a:r>
              <a:rPr lang="en-US" sz="2800" cap="none" dirty="0" err="1"/>
              <a:t>mengatakan</a:t>
            </a:r>
            <a:r>
              <a:rPr lang="en-US" sz="2800" cap="none" dirty="0"/>
              <a:t> </a:t>
            </a:r>
            <a:r>
              <a:rPr lang="en-US" sz="2800" cap="none" dirty="0" err="1"/>
              <a:t>bahwa</a:t>
            </a:r>
            <a:r>
              <a:rPr lang="en-US" sz="2800" cap="none" dirty="0"/>
              <a:t> Al-Quran </a:t>
            </a:r>
            <a:r>
              <a:rPr lang="en-US" sz="2800" cap="none" dirty="0" err="1"/>
              <a:t>berasal</a:t>
            </a:r>
            <a:r>
              <a:rPr lang="en-US" sz="2800" cap="none" dirty="0"/>
              <a:t> </a:t>
            </a:r>
            <a:r>
              <a:rPr lang="en-US" sz="2800" cap="none" dirty="0" err="1"/>
              <a:t>dari</a:t>
            </a:r>
            <a:r>
              <a:rPr lang="en-US" sz="2800" cap="none" dirty="0"/>
              <a:t> kata </a:t>
            </a:r>
            <a:r>
              <a:rPr lang="ar-AE" sz="2800" cap="none" dirty="0"/>
              <a:t>قَرَأَ </a:t>
            </a:r>
            <a:r>
              <a:rPr lang="en-US" sz="2800" cap="none" dirty="0"/>
              <a:t> - </a:t>
            </a:r>
            <a:r>
              <a:rPr lang="ar-AE" sz="2800" cap="none" dirty="0"/>
              <a:t>يَقْرَأُ</a:t>
            </a:r>
            <a:r>
              <a:rPr lang="en-US" sz="2800" cap="none" dirty="0"/>
              <a:t> - </a:t>
            </a:r>
            <a:r>
              <a:rPr lang="ar-AE" sz="2800" cap="none" dirty="0"/>
              <a:t>قُرْانًأ</a:t>
            </a:r>
            <a:br>
              <a:rPr lang="en-US" sz="2800" cap="none" dirty="0"/>
            </a:br>
            <a:r>
              <a:rPr lang="en-US" sz="2800" cap="none" dirty="0" err="1"/>
              <a:t>berupa</a:t>
            </a:r>
            <a:r>
              <a:rPr lang="en-US" sz="2800" cap="none" dirty="0"/>
              <a:t> </a:t>
            </a:r>
            <a:r>
              <a:rPr lang="en-US" sz="2800" cap="none" dirty="0" err="1"/>
              <a:t>masdhar</a:t>
            </a:r>
            <a:r>
              <a:rPr lang="en-US" sz="2800" cap="none" dirty="0"/>
              <a:t> yang </a:t>
            </a:r>
            <a:r>
              <a:rPr lang="en-US" sz="2800" cap="none" dirty="0" err="1"/>
              <a:t>berati</a:t>
            </a:r>
            <a:r>
              <a:rPr lang="en-US" sz="2800" cap="none" dirty="0"/>
              <a:t> “</a:t>
            </a:r>
            <a:r>
              <a:rPr lang="en-US" sz="2800" cap="none" dirty="0" err="1"/>
              <a:t>Bacaan</a:t>
            </a:r>
            <a:r>
              <a:rPr lang="en-US" sz="2800" cap="none" dirty="0"/>
              <a:t>” .</a:t>
            </a:r>
            <a:br>
              <a:rPr lang="en-US" sz="2800" cap="none" dirty="0"/>
            </a:br>
            <a:r>
              <a:rPr lang="en-US" sz="2800" cap="none" dirty="0" err="1"/>
              <a:t>Keterangan</a:t>
            </a:r>
            <a:r>
              <a:rPr lang="en-US" sz="2800" cap="none" dirty="0"/>
              <a:t> </a:t>
            </a:r>
            <a:r>
              <a:rPr lang="en-US" sz="2800" cap="none" dirty="0" err="1"/>
              <a:t>ini</a:t>
            </a:r>
            <a:r>
              <a:rPr lang="en-US" sz="2800" cap="none" dirty="0"/>
              <a:t> </a:t>
            </a:r>
            <a:r>
              <a:rPr lang="en-US" sz="2800" cap="none" dirty="0" err="1"/>
              <a:t>bersumber</a:t>
            </a:r>
            <a:r>
              <a:rPr lang="en-US" sz="2800" cap="none" dirty="0"/>
              <a:t> </a:t>
            </a:r>
            <a:r>
              <a:rPr lang="en-US" sz="2800" cap="none" dirty="0" err="1"/>
              <a:t>dalam</a:t>
            </a:r>
            <a:r>
              <a:rPr lang="en-US" sz="2800" cap="none" dirty="0"/>
              <a:t> kitab Al-</a:t>
            </a:r>
            <a:r>
              <a:rPr lang="en-US" sz="2800" cap="none" dirty="0" err="1"/>
              <a:t>Itqan</a:t>
            </a:r>
            <a:r>
              <a:rPr lang="en-US" sz="2800" cap="none" dirty="0"/>
              <a:t> fi </a:t>
            </a:r>
            <a:r>
              <a:rPr lang="en-US" sz="2800" cap="none" dirty="0" err="1"/>
              <a:t>ulumil</a:t>
            </a:r>
            <a:r>
              <a:rPr lang="en-US" sz="2800" cap="none" dirty="0"/>
              <a:t> </a:t>
            </a:r>
            <a:r>
              <a:rPr lang="en-US" sz="2800" cap="none" dirty="0" err="1"/>
              <a:t>qur`an</a:t>
            </a:r>
            <a:r>
              <a:rPr lang="en-US" sz="2800" cap="none" dirty="0"/>
              <a:t> </a:t>
            </a:r>
            <a:r>
              <a:rPr lang="en-US" sz="2800" cap="none" dirty="0" err="1"/>
              <a:t>karya</a:t>
            </a:r>
            <a:r>
              <a:rPr lang="en-US" sz="2800" cap="none" dirty="0"/>
              <a:t> Imam </a:t>
            </a:r>
            <a:r>
              <a:rPr lang="en-US" sz="2800" cap="none" dirty="0" err="1"/>
              <a:t>Jalaludin</a:t>
            </a:r>
            <a:r>
              <a:rPr lang="en-US" sz="2800" cap="none" dirty="0"/>
              <a:t> As </a:t>
            </a:r>
            <a:r>
              <a:rPr lang="en-US" sz="2800" cap="none" dirty="0" err="1"/>
              <a:t>suyuthi</a:t>
            </a:r>
            <a:r>
              <a:rPr lang="en-US" sz="2800" cap="none" dirty="0"/>
              <a:t>.</a:t>
            </a:r>
            <a:br>
              <a:rPr lang="en-US" sz="2800" cap="none" dirty="0"/>
            </a:br>
            <a:br>
              <a:rPr lang="en-US" sz="2800" cap="none" dirty="0"/>
            </a:br>
            <a:r>
              <a:rPr lang="en-US" sz="2800" cap="none" dirty="0"/>
              <a:t>SECARA ISTILAH</a:t>
            </a:r>
            <a:br>
              <a:rPr lang="en-US" sz="2800" cap="none" dirty="0"/>
            </a:br>
            <a:r>
              <a:rPr lang="en-US" sz="2800" cap="none" dirty="0" err="1"/>
              <a:t>Dalam</a:t>
            </a:r>
            <a:r>
              <a:rPr lang="en-US" sz="2800" cap="none" dirty="0"/>
              <a:t> kitab </a:t>
            </a:r>
            <a:r>
              <a:rPr lang="en-US" sz="2800" cap="none" dirty="0" err="1"/>
              <a:t>Zubdatul</a:t>
            </a:r>
            <a:r>
              <a:rPr lang="en-US" sz="2800" cap="none" dirty="0"/>
              <a:t> </a:t>
            </a:r>
            <a:r>
              <a:rPr lang="en-US" sz="2800" cap="none" dirty="0" err="1"/>
              <a:t>Itqan</a:t>
            </a:r>
            <a:r>
              <a:rPr lang="en-US" sz="2800" cap="none" dirty="0"/>
              <a:t> </a:t>
            </a:r>
            <a:r>
              <a:rPr lang="en-US" sz="2800" cap="none" dirty="0" err="1"/>
              <a:t>fi`Ulumil</a:t>
            </a:r>
            <a:r>
              <a:rPr lang="en-US" sz="2800" cap="none" dirty="0"/>
              <a:t> Qur`an </a:t>
            </a:r>
            <a:r>
              <a:rPr lang="en-US" sz="2800" cap="none" dirty="0" err="1"/>
              <a:t>Syaid</a:t>
            </a:r>
            <a:r>
              <a:rPr lang="en-US" sz="2800" cap="none" dirty="0"/>
              <a:t> Muhammad </a:t>
            </a:r>
            <a:r>
              <a:rPr lang="en-US" sz="2800" cap="none" dirty="0" err="1"/>
              <a:t>Alwi</a:t>
            </a:r>
            <a:r>
              <a:rPr lang="en-US" sz="2800" cap="none" dirty="0"/>
              <a:t> al-Maliki al-</a:t>
            </a:r>
            <a:r>
              <a:rPr lang="en-US" sz="2800" cap="none" dirty="0" err="1"/>
              <a:t>Makki</a:t>
            </a:r>
            <a:r>
              <a:rPr lang="en-US" sz="2800" cap="none" dirty="0"/>
              <a:t> al-</a:t>
            </a:r>
            <a:r>
              <a:rPr lang="en-US" sz="2800" cap="none" dirty="0" err="1"/>
              <a:t>Hasani</a:t>
            </a:r>
            <a:r>
              <a:rPr lang="en-US" sz="2800" cap="none" dirty="0"/>
              <a:t> </a:t>
            </a:r>
            <a:r>
              <a:rPr lang="en-US" sz="2800" cap="none" dirty="0" err="1"/>
              <a:t>mendefinisikan</a:t>
            </a:r>
            <a:r>
              <a:rPr lang="en-US" sz="2800" cap="none" dirty="0"/>
              <a:t> Qur`an </a:t>
            </a:r>
            <a:r>
              <a:rPr lang="en-US" sz="2800" cap="none" dirty="0" err="1"/>
              <a:t>sebagai</a:t>
            </a:r>
            <a:r>
              <a:rPr lang="en-US" sz="2800" cap="none" dirty="0"/>
              <a:t> </a:t>
            </a:r>
            <a:r>
              <a:rPr lang="en-US" sz="2800" cap="none" dirty="0" err="1"/>
              <a:t>berikut</a:t>
            </a:r>
            <a:r>
              <a:rPr lang="en-US" sz="2800" cap="none" dirty="0"/>
              <a:t> :</a:t>
            </a:r>
            <a:br>
              <a:rPr lang="en-US" sz="2800" cap="none" dirty="0"/>
            </a:br>
            <a:br>
              <a:rPr lang="en-US" sz="2800" cap="none" dirty="0"/>
            </a:br>
            <a:r>
              <a:rPr lang="ar-AE" sz="2800" cap="none" dirty="0"/>
              <a:t>اَلْكَلَامُ الْ مُنَزَّلُ عَلَى سَيِّدِنَا مُحَمَّدٍ صَلَّى اللهُ عَلَيْهِ وَسَلَّمَ الْمُعْجِزُ بِسُوْرَةٍ مِنْهُ</a:t>
            </a:r>
            <a:br>
              <a:rPr lang="en-US" sz="2800" cap="none" dirty="0"/>
            </a:br>
            <a:br>
              <a:rPr lang="en-US" sz="2800" cap="none" dirty="0"/>
            </a:br>
            <a:r>
              <a:rPr lang="en-US" sz="2800" cap="none" dirty="0"/>
              <a:t>“Kalam yang </a:t>
            </a:r>
            <a:r>
              <a:rPr lang="en-US" sz="2800" cap="none" dirty="0" err="1"/>
              <a:t>diturunkan</a:t>
            </a:r>
            <a:r>
              <a:rPr lang="en-US" sz="2800" cap="none" dirty="0"/>
              <a:t> </a:t>
            </a:r>
            <a:r>
              <a:rPr lang="en-US" sz="2800" cap="none" dirty="0" err="1"/>
              <a:t>kepada</a:t>
            </a:r>
            <a:r>
              <a:rPr lang="en-US" sz="2800" cap="none" dirty="0"/>
              <a:t> Nabi Muhammad SAW, yang </a:t>
            </a:r>
            <a:r>
              <a:rPr lang="en-US" sz="2800" cap="none" dirty="0" err="1"/>
              <a:t>dapat</a:t>
            </a:r>
            <a:r>
              <a:rPr lang="en-US" sz="2800" cap="none" dirty="0"/>
              <a:t> </a:t>
            </a:r>
            <a:r>
              <a:rPr lang="en-US" sz="2800" cap="none" dirty="0" err="1"/>
              <a:t>memberikan</a:t>
            </a:r>
            <a:r>
              <a:rPr lang="en-US" sz="2800" cap="none" dirty="0"/>
              <a:t> </a:t>
            </a:r>
            <a:r>
              <a:rPr lang="en-US" sz="2800" cap="none" dirty="0" err="1"/>
              <a:t>mukjizat</a:t>
            </a:r>
            <a:r>
              <a:rPr lang="en-US" sz="2800" cap="none" dirty="0"/>
              <a:t> </a:t>
            </a:r>
            <a:r>
              <a:rPr lang="en-US" sz="2800" cap="none" dirty="0" err="1"/>
              <a:t>dengan</a:t>
            </a:r>
            <a:r>
              <a:rPr lang="en-US" sz="2800" cap="none" dirty="0"/>
              <a:t> </a:t>
            </a:r>
            <a:r>
              <a:rPr lang="en-US" sz="2800" cap="none" dirty="0" err="1"/>
              <a:t>surat</a:t>
            </a:r>
            <a:r>
              <a:rPr lang="en-US" sz="2800" cap="none" dirty="0"/>
              <a:t> di </a:t>
            </a:r>
            <a:r>
              <a:rPr lang="en-US" sz="2800" cap="none" dirty="0" err="1"/>
              <a:t>dalam</a:t>
            </a:r>
            <a:r>
              <a:rPr lang="en-US" sz="2800" cap="none" dirty="0"/>
              <a:t>-Nya``</a:t>
            </a:r>
            <a:endParaRPr lang="en-ID" sz="2800" cap="none" dirty="0"/>
          </a:p>
        </p:txBody>
      </p:sp>
    </p:spTree>
    <p:extLst>
      <p:ext uri="{BB962C8B-B14F-4D97-AF65-F5344CB8AC3E}">
        <p14:creationId xmlns:p14="http://schemas.microsoft.com/office/powerpoint/2010/main" val="54801057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47C5-90D7-4DE2-ABDE-FFA690677C7C}"/>
              </a:ext>
            </a:extLst>
          </p:cNvPr>
          <p:cNvSpPr>
            <a:spLocks noGrp="1"/>
          </p:cNvSpPr>
          <p:nvPr>
            <p:ph type="title"/>
          </p:nvPr>
        </p:nvSpPr>
        <p:spPr>
          <a:xfrm>
            <a:off x="913775" y="579589"/>
            <a:ext cx="10364451" cy="3257744"/>
          </a:xfrm>
        </p:spPr>
        <p:txBody>
          <a:bodyPr>
            <a:normAutofit/>
          </a:bodyPr>
          <a:lstStyle/>
          <a:p>
            <a:r>
              <a:rPr lang="ar-AE" sz="3200" dirty="0">
                <a:latin typeface="Arial Narrow" panose="020B0606020202030204" pitchFamily="34" charset="0"/>
              </a:rPr>
              <a:t>اِنَّا نَحۡنُ نَزَّلۡنَا الذِّکۡرَ وَ اِنَّا لَہٗ لَحٰفِظُوۡنَ</a:t>
            </a:r>
            <a:br>
              <a:rPr lang="en-US" sz="3200" dirty="0"/>
            </a:br>
            <a:br>
              <a:rPr lang="en-US" sz="3200" dirty="0"/>
            </a:br>
            <a:r>
              <a:rPr lang="en-US" sz="3200" dirty="0"/>
              <a:t>“</a:t>
            </a:r>
            <a:r>
              <a:rPr lang="en-ID" sz="1600" b="0" i="0" dirty="0" err="1">
                <a:effectLst/>
                <a:latin typeface="roboto" panose="02000000000000000000" pitchFamily="2" charset="0"/>
              </a:rPr>
              <a:t>Sesungguhnya</a:t>
            </a:r>
            <a:r>
              <a:rPr lang="en-ID" sz="1600" b="0" i="0" dirty="0">
                <a:effectLst/>
                <a:latin typeface="roboto" panose="02000000000000000000" pitchFamily="2" charset="0"/>
              </a:rPr>
              <a:t> Kamilah yang </a:t>
            </a:r>
            <a:r>
              <a:rPr lang="en-ID" sz="1600" b="0" i="0" dirty="0" err="1">
                <a:effectLst/>
                <a:latin typeface="roboto" panose="02000000000000000000" pitchFamily="2" charset="0"/>
              </a:rPr>
              <a:t>menurunkan</a:t>
            </a:r>
            <a:r>
              <a:rPr lang="en-ID" sz="1600" b="0" i="0" dirty="0">
                <a:effectLst/>
                <a:latin typeface="roboto" panose="02000000000000000000" pitchFamily="2" charset="0"/>
              </a:rPr>
              <a:t> </a:t>
            </a:r>
            <a:r>
              <a:rPr lang="en-ID" sz="1600" b="0" i="0" u="none" strike="noStrike" dirty="0" err="1">
                <a:effectLst/>
                <a:latin typeface="roboto" panose="02000000000000000000" pitchFamily="2" charset="0"/>
                <a:hlinkClick r:id="rId2">
                  <a:extLst>
                    <a:ext uri="{A12FA001-AC4F-418D-AE19-62706E023703}">
                      <ahyp:hlinkClr xmlns:ahyp="http://schemas.microsoft.com/office/drawing/2018/hyperlinkcolor" val="tx"/>
                    </a:ext>
                  </a:extLst>
                </a:hlinkClick>
              </a:rPr>
              <a:t>Alquran</a:t>
            </a:r>
            <a:r>
              <a:rPr lang="en-ID" sz="1600" b="0" i="0" dirty="0">
                <a:effectLst/>
                <a:latin typeface="roboto" panose="02000000000000000000" pitchFamily="2" charset="0"/>
              </a:rPr>
              <a:t>, dan </a:t>
            </a:r>
            <a:r>
              <a:rPr lang="en-ID" sz="1600" b="0" i="0" dirty="0" err="1">
                <a:effectLst/>
                <a:latin typeface="roboto" panose="02000000000000000000" pitchFamily="2" charset="0"/>
              </a:rPr>
              <a:t>pasti</a:t>
            </a:r>
            <a:r>
              <a:rPr lang="en-ID" sz="1600" b="0" i="0" dirty="0">
                <a:effectLst/>
                <a:latin typeface="roboto" panose="02000000000000000000" pitchFamily="2" charset="0"/>
              </a:rPr>
              <a:t> Kami (pula) yang </a:t>
            </a:r>
            <a:r>
              <a:rPr lang="en-ID" sz="1600" b="0" i="0" dirty="0" err="1">
                <a:effectLst/>
                <a:latin typeface="roboto" panose="02000000000000000000" pitchFamily="2" charset="0"/>
              </a:rPr>
              <a:t>memeliharanya</a:t>
            </a:r>
            <a:r>
              <a:rPr lang="en-ID" sz="1600" b="1" i="0" dirty="0">
                <a:effectLst/>
                <a:latin typeface="roboto" panose="02000000000000000000" pitchFamily="2" charset="0"/>
              </a:rPr>
              <a:t>.``</a:t>
            </a:r>
            <a:br>
              <a:rPr lang="en-ID" sz="1600" b="1" i="0" dirty="0">
                <a:effectLst/>
                <a:latin typeface="roboto" panose="02000000000000000000" pitchFamily="2" charset="0"/>
              </a:rPr>
            </a:br>
            <a:r>
              <a:rPr lang="en-ID" sz="1800" i="1" dirty="0">
                <a:effectLst/>
                <a:latin typeface="Times New Roman" panose="02020603050405020304" pitchFamily="18" charset="0"/>
                <a:ea typeface="Calibri" panose="020F0502020204030204" pitchFamily="34" charset="0"/>
              </a:rPr>
              <a:t>Al-</a:t>
            </a:r>
            <a:r>
              <a:rPr lang="en-ID" sz="1800" i="1" dirty="0" err="1">
                <a:effectLst/>
                <a:latin typeface="Times New Roman" panose="02020603050405020304" pitchFamily="18" charset="0"/>
                <a:ea typeface="Calibri" panose="020F0502020204030204" pitchFamily="34" charset="0"/>
              </a:rPr>
              <a:t>Hijr</a:t>
            </a:r>
            <a:r>
              <a:rPr lang="en-ID" sz="1800" i="1" dirty="0">
                <a:effectLst/>
                <a:latin typeface="Times New Roman" panose="02020603050405020304" pitchFamily="18" charset="0"/>
                <a:ea typeface="Calibri" panose="020F0502020204030204" pitchFamily="34" charset="0"/>
              </a:rPr>
              <a:t>/15:9</a:t>
            </a:r>
            <a:endParaRPr lang="en-ID" sz="3200" dirty="0"/>
          </a:p>
        </p:txBody>
      </p:sp>
    </p:spTree>
    <p:extLst>
      <p:ext uri="{BB962C8B-B14F-4D97-AF65-F5344CB8AC3E}">
        <p14:creationId xmlns:p14="http://schemas.microsoft.com/office/powerpoint/2010/main" val="27458714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17E4-B091-4E48-A5D3-35F96A8CA844}"/>
              </a:ext>
            </a:extLst>
          </p:cNvPr>
          <p:cNvSpPr>
            <a:spLocks noGrp="1"/>
          </p:cNvSpPr>
          <p:nvPr>
            <p:ph type="title"/>
          </p:nvPr>
        </p:nvSpPr>
        <p:spPr>
          <a:xfrm>
            <a:off x="913775" y="618517"/>
            <a:ext cx="10364451" cy="5215753"/>
          </a:xfrm>
        </p:spPr>
        <p:txBody>
          <a:bodyPr>
            <a:normAutofit/>
          </a:bodyPr>
          <a:lstStyle/>
          <a:p>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Berdasarkan</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definisi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atas</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maka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setidaknya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lima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faktor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penting</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menjadi</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faktor</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karakteristik</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Al Qur’an, </a:t>
            </a:r>
            <a:r>
              <a:rPr lang="en-ID" sz="1800" dirty="0" err="1">
                <a:effectLst/>
                <a:latin typeface="Times New Roman" panose="02020603050405020304" pitchFamily="18" charset="0"/>
                <a:ea typeface="Calibri" panose="020F0502020204030204" pitchFamily="34" charset="0"/>
                <a:cs typeface="Times New Roman" panose="02020603050405020304" pitchFamily="18" charset="0"/>
              </a:rPr>
              <a:t>yaitu</a:t>
            </a:r>
            <a:r>
              <a:rPr lang="en-ID"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D" sz="2800" dirty="0"/>
          </a:p>
        </p:txBody>
      </p:sp>
    </p:spTree>
    <p:extLst>
      <p:ext uri="{BB962C8B-B14F-4D97-AF65-F5344CB8AC3E}">
        <p14:creationId xmlns:p14="http://schemas.microsoft.com/office/powerpoint/2010/main" val="155335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739</TotalTime>
  <Words>2581</Words>
  <Application>Microsoft Office PowerPoint</Application>
  <PresentationFormat>Widescreen</PresentationFormat>
  <Paragraphs>95</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Algerian</vt:lpstr>
      <vt:lpstr>Arial</vt:lpstr>
      <vt:lpstr>Arial Narrow</vt:lpstr>
      <vt:lpstr>Bahnschrift Condensed</vt:lpstr>
      <vt:lpstr>Calibri</vt:lpstr>
      <vt:lpstr>Castellar</vt:lpstr>
      <vt:lpstr>Copperplate Gothic Light</vt:lpstr>
      <vt:lpstr>Helvetica</vt:lpstr>
      <vt:lpstr>roboto</vt:lpstr>
      <vt:lpstr>Times New Roman</vt:lpstr>
      <vt:lpstr>Tw Cen MT</vt:lpstr>
      <vt:lpstr>Wingdings</vt:lpstr>
      <vt:lpstr>Droplet</vt:lpstr>
      <vt:lpstr>Prsentasi Pai</vt:lpstr>
      <vt:lpstr>Kata pengantar</vt:lpstr>
      <vt:lpstr>AL QUR’AN SUMBER UTAMA DAN PERTAMA AJARAN ISLAM</vt:lpstr>
      <vt:lpstr>Sebagaimana sabda Rasulullah Saw : “Tidaklah ada pemberi syafaat yang lebih utama derajatnya di sisi Allah pada hari kiamat daripada Al-Quran.”2. Setiap mukmin yakin, bahwa me mbaca Al-Quran termasuk amal yang sangat mulia dan mendapatkan pahala. Al-Q uran adalah sebaik-baik bacaan bagi orang mukmin, baik di kala senang maupun dikala susah dikala gembira ataupun dikala sedih, bahkan membaca al-quran menjadi obat dan penawar bagi orang yang gelisah jiwanya. Untuk dapat membaca Al-Qur’an dengan baik dan benar maka perlu menempuh proses pendidikan. Karena pendidikan merupakan aspek kehidupan manusia yang peranannya sangat penting. Melalui proses pendidikan seseorang diarahkan dan dib imbing untuk dapat menghadapi kehidupan ini dengan sebaik-baiknya, sebagaimana Allah Swt memerintahkan kepada Nabi Muhammad Saw dengan perintah Iqra’  (bacalah) dalam Surat Al-‘Alaq ayat 1-5.          </vt:lpstr>
      <vt:lpstr>PowerPoint Presentation</vt:lpstr>
      <vt:lpstr> RUMUSAN MASALAH 1.Apa yang anda ketahui tentang Al Qur’an 2.Apa yang anda ketahui tentang keistimewaan Al Qur’an 3.Apa yang anda ketahui tentang alasan kita harus membaca Al Qur’an 4. Apa yang anda ketahui tentang manfaat Al Qur’an   </vt:lpstr>
      <vt:lpstr>SECARA BAHASA  Aliyahni mengatakan bahwa Al-Quran berasal dari kata قَرَأَ  - يَقْرَأُ - قُرْانًأ berupa masdhar yang berati “Bacaan” . Keterangan ini bersumber dalam kitab Al-Itqan fi ulumil qur`an karya Imam Jalaludin As suyuthi.  SECARA ISTILAH Dalam kitab Zubdatul Itqan fi`Ulumil Qur`an Syaid Muhammad Alwi al-Maliki al-Makki al-Hasani mendefinisikan Qur`an sebagai berikut :  اَلْكَلَامُ الْ مُنَزَّلُ عَلَى سَيِّدِنَا مُحَمَّدٍ صَلَّى اللهُ عَلَيْهِ وَسَلَّمَ الْمُعْجِزُ بِسُوْرَةٍ مِنْهُ  “Kalam yang diturunkan kepada Nabi Muhammad SAW, yang dapat memberikan mukjizat dengan surat di dalam-Nya``</vt:lpstr>
      <vt:lpstr>اِنَّا نَحۡنُ نَزَّلۡنَا الذِّکۡرَ وَ اِنَّا لَہٗ لَحٰفِظُوۡنَ  “Sesungguhnya Kamilah yang menurunkan Alquran, dan pasti Kami (pula) yang memeliharanya.`` Al-Hijr/15:9</vt:lpstr>
      <vt:lpstr>Berdasarkan definisi di atas, maka setidaknya ada lima faktor penting yang menjadi faktor karakteristik Al Qur’an, yaitu:  </vt:lpstr>
      <vt:lpstr>1. Al Qur’an adalah firman atau kalam Allah SWT, bukan perkataan Malaikat Jibril (dia hanya penyampai wahyu dari Allah), bukan sabda Nabi Muhammad SAW. (beliau hanya  penerima wahyu Alquran dari Allah), dan bukan perkataan manusia biasa, mereka hanya berkewajiban mengamalkannya</vt:lpstr>
      <vt:lpstr>2. Al Qur’an hanya diberikan kepada Nabi Muhammad SAW. Tidak diberikan kepada Nabi-nabi sebelumnya. Kitab suci yang diberikan kepada para nabi sebelumnya bukan bernama  Al Qur’an tapi memiliki nama lain; Zabur adalah nama kitab yang diberikan kepada Nabi Daud, Taurat diberikan kepadaNabi Musa, dan Injil adalah kitab yang diberikan kepada Nabi  Isa as. </vt:lpstr>
      <vt:lpstr>3. Al Qur’an adalah mukjizat, maka dalam sepanjang sejarah umat manusia sejak awal turunnya sampai sekarang dan mendatang tidak seorangpun yang mampu menandingi Al Qur’an, baik secara individual maupun kolektif, sekalipun mereka ahli sastra bahasa dan sependek-pendeknya surat atau ayat. </vt:lpstr>
      <vt:lpstr> 4. Diriwayatkan secara mutawatir artinya Al Qur’an diterima dan diriwayatkan oleh banyak orang yang secara logika mereka mustahil untuk berdusta, periwayatan itu dilakukan dari masa ke masa secara berturut-turut sampai kepada kita.  </vt:lpstr>
      <vt:lpstr>5. Membaca Al Qur’an dicatat sebagai amal ibadah. Di antara sekian banyak bacaan, hanya membaca Al Qur’an saja yang di anggap ibadah, sekalipun membaca tidak tahu maknanya,  apalagi jika ia mengetahui makna ayat atau surat yang dibaca dan mampu mengamalkannya. Adapun bacaam-bacaan lain tidak dinilai ibadah kecuali disertai niat yang baik seperti  mencari Ilmu. Jadi, pahala yang diperoleh pembaca selain Al Qur’an adalah pahala mencari Ilmu, bukan substansi bacaan sebagaimana dalam Al Qur’an. </vt:lpstr>
      <vt:lpstr>sifat al-qur`an Al Qur’an memiliki beberapa nama yang mulia seperti, nur, hudan, rahmah, syifa, mau’izah, aziz, mubarak, basyir, nadzir, dan semacamnya. </vt:lpstr>
      <vt:lpstr>Adapun nama-nama Al Qur’an dapat dirujuk dalam firman Allah SWT, antara lain:        1. nama  al-Burhan (bukti kebenaran) dan nur mubin (cahaya yang terang)QS.An-Nisa(174) 2.nama  asy-syifa (obat) dan ar-rahmah (kasih sayang), QS. Al-Isra 82 3.nama huda (petunjuk) QS. Fushilat [41]: (44) 4.nama mau’izah (nasihat) QS. Yunus [10] : (57) 5.nama  aziz (kuat) qs.fushilat[41]: (41) 6.nama mubarak (berkah) q.s al-anbiya[21]: (49) 7.nama basyir (kabar gembira) q.s fushilat[41] : (3-4) 8.nama nadzir (menerima) q.s fushilat[41] : (4)   Referensi: Kitab Al-Itqon Fi Ulumil Quran dan Khozinatul Asrar      </vt:lpstr>
      <vt:lpstr>Keistimewaan Al Qur,an </vt:lpstr>
      <vt:lpstr>Alasan kita diwajibkan membaca Al Qur’an </vt:lpstr>
      <vt:lpstr>Manfaat Al Qur’an  </vt:lpstr>
      <vt:lpstr>PowerPoint Presentation</vt:lpstr>
      <vt:lpstr>PowerPoint Presentation</vt:lpstr>
      <vt:lpstr>SARAN</vt:lpstr>
      <vt:lpstr>DAFATAR PUSTAKA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Persentasi Pai</dc:title>
  <dc:creator>apiddipa@outlook.com</dc:creator>
  <cp:lastModifiedBy>cecep riki rinaldi</cp:lastModifiedBy>
  <cp:revision>5</cp:revision>
  <dcterms:created xsi:type="dcterms:W3CDTF">2021-10-07T02:10:19Z</dcterms:created>
  <dcterms:modified xsi:type="dcterms:W3CDTF">2021-10-23T12:46:34Z</dcterms:modified>
</cp:coreProperties>
</file>