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492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AB6E-6A23-4319-ABCE-20B5374953C5}" type="datetimeFigureOut">
              <a:rPr lang="id-ID" smtClean="0"/>
              <a:t>04/01/2022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20A9-22F8-4202-A0EA-3FA912FFB47E}" type="slidenum">
              <a:rPr lang="id-ID" smtClean="0"/>
              <a:t>‹#›</a:t>
            </a:fld>
            <a:endParaRPr lang="id-ID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AB6E-6A23-4319-ABCE-20B5374953C5}" type="datetimeFigureOut">
              <a:rPr lang="id-ID" smtClean="0"/>
              <a:t>04/01/2022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20A9-22F8-4202-A0EA-3FA912FFB47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AB6E-6A23-4319-ABCE-20B5374953C5}" type="datetimeFigureOut">
              <a:rPr lang="id-ID" smtClean="0"/>
              <a:t>04/01/2022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20A9-22F8-4202-A0EA-3FA912FFB47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AB6E-6A23-4319-ABCE-20B5374953C5}" type="datetimeFigureOut">
              <a:rPr lang="id-ID" smtClean="0"/>
              <a:t>04/01/2022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20A9-22F8-4202-A0EA-3FA912FFB47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AB6E-6A23-4319-ABCE-20B5374953C5}" type="datetimeFigureOut">
              <a:rPr lang="id-ID" smtClean="0"/>
              <a:t>04/01/2022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20A9-22F8-4202-A0EA-3FA912FFB47E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AB6E-6A23-4319-ABCE-20B5374953C5}" type="datetimeFigureOut">
              <a:rPr lang="id-ID" smtClean="0"/>
              <a:t>04/01/2022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20A9-22F8-4202-A0EA-3FA912FFB47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AB6E-6A23-4319-ABCE-20B5374953C5}" type="datetimeFigureOut">
              <a:rPr lang="id-ID" smtClean="0"/>
              <a:t>04/01/2022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20A9-22F8-4202-A0EA-3FA912FFB47E}" type="slidenum">
              <a:rPr lang="id-ID" smtClean="0"/>
              <a:t>‹#›</a:t>
            </a:fld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AB6E-6A23-4319-ABCE-20B5374953C5}" type="datetimeFigureOut">
              <a:rPr lang="id-ID" smtClean="0"/>
              <a:t>04/01/2022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20A9-22F8-4202-A0EA-3FA912FFB47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AB6E-6A23-4319-ABCE-20B5374953C5}" type="datetimeFigureOut">
              <a:rPr lang="id-ID" smtClean="0"/>
              <a:t>04/01/2022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20A9-22F8-4202-A0EA-3FA912FFB47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AB6E-6A23-4319-ABCE-20B5374953C5}" type="datetimeFigureOut">
              <a:rPr lang="id-ID" smtClean="0"/>
              <a:t>04/01/2022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20A9-22F8-4202-A0EA-3FA912FFB47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4C0CAB6E-6A23-4319-ABCE-20B5374953C5}" type="datetimeFigureOut">
              <a:rPr lang="id-ID" smtClean="0"/>
              <a:t>04/01/2022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36F520A9-22F8-4202-A0EA-3FA912FFB47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0CAB6E-6A23-4319-ABCE-20B5374953C5}" type="datetimeFigureOut">
              <a:rPr lang="id-ID" smtClean="0"/>
              <a:t>04/01/2022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6F520A9-22F8-4202-A0EA-3FA912FFB47E}" type="slidenum">
              <a:rPr lang="id-ID" smtClean="0"/>
              <a:t>‹#›</a:t>
            </a:fld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Sistem Bilangan dan Kode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Pengantar Ilmu Komputer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0712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 Bilangan Desimal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Terdiri dari bit 0,1,2,3,4,5,6,7,8,9</a:t>
            </a:r>
          </a:p>
          <a:p>
            <a:r>
              <a:rPr lang="id-ID" dirty="0" smtClean="0"/>
              <a:t>Ke Binary</a:t>
            </a:r>
          </a:p>
          <a:p>
            <a:pPr lvl="1" algn="just"/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2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sisa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digit binary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binary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.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sisa</a:t>
            </a:r>
            <a:r>
              <a:rPr lang="en-US" dirty="0"/>
              <a:t>.</a:t>
            </a: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322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 Bilangan Desimal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Contoh : 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 smtClean="0"/>
              <a:t>15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10</a:t>
            </a:r>
            <a:r>
              <a:rPr lang="en-US" baseline="-25000" dirty="0" smtClean="0"/>
              <a:t>)</a:t>
            </a:r>
            <a:r>
              <a:rPr lang="id-ID" baseline="-25000" dirty="0" smtClean="0"/>
              <a:t>  </a:t>
            </a:r>
            <a:r>
              <a:rPr lang="id-ID" dirty="0" smtClean="0"/>
              <a:t> = __________</a:t>
            </a:r>
            <a:r>
              <a:rPr lang="en-US" baseline="-25000" dirty="0" smtClean="0"/>
              <a:t> (</a:t>
            </a:r>
            <a:r>
              <a:rPr lang="id-ID" baseline="-25000" dirty="0"/>
              <a:t>2</a:t>
            </a:r>
            <a:r>
              <a:rPr lang="en-US" baseline="-25000" dirty="0" smtClean="0"/>
              <a:t>)</a:t>
            </a:r>
            <a:endParaRPr lang="id-ID" baseline="-25000" dirty="0"/>
          </a:p>
          <a:p>
            <a:pPr marL="971550" lvl="1" indent="-514350">
              <a:buFont typeface="+mj-lt"/>
              <a:buAutoNum type="arabicPeriod"/>
            </a:pPr>
            <a:r>
              <a:rPr lang="id-ID" dirty="0" smtClean="0"/>
              <a:t>23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10</a:t>
            </a:r>
            <a:r>
              <a:rPr lang="en-US" baseline="-25000" dirty="0" smtClean="0"/>
              <a:t>)</a:t>
            </a:r>
            <a:r>
              <a:rPr lang="id-ID" baseline="-25000" dirty="0" smtClean="0"/>
              <a:t>  </a:t>
            </a:r>
            <a:r>
              <a:rPr lang="id-ID" dirty="0" smtClean="0"/>
              <a:t> = __________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2</a:t>
            </a:r>
            <a:r>
              <a:rPr lang="en-US" baseline="-25000" dirty="0" smtClean="0"/>
              <a:t>)</a:t>
            </a:r>
            <a:endParaRPr lang="id-ID" baseline="-25000" dirty="0" smtClean="0"/>
          </a:p>
          <a:p>
            <a:pPr marL="971550" lvl="1" indent="-514350">
              <a:buFont typeface="+mj-lt"/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1334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 Bilangan Desimal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Ke Oktal</a:t>
            </a:r>
          </a:p>
          <a:p>
            <a:pPr lvl="1" algn="just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mengkonversikan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smtClean="0"/>
              <a:t>de</a:t>
            </a:r>
            <a:r>
              <a:rPr lang="id-ID" dirty="0" smtClean="0"/>
              <a:t>s</a:t>
            </a:r>
            <a:r>
              <a:rPr lang="en-US" dirty="0" err="1" smtClean="0"/>
              <a:t>imal</a:t>
            </a:r>
            <a:r>
              <a:rPr lang="en-US" dirty="0" smtClean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smtClean="0"/>
              <a:t>o</a:t>
            </a:r>
            <a:r>
              <a:rPr lang="id-ID" dirty="0" smtClean="0"/>
              <a:t>k</a:t>
            </a:r>
            <a:r>
              <a:rPr lang="en-US" dirty="0" err="1" smtClean="0"/>
              <a:t>tal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i="1" dirty="0" smtClean="0"/>
              <a:t>reminder </a:t>
            </a:r>
            <a:r>
              <a:rPr lang="en-US" i="1" dirty="0"/>
              <a:t>method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smtClean="0"/>
              <a:t>de</a:t>
            </a:r>
            <a:r>
              <a:rPr lang="id-ID" dirty="0" smtClean="0"/>
              <a:t>s</a:t>
            </a:r>
            <a:r>
              <a:rPr lang="en-US" dirty="0" err="1" smtClean="0"/>
              <a:t>imal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basis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smtClean="0"/>
              <a:t>o</a:t>
            </a:r>
            <a:r>
              <a:rPr lang="id-ID" dirty="0" smtClean="0"/>
              <a:t>k</a:t>
            </a:r>
            <a:r>
              <a:rPr lang="en-US" dirty="0" err="1" smtClean="0"/>
              <a:t>tal</a:t>
            </a:r>
            <a:r>
              <a:rPr lang="en-US" dirty="0" smtClean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endParaRPr lang="id-ID" dirty="0" smtClean="0"/>
          </a:p>
          <a:p>
            <a:pPr lvl="1" algn="just"/>
            <a:r>
              <a:rPr lang="id-ID" dirty="0" smtClean="0"/>
              <a:t>Contoh :</a:t>
            </a:r>
          </a:p>
          <a:p>
            <a:pPr marL="1371600" lvl="2" indent="-514350">
              <a:buFont typeface="+mj-lt"/>
              <a:buAutoNum type="arabicPeriod"/>
            </a:pPr>
            <a:r>
              <a:rPr lang="id-ID" dirty="0" smtClean="0"/>
              <a:t>15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10</a:t>
            </a:r>
            <a:r>
              <a:rPr lang="en-US" baseline="-25000" dirty="0" smtClean="0"/>
              <a:t>)</a:t>
            </a:r>
            <a:r>
              <a:rPr lang="id-ID" baseline="-25000" dirty="0" smtClean="0"/>
              <a:t>  </a:t>
            </a:r>
            <a:r>
              <a:rPr lang="id-ID" dirty="0" smtClean="0"/>
              <a:t> = __________</a:t>
            </a:r>
            <a:r>
              <a:rPr lang="en-US" baseline="-25000" dirty="0" smtClean="0"/>
              <a:t> (</a:t>
            </a:r>
            <a:r>
              <a:rPr lang="id-ID" baseline="-25000" dirty="0"/>
              <a:t>8</a:t>
            </a:r>
            <a:r>
              <a:rPr lang="en-US" baseline="-25000" dirty="0" smtClean="0"/>
              <a:t>)</a:t>
            </a:r>
            <a:endParaRPr lang="id-ID" baseline="-25000" dirty="0" smtClean="0"/>
          </a:p>
          <a:p>
            <a:pPr marL="1371600" lvl="2" indent="-514350">
              <a:buFont typeface="+mj-lt"/>
              <a:buAutoNum type="arabicPeriod"/>
            </a:pPr>
            <a:r>
              <a:rPr lang="id-ID" dirty="0" smtClean="0"/>
              <a:t>23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10</a:t>
            </a:r>
            <a:r>
              <a:rPr lang="en-US" baseline="-25000" dirty="0" smtClean="0"/>
              <a:t>)</a:t>
            </a:r>
            <a:r>
              <a:rPr lang="id-ID" baseline="-25000" dirty="0" smtClean="0"/>
              <a:t>  </a:t>
            </a:r>
            <a:r>
              <a:rPr lang="id-ID" dirty="0" smtClean="0"/>
              <a:t> = __________</a:t>
            </a:r>
            <a:r>
              <a:rPr lang="en-US" baseline="-25000" dirty="0" smtClean="0"/>
              <a:t> (</a:t>
            </a:r>
            <a:r>
              <a:rPr lang="id-ID" baseline="-25000" dirty="0"/>
              <a:t>8</a:t>
            </a:r>
            <a:r>
              <a:rPr lang="en-US" baseline="-25000" dirty="0" smtClean="0"/>
              <a:t>)</a:t>
            </a:r>
            <a:endParaRPr lang="id-ID" baseline="-25000" dirty="0" smtClean="0"/>
          </a:p>
          <a:p>
            <a:pPr marL="1371600" lvl="2" indent="-514350" algn="just">
              <a:buFont typeface="+mj-lt"/>
              <a:buAutoNum type="arabicPeriod"/>
            </a:pP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7028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Ke Hexadesimal</a:t>
            </a:r>
          </a:p>
          <a:p>
            <a:pPr lvl="1" algn="just"/>
            <a:r>
              <a:rPr lang="en-US" dirty="0" err="1"/>
              <a:t>Bilangan</a:t>
            </a:r>
            <a:r>
              <a:rPr lang="en-US" dirty="0"/>
              <a:t> decimal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dikonversikan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hexa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smtClean="0"/>
              <a:t>reminder method</a:t>
            </a:r>
            <a:endParaRPr lang="id-ID" dirty="0" smtClean="0"/>
          </a:p>
          <a:p>
            <a:pPr lvl="1" algn="just"/>
            <a:r>
              <a:rPr lang="id-ID" dirty="0" smtClean="0"/>
              <a:t>Contoh :</a:t>
            </a:r>
          </a:p>
          <a:p>
            <a:pPr marL="1371600" lvl="2" indent="-514350">
              <a:buFont typeface="+mj-lt"/>
              <a:buAutoNum type="arabicPeriod"/>
            </a:pPr>
            <a:r>
              <a:rPr lang="id-ID" dirty="0" smtClean="0"/>
              <a:t>15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10</a:t>
            </a:r>
            <a:r>
              <a:rPr lang="en-US" baseline="-25000" dirty="0" smtClean="0"/>
              <a:t>)</a:t>
            </a:r>
            <a:r>
              <a:rPr lang="id-ID" baseline="-25000" dirty="0" smtClean="0"/>
              <a:t>  </a:t>
            </a:r>
            <a:r>
              <a:rPr lang="id-ID" dirty="0" smtClean="0"/>
              <a:t> = __________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16</a:t>
            </a:r>
            <a:r>
              <a:rPr lang="en-US" baseline="-25000" dirty="0" smtClean="0"/>
              <a:t>)</a:t>
            </a:r>
            <a:endParaRPr lang="id-ID" baseline="-25000" dirty="0" smtClean="0"/>
          </a:p>
          <a:p>
            <a:pPr marL="1371600" lvl="2" indent="-514350">
              <a:buFont typeface="+mj-lt"/>
              <a:buAutoNum type="arabicPeriod"/>
            </a:pPr>
            <a:r>
              <a:rPr lang="id-ID" dirty="0" smtClean="0"/>
              <a:t>23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10</a:t>
            </a:r>
            <a:r>
              <a:rPr lang="en-US" baseline="-25000" dirty="0" smtClean="0"/>
              <a:t>)</a:t>
            </a:r>
            <a:r>
              <a:rPr lang="id-ID" baseline="-25000" dirty="0" smtClean="0"/>
              <a:t>  </a:t>
            </a:r>
            <a:r>
              <a:rPr lang="id-ID" dirty="0" smtClean="0"/>
              <a:t> = __________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16</a:t>
            </a:r>
            <a:r>
              <a:rPr lang="en-US" baseline="-25000" dirty="0" smtClean="0"/>
              <a:t>)</a:t>
            </a:r>
            <a:endParaRPr lang="id-ID" baseline="-25000" dirty="0" smtClean="0"/>
          </a:p>
          <a:p>
            <a:pPr marL="457200" lvl="1" indent="0" algn="just">
              <a:buNone/>
            </a:pPr>
            <a:endParaRPr lang="id-ID" dirty="0" smtClean="0"/>
          </a:p>
          <a:p>
            <a:pPr lvl="1"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8594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Sistem Bilangan Hexadesimal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Terdiri dari bit 0,1,2,3,4,5,6,7,8,9,A,B,C,D,E,F</a:t>
            </a:r>
          </a:p>
          <a:p>
            <a:r>
              <a:rPr lang="id-ID" dirty="0" smtClean="0"/>
              <a:t>Ke Biner</a:t>
            </a:r>
          </a:p>
          <a:p>
            <a:pPr lvl="1" algn="just"/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hexadecimal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smtClean="0"/>
              <a:t>s</a:t>
            </a:r>
            <a:r>
              <a:rPr lang="id-ID" dirty="0" smtClean="0"/>
              <a:t>i</a:t>
            </a:r>
            <a:r>
              <a:rPr lang="en-US" dirty="0" smtClean="0"/>
              <a:t>stem </a:t>
            </a:r>
            <a:r>
              <a:rPr lang="en-US" dirty="0" err="1"/>
              <a:t>bilangan</a:t>
            </a:r>
            <a:r>
              <a:rPr lang="en-US" dirty="0"/>
              <a:t> binary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mengkonversikan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digit </a:t>
            </a:r>
            <a:r>
              <a:rPr lang="en-US" dirty="0" err="1"/>
              <a:t>hexa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4 digit </a:t>
            </a:r>
            <a:r>
              <a:rPr lang="en-US" dirty="0" smtClean="0"/>
              <a:t>binary</a:t>
            </a:r>
            <a:endParaRPr lang="id-ID" dirty="0" smtClean="0"/>
          </a:p>
          <a:p>
            <a:pPr lvl="1" algn="just"/>
            <a:r>
              <a:rPr lang="id-ID" dirty="0" smtClean="0"/>
              <a:t>Contoh : </a:t>
            </a:r>
          </a:p>
          <a:p>
            <a:pPr marL="1371600" lvl="2" indent="-514350">
              <a:buFont typeface="+mj-lt"/>
              <a:buAutoNum type="arabicPeriod"/>
            </a:pPr>
            <a:r>
              <a:rPr lang="id-ID" dirty="0" smtClean="0"/>
              <a:t>15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16</a:t>
            </a:r>
            <a:r>
              <a:rPr lang="en-US" baseline="-25000" dirty="0" smtClean="0"/>
              <a:t>)</a:t>
            </a:r>
            <a:r>
              <a:rPr lang="id-ID" baseline="-25000" dirty="0" smtClean="0"/>
              <a:t>  </a:t>
            </a:r>
            <a:r>
              <a:rPr lang="id-ID" dirty="0" smtClean="0"/>
              <a:t> = __________</a:t>
            </a:r>
            <a:r>
              <a:rPr lang="en-US" baseline="-25000" dirty="0" smtClean="0"/>
              <a:t> (</a:t>
            </a:r>
            <a:r>
              <a:rPr lang="id-ID" baseline="-25000" dirty="0"/>
              <a:t>2</a:t>
            </a:r>
            <a:r>
              <a:rPr lang="en-US" baseline="-25000" dirty="0" smtClean="0"/>
              <a:t>)</a:t>
            </a:r>
            <a:endParaRPr lang="id-ID" baseline="-25000" dirty="0" smtClean="0"/>
          </a:p>
          <a:p>
            <a:pPr marL="1371600" lvl="2" indent="-514350">
              <a:buFont typeface="+mj-lt"/>
              <a:buAutoNum type="arabicPeriod"/>
            </a:pPr>
            <a:r>
              <a:rPr lang="id-ID" dirty="0" smtClean="0"/>
              <a:t>23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16</a:t>
            </a:r>
            <a:r>
              <a:rPr lang="en-US" baseline="-25000" dirty="0" smtClean="0"/>
              <a:t>)</a:t>
            </a:r>
            <a:r>
              <a:rPr lang="id-ID" baseline="-25000" dirty="0" smtClean="0"/>
              <a:t>  </a:t>
            </a:r>
            <a:r>
              <a:rPr lang="id-ID" dirty="0" smtClean="0"/>
              <a:t> = __________</a:t>
            </a:r>
            <a:r>
              <a:rPr lang="en-US" baseline="-25000" dirty="0" smtClean="0"/>
              <a:t> (</a:t>
            </a:r>
            <a:r>
              <a:rPr lang="id-ID" baseline="-25000" dirty="0"/>
              <a:t>2</a:t>
            </a:r>
            <a:r>
              <a:rPr lang="en-US" baseline="-25000" dirty="0" smtClean="0"/>
              <a:t>)</a:t>
            </a:r>
            <a:endParaRPr lang="id-ID" baseline="-25000" dirty="0" smtClean="0"/>
          </a:p>
          <a:p>
            <a:pPr marL="457200" lvl="1" indent="0" algn="just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3554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Sistem Bilangan Hexadesimal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Ke Oktal</a:t>
            </a:r>
          </a:p>
          <a:p>
            <a:pPr lvl="1" algn="just"/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hexadecimal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smtClean="0"/>
              <a:t>s</a:t>
            </a:r>
            <a:r>
              <a:rPr lang="id-ID" dirty="0" smtClean="0"/>
              <a:t>i</a:t>
            </a:r>
            <a:r>
              <a:rPr lang="en-US" dirty="0" smtClean="0"/>
              <a:t>stem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smtClean="0"/>
              <a:t>o</a:t>
            </a:r>
            <a:r>
              <a:rPr lang="id-ID" dirty="0" smtClean="0"/>
              <a:t>k</a:t>
            </a:r>
            <a:r>
              <a:rPr lang="en-US" dirty="0" err="1" smtClean="0"/>
              <a:t>tal</a:t>
            </a:r>
            <a:r>
              <a:rPr lang="en-US" dirty="0" smtClean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hexa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binary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dikonversikan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smtClean="0"/>
              <a:t>o</a:t>
            </a:r>
            <a:r>
              <a:rPr lang="id-ID" dirty="0" smtClean="0"/>
              <a:t>k</a:t>
            </a:r>
            <a:r>
              <a:rPr lang="en-US" dirty="0" err="1" smtClean="0"/>
              <a:t>tal</a:t>
            </a:r>
            <a:r>
              <a:rPr lang="en-US" dirty="0" smtClean="0"/>
              <a:t>.</a:t>
            </a:r>
            <a:endParaRPr lang="id-ID" dirty="0" smtClean="0"/>
          </a:p>
          <a:p>
            <a:pPr lvl="1" algn="just"/>
            <a:r>
              <a:rPr lang="id-ID" dirty="0" smtClean="0"/>
              <a:t>Contoh :</a:t>
            </a:r>
          </a:p>
          <a:p>
            <a:pPr marL="1371600" lvl="2" indent="-514350">
              <a:buFont typeface="+mj-lt"/>
              <a:buAutoNum type="arabicPeriod"/>
            </a:pPr>
            <a:r>
              <a:rPr lang="id-ID" dirty="0" smtClean="0"/>
              <a:t>15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16</a:t>
            </a:r>
            <a:r>
              <a:rPr lang="en-US" baseline="-25000" dirty="0" smtClean="0"/>
              <a:t>)</a:t>
            </a:r>
            <a:r>
              <a:rPr lang="id-ID" baseline="-25000" dirty="0" smtClean="0"/>
              <a:t>  </a:t>
            </a:r>
            <a:r>
              <a:rPr lang="id-ID" dirty="0" smtClean="0"/>
              <a:t> = __________</a:t>
            </a:r>
            <a:r>
              <a:rPr lang="en-US" baseline="-25000" dirty="0" smtClean="0"/>
              <a:t> (</a:t>
            </a:r>
            <a:r>
              <a:rPr lang="id-ID" baseline="-25000" dirty="0"/>
              <a:t>8</a:t>
            </a:r>
            <a:r>
              <a:rPr lang="en-US" baseline="-25000" dirty="0" smtClean="0"/>
              <a:t>)</a:t>
            </a:r>
            <a:endParaRPr lang="id-ID" baseline="-25000" dirty="0" smtClean="0"/>
          </a:p>
          <a:p>
            <a:pPr marL="1371600" lvl="2" indent="-514350">
              <a:buFont typeface="+mj-lt"/>
              <a:buAutoNum type="arabicPeriod"/>
            </a:pPr>
            <a:r>
              <a:rPr lang="id-ID" dirty="0" smtClean="0"/>
              <a:t>23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16</a:t>
            </a:r>
            <a:r>
              <a:rPr lang="en-US" baseline="-25000" dirty="0" smtClean="0"/>
              <a:t>)</a:t>
            </a:r>
            <a:r>
              <a:rPr lang="id-ID" baseline="-25000" dirty="0" smtClean="0"/>
              <a:t>  </a:t>
            </a:r>
            <a:r>
              <a:rPr lang="id-ID" dirty="0" smtClean="0"/>
              <a:t> = __________</a:t>
            </a:r>
            <a:r>
              <a:rPr lang="en-US" baseline="-25000" dirty="0" smtClean="0"/>
              <a:t> (</a:t>
            </a:r>
            <a:r>
              <a:rPr lang="id-ID" baseline="-25000" dirty="0"/>
              <a:t>8</a:t>
            </a:r>
            <a:r>
              <a:rPr lang="en-US" baseline="-25000" dirty="0" smtClean="0"/>
              <a:t>)</a:t>
            </a:r>
            <a:endParaRPr lang="id-ID" baseline="-25000" dirty="0" smtClean="0"/>
          </a:p>
          <a:p>
            <a:pPr lvl="1" algn="just"/>
            <a:endParaRPr lang="id-ID" dirty="0"/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2136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Sistem Bilangan Hexadesimal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Ke Desimal</a:t>
            </a:r>
          </a:p>
          <a:p>
            <a:pPr lvl="1" algn="just"/>
            <a:r>
              <a:rPr lang="en-US" dirty="0"/>
              <a:t>Dari </a:t>
            </a:r>
            <a:r>
              <a:rPr lang="en-US" dirty="0" err="1"/>
              <a:t>bilangan</a:t>
            </a:r>
            <a:r>
              <a:rPr lang="en-US" dirty="0"/>
              <a:t> hexadecimal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dikonversikan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smtClean="0"/>
              <a:t>de</a:t>
            </a:r>
            <a:r>
              <a:rPr lang="id-ID" dirty="0" smtClean="0"/>
              <a:t>s</a:t>
            </a:r>
            <a:r>
              <a:rPr lang="en-US" dirty="0" err="1" smtClean="0"/>
              <a:t>imal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mengalikan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id-ID" dirty="0" smtClean="0"/>
              <a:t>bit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position </a:t>
            </a:r>
            <a:r>
              <a:rPr lang="en-US" dirty="0" err="1" smtClean="0"/>
              <a:t>valuenya</a:t>
            </a:r>
            <a:endParaRPr lang="id-ID" dirty="0" smtClean="0"/>
          </a:p>
          <a:p>
            <a:pPr lvl="1" algn="just"/>
            <a:r>
              <a:rPr lang="id-ID" dirty="0" smtClean="0"/>
              <a:t>Contoh :</a:t>
            </a:r>
          </a:p>
          <a:p>
            <a:pPr marL="1371600" lvl="2" indent="-514350">
              <a:buFont typeface="+mj-lt"/>
              <a:buAutoNum type="arabicPeriod"/>
            </a:pPr>
            <a:r>
              <a:rPr lang="id-ID" dirty="0" smtClean="0"/>
              <a:t>15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16</a:t>
            </a:r>
            <a:r>
              <a:rPr lang="en-US" baseline="-25000" dirty="0" smtClean="0"/>
              <a:t>)</a:t>
            </a:r>
            <a:r>
              <a:rPr lang="id-ID" baseline="-25000" dirty="0" smtClean="0"/>
              <a:t>  </a:t>
            </a:r>
            <a:r>
              <a:rPr lang="id-ID" dirty="0" smtClean="0"/>
              <a:t> = __________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10</a:t>
            </a:r>
            <a:r>
              <a:rPr lang="en-US" baseline="-25000" dirty="0" smtClean="0"/>
              <a:t>)</a:t>
            </a:r>
            <a:endParaRPr lang="id-ID" baseline="-25000" dirty="0" smtClean="0"/>
          </a:p>
          <a:p>
            <a:pPr marL="1371600" lvl="2" indent="-514350">
              <a:buFont typeface="+mj-lt"/>
              <a:buAutoNum type="arabicPeriod"/>
            </a:pPr>
            <a:r>
              <a:rPr lang="id-ID" dirty="0" smtClean="0"/>
              <a:t>23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16</a:t>
            </a:r>
            <a:r>
              <a:rPr lang="en-US" baseline="-25000" dirty="0" smtClean="0"/>
              <a:t>)</a:t>
            </a:r>
            <a:r>
              <a:rPr lang="id-ID" baseline="-25000" dirty="0" smtClean="0"/>
              <a:t>  </a:t>
            </a:r>
            <a:r>
              <a:rPr lang="id-ID" dirty="0" smtClean="0"/>
              <a:t> = __________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10</a:t>
            </a:r>
            <a:r>
              <a:rPr lang="en-US" baseline="-25000" dirty="0" smtClean="0"/>
              <a:t>)</a:t>
            </a:r>
            <a:endParaRPr lang="id-ID" baseline="-25000" dirty="0" smtClean="0"/>
          </a:p>
          <a:p>
            <a:pPr marL="457200" lvl="1" indent="0" algn="just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5541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Operasi Bilangan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3694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Operasi bilangan pada Sistem Bilangan Binary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 smtClean="0"/>
              <a:t>Penjumlahan</a:t>
            </a:r>
          </a:p>
          <a:p>
            <a:pPr lvl="1" algn="just"/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aritmatika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binary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computer di ALU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pertambahan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pengurangan</a:t>
            </a:r>
            <a:r>
              <a:rPr lang="en-US" dirty="0"/>
              <a:t>.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perkalian</a:t>
            </a:r>
            <a:r>
              <a:rPr lang="en-US" dirty="0"/>
              <a:t> binary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pertambahan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berulang-ulang</a:t>
            </a:r>
            <a:r>
              <a:rPr lang="en-US" dirty="0"/>
              <a:t>. </a:t>
            </a:r>
            <a:r>
              <a:rPr lang="en-US" dirty="0" err="1"/>
              <a:t>Pertambahan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binary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halnya</a:t>
            </a:r>
            <a:r>
              <a:rPr lang="en-US" dirty="0"/>
              <a:t> </a:t>
            </a:r>
            <a:r>
              <a:rPr lang="en-US" dirty="0" err="1"/>
              <a:t>pertambahan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decimal. </a:t>
            </a:r>
            <a:r>
              <a:rPr lang="en-US" dirty="0" err="1"/>
              <a:t>Pertambahan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2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pertambahan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decimal.Langkah-langkahnya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smtClean="0"/>
              <a:t>:</a:t>
            </a:r>
            <a:endParaRPr lang="id-ID" dirty="0"/>
          </a:p>
          <a:p>
            <a:pPr marL="857250" lvl="2" indent="0">
              <a:buNone/>
            </a:pPr>
            <a:r>
              <a:rPr lang="en-US" dirty="0"/>
              <a:t>1 . Digit </a:t>
            </a:r>
            <a:r>
              <a:rPr lang="en-US" dirty="0" err="1"/>
              <a:t>bilangan</a:t>
            </a:r>
            <a:r>
              <a:rPr lang="en-US" dirty="0"/>
              <a:t> decimal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persatu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id-ID" dirty="0" smtClean="0"/>
              <a:t>	</a:t>
            </a:r>
            <a:r>
              <a:rPr lang="en-US" dirty="0" smtClean="0"/>
              <a:t>paling </a:t>
            </a:r>
            <a:r>
              <a:rPr lang="en-US" dirty="0" err="1"/>
              <a:t>kanan</a:t>
            </a:r>
            <a:endParaRPr lang="id-ID" dirty="0"/>
          </a:p>
          <a:p>
            <a:pPr marL="857250" lvl="2" indent="0">
              <a:buNone/>
            </a:pPr>
            <a:r>
              <a:rPr lang="en-US" dirty="0"/>
              <a:t>2.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pertambahan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melebihi</a:t>
            </a:r>
            <a:r>
              <a:rPr lang="en-US" dirty="0"/>
              <a:t> 9,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dikurangi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10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dibawa</a:t>
            </a:r>
            <a:r>
              <a:rPr lang="en-US" dirty="0"/>
              <a:t> (carry of)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pertambahan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berikutnya</a:t>
            </a:r>
            <a:endParaRPr lang="id-ID" dirty="0"/>
          </a:p>
          <a:p>
            <a:pPr lvl="1"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6306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Operasi bilangan pada Sistem Bilangan Binary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Ketentuan :</a:t>
            </a:r>
          </a:p>
          <a:p>
            <a:pPr lvl="1"/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pertambahan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digit </a:t>
            </a:r>
            <a:r>
              <a:rPr lang="en-US" dirty="0" smtClean="0"/>
              <a:t>binary:</a:t>
            </a:r>
            <a:endParaRPr lang="id-ID" dirty="0"/>
          </a:p>
          <a:p>
            <a:pPr lvl="2"/>
            <a:r>
              <a:rPr lang="en-US" dirty="0"/>
              <a:t>0 + 0 = 0	</a:t>
            </a:r>
            <a:endParaRPr lang="id-ID" dirty="0"/>
          </a:p>
          <a:p>
            <a:pPr lvl="2"/>
            <a:r>
              <a:rPr lang="en-US" dirty="0"/>
              <a:t>1 + 0 = 1</a:t>
            </a:r>
            <a:endParaRPr lang="id-ID" dirty="0"/>
          </a:p>
          <a:p>
            <a:pPr lvl="2"/>
            <a:r>
              <a:rPr lang="en-US" dirty="0"/>
              <a:t>0 + 1 = 1	</a:t>
            </a:r>
            <a:endParaRPr lang="id-ID" dirty="0"/>
          </a:p>
          <a:p>
            <a:pPr lvl="2"/>
            <a:r>
              <a:rPr lang="en-US" dirty="0"/>
              <a:t>1 + 1 = 0 carry of 1 </a:t>
            </a:r>
            <a:r>
              <a:rPr lang="en-US" dirty="0" err="1"/>
              <a:t>yaitu</a:t>
            </a:r>
            <a:r>
              <a:rPr lang="en-US" dirty="0"/>
              <a:t> 1+1=2 digit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1,maka </a:t>
            </a:r>
            <a:r>
              <a:rPr lang="en-US" dirty="0" err="1"/>
              <a:t>dikurangi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2 (basis) </a:t>
            </a:r>
            <a:r>
              <a:rPr lang="en-US" dirty="0" err="1" smtClean="0"/>
              <a:t>jadi</a:t>
            </a:r>
            <a:r>
              <a:rPr lang="en-US" dirty="0" smtClean="0"/>
              <a:t>  </a:t>
            </a:r>
            <a:r>
              <a:rPr lang="en-US" dirty="0"/>
              <a:t>(2-2=0) </a:t>
            </a:r>
            <a:r>
              <a:rPr lang="en-US" dirty="0" err="1"/>
              <a:t>dengan</a:t>
            </a:r>
            <a:r>
              <a:rPr lang="en-US" dirty="0"/>
              <a:t> carry of 1</a:t>
            </a:r>
            <a:endParaRPr lang="id-ID" dirty="0" smtClean="0"/>
          </a:p>
          <a:p>
            <a:r>
              <a:rPr lang="id-ID" dirty="0" smtClean="0"/>
              <a:t>Contoh :</a:t>
            </a:r>
          </a:p>
          <a:p>
            <a:pPr marL="914400" lvl="1" indent="-514350">
              <a:buFont typeface="+mj-lt"/>
              <a:buAutoNum type="arabicPeriod"/>
            </a:pPr>
            <a:r>
              <a:rPr lang="id-ID" dirty="0" smtClean="0"/>
              <a:t>111</a:t>
            </a:r>
            <a:r>
              <a:rPr lang="en-US" baseline="-25000" dirty="0" smtClean="0"/>
              <a:t> (</a:t>
            </a:r>
            <a:r>
              <a:rPr lang="id-ID" baseline="-25000" dirty="0"/>
              <a:t>2</a:t>
            </a:r>
            <a:r>
              <a:rPr lang="id-ID" baseline="-25000" dirty="0" smtClean="0"/>
              <a:t>)  </a:t>
            </a:r>
            <a:r>
              <a:rPr lang="id-ID" dirty="0" smtClean="0"/>
              <a:t>+ 100</a:t>
            </a:r>
            <a:r>
              <a:rPr lang="en-US" baseline="-25000" dirty="0" smtClean="0"/>
              <a:t> (</a:t>
            </a:r>
            <a:r>
              <a:rPr lang="id-ID" baseline="-25000" dirty="0"/>
              <a:t>2</a:t>
            </a:r>
            <a:r>
              <a:rPr lang="id-ID" baseline="-25000" dirty="0" smtClean="0"/>
              <a:t>)   </a:t>
            </a:r>
            <a:r>
              <a:rPr lang="id-ID" dirty="0" smtClean="0"/>
              <a:t> = ________ </a:t>
            </a:r>
            <a:r>
              <a:rPr lang="en-US" baseline="-25000" dirty="0" smtClean="0"/>
              <a:t>(</a:t>
            </a:r>
            <a:r>
              <a:rPr lang="id-ID" baseline="-25000" dirty="0"/>
              <a:t>2</a:t>
            </a:r>
            <a:r>
              <a:rPr lang="id-ID" baseline="-25000" dirty="0" smtClean="0"/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id-ID" dirty="0" smtClean="0"/>
              <a:t>110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2)  </a:t>
            </a:r>
            <a:r>
              <a:rPr lang="id-ID" dirty="0" smtClean="0"/>
              <a:t>+ 101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2)   </a:t>
            </a:r>
            <a:r>
              <a:rPr lang="id-ID" dirty="0" smtClean="0"/>
              <a:t> = ________ </a:t>
            </a:r>
            <a:r>
              <a:rPr lang="en-US" baseline="-25000" dirty="0" smtClean="0"/>
              <a:t>(</a:t>
            </a:r>
            <a:r>
              <a:rPr lang="id-ID" baseline="-25000" dirty="0" smtClean="0"/>
              <a:t>2)</a:t>
            </a:r>
          </a:p>
          <a:p>
            <a:pPr marL="914400" lvl="1" indent="-514350">
              <a:buFont typeface="+mj-lt"/>
              <a:buAutoNum type="arabicPeriod"/>
            </a:pPr>
            <a:r>
              <a:rPr lang="id-ID" dirty="0" smtClean="0"/>
              <a:t>111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2)  </a:t>
            </a:r>
            <a:r>
              <a:rPr lang="id-ID" dirty="0" smtClean="0"/>
              <a:t>+ 101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2)   </a:t>
            </a:r>
            <a:r>
              <a:rPr lang="id-ID" dirty="0" smtClean="0"/>
              <a:t> = ________ </a:t>
            </a:r>
            <a:r>
              <a:rPr lang="en-US" baseline="-25000" dirty="0" smtClean="0"/>
              <a:t>(</a:t>
            </a:r>
            <a:r>
              <a:rPr lang="id-ID" baseline="-25000" dirty="0" smtClean="0"/>
              <a:t>2)</a:t>
            </a:r>
            <a:endParaRPr lang="id-ID" dirty="0" smtClean="0"/>
          </a:p>
          <a:p>
            <a:pPr marL="400050" lvl="1" indent="0">
              <a:buNone/>
            </a:pPr>
            <a:endParaRPr lang="id-ID" dirty="0" smtClean="0"/>
          </a:p>
          <a:p>
            <a:pPr marL="400050" lvl="1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8398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 Bilangan Binary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Bilangan binary/biner terdiri dari bit 0 dan 1</a:t>
            </a:r>
          </a:p>
          <a:p>
            <a:r>
              <a:rPr lang="id-ID" dirty="0" smtClean="0"/>
              <a:t>Konversi Ke Desimal</a:t>
            </a:r>
          </a:p>
          <a:p>
            <a:pPr lvl="1" algn="just"/>
            <a:r>
              <a:rPr lang="en-US" dirty="0"/>
              <a:t>Dari </a:t>
            </a:r>
            <a:r>
              <a:rPr lang="en-US" dirty="0" err="1"/>
              <a:t>bilangan</a:t>
            </a:r>
            <a:r>
              <a:rPr lang="en-US" dirty="0"/>
              <a:t> binary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dikonversikan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decimal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mengalikan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bit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position </a:t>
            </a:r>
            <a:r>
              <a:rPr lang="en-US" dirty="0" err="1"/>
              <a:t>valuenya</a:t>
            </a:r>
            <a:r>
              <a:rPr lang="en-US" dirty="0" smtClean="0"/>
              <a:t>.</a:t>
            </a:r>
            <a:endParaRPr lang="id-ID" dirty="0" smtClean="0"/>
          </a:p>
          <a:p>
            <a:pPr lvl="1" algn="just"/>
            <a:r>
              <a:rPr lang="id-ID" dirty="0" smtClean="0"/>
              <a:t>Contoh :</a:t>
            </a:r>
          </a:p>
          <a:p>
            <a:pPr marL="457200" lvl="1" indent="0" algn="just">
              <a:buNone/>
            </a:pPr>
            <a:r>
              <a:rPr lang="id-ID" dirty="0"/>
              <a:t> </a:t>
            </a:r>
            <a:r>
              <a:rPr lang="id-ID" dirty="0" smtClean="0"/>
              <a:t>   </a:t>
            </a:r>
            <a:r>
              <a:rPr lang="en-US" dirty="0" smtClean="0"/>
              <a:t>1</a:t>
            </a:r>
            <a:r>
              <a:rPr lang="id-ID" dirty="0" smtClean="0"/>
              <a:t>101 </a:t>
            </a:r>
            <a:r>
              <a:rPr lang="en-US" baseline="-25000" dirty="0" smtClean="0"/>
              <a:t>(2)</a:t>
            </a:r>
            <a:r>
              <a:rPr lang="id-ID" baseline="-25000" dirty="0" smtClean="0"/>
              <a:t> </a:t>
            </a:r>
            <a:r>
              <a:rPr lang="id-ID" dirty="0" smtClean="0"/>
              <a:t>= __________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10</a:t>
            </a:r>
            <a:r>
              <a:rPr lang="en-US" baseline="-25000" dirty="0" smtClean="0"/>
              <a:t>)</a:t>
            </a:r>
            <a:r>
              <a:rPr lang="id-ID" dirty="0" smtClean="0"/>
              <a:t> </a:t>
            </a:r>
          </a:p>
          <a:p>
            <a:pPr marL="457200" lvl="1" indent="0" algn="just">
              <a:buNone/>
            </a:pPr>
            <a:r>
              <a:rPr lang="id-ID" dirty="0" smtClean="0"/>
              <a:t>    1010 </a:t>
            </a:r>
            <a:r>
              <a:rPr lang="en-US" baseline="-25000" dirty="0" smtClean="0"/>
              <a:t>(2)</a:t>
            </a:r>
            <a:r>
              <a:rPr lang="id-ID" baseline="-25000" dirty="0" smtClean="0"/>
              <a:t> </a:t>
            </a:r>
            <a:r>
              <a:rPr lang="id-ID" dirty="0" smtClean="0"/>
              <a:t>= __________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10</a:t>
            </a:r>
            <a:r>
              <a:rPr lang="en-US" baseline="-25000" dirty="0" smtClean="0"/>
              <a:t>)</a:t>
            </a:r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4131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Operasi bilangan pada Sistem Bilangan Binary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Pengurangan</a:t>
            </a:r>
          </a:p>
          <a:p>
            <a:pPr lvl="1"/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pengurangan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digit binary </a:t>
            </a:r>
            <a:r>
              <a:rPr lang="en-US" dirty="0" smtClean="0"/>
              <a:t>:</a:t>
            </a:r>
            <a:endParaRPr lang="id-ID" dirty="0"/>
          </a:p>
          <a:p>
            <a:pPr lvl="2"/>
            <a:r>
              <a:rPr lang="en-US" dirty="0"/>
              <a:t>0 – 0 = 0</a:t>
            </a:r>
            <a:endParaRPr lang="id-ID" dirty="0"/>
          </a:p>
          <a:p>
            <a:pPr lvl="2"/>
            <a:r>
              <a:rPr lang="en-US" dirty="0"/>
              <a:t>1 – 0 = 1</a:t>
            </a:r>
            <a:endParaRPr lang="id-ID" dirty="0"/>
          </a:p>
          <a:p>
            <a:pPr lvl="2"/>
            <a:r>
              <a:rPr lang="en-US" dirty="0"/>
              <a:t>1 – 1 = 0</a:t>
            </a:r>
            <a:endParaRPr lang="id-ID" dirty="0"/>
          </a:p>
          <a:p>
            <a:pPr lvl="2" algn="just"/>
            <a:r>
              <a:rPr lang="en-US" dirty="0"/>
              <a:t>0 – 1 = 1 borrow of 1 (</a:t>
            </a:r>
            <a:r>
              <a:rPr lang="en-US" dirty="0" err="1"/>
              <a:t>pinjam</a:t>
            </a:r>
            <a:r>
              <a:rPr lang="en-US" dirty="0"/>
              <a:t> digit 1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kirinya</a:t>
            </a:r>
            <a:r>
              <a:rPr lang="en-US" dirty="0" smtClean="0"/>
              <a:t>)</a:t>
            </a:r>
            <a:endParaRPr lang="id-ID" dirty="0"/>
          </a:p>
          <a:p>
            <a:pPr lvl="1"/>
            <a:r>
              <a:rPr lang="id-ID" dirty="0" smtClean="0"/>
              <a:t>Contoh :</a:t>
            </a:r>
          </a:p>
          <a:p>
            <a:pPr marL="1314450" lvl="2" indent="-514350">
              <a:buFont typeface="+mj-lt"/>
              <a:buAutoNum type="arabicPeriod"/>
            </a:pPr>
            <a:r>
              <a:rPr lang="id-ID" dirty="0" smtClean="0"/>
              <a:t>111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2)  </a:t>
            </a:r>
            <a:r>
              <a:rPr lang="id-ID" dirty="0"/>
              <a:t>-</a:t>
            </a:r>
            <a:r>
              <a:rPr lang="id-ID" dirty="0" smtClean="0"/>
              <a:t> 100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2)   </a:t>
            </a:r>
            <a:r>
              <a:rPr lang="id-ID" dirty="0" smtClean="0"/>
              <a:t> = ________ </a:t>
            </a:r>
            <a:r>
              <a:rPr lang="en-US" baseline="-25000" dirty="0" smtClean="0"/>
              <a:t>(</a:t>
            </a:r>
            <a:r>
              <a:rPr lang="id-ID" baseline="-25000" dirty="0" smtClean="0"/>
              <a:t>2)</a:t>
            </a:r>
          </a:p>
          <a:p>
            <a:pPr marL="1314450" lvl="2" indent="-514350">
              <a:buFont typeface="+mj-lt"/>
              <a:buAutoNum type="arabicPeriod"/>
            </a:pPr>
            <a:r>
              <a:rPr lang="id-ID" dirty="0" smtClean="0"/>
              <a:t>110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2)  </a:t>
            </a:r>
            <a:r>
              <a:rPr lang="id-ID" dirty="0"/>
              <a:t>-</a:t>
            </a:r>
            <a:r>
              <a:rPr lang="id-ID" dirty="0" smtClean="0"/>
              <a:t> 101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2)   </a:t>
            </a:r>
            <a:r>
              <a:rPr lang="id-ID" dirty="0" smtClean="0"/>
              <a:t> = ________ </a:t>
            </a:r>
            <a:r>
              <a:rPr lang="en-US" baseline="-25000" dirty="0" smtClean="0"/>
              <a:t>(</a:t>
            </a:r>
            <a:r>
              <a:rPr lang="id-ID" baseline="-25000" dirty="0" smtClean="0"/>
              <a:t>2)</a:t>
            </a:r>
          </a:p>
          <a:p>
            <a:pPr marL="1314450" lvl="2" indent="-514350">
              <a:buFont typeface="+mj-lt"/>
              <a:buAutoNum type="arabicPeriod"/>
            </a:pPr>
            <a:r>
              <a:rPr lang="id-ID" dirty="0" smtClean="0"/>
              <a:t>111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2)  </a:t>
            </a:r>
            <a:r>
              <a:rPr lang="id-ID" dirty="0"/>
              <a:t>-</a:t>
            </a:r>
            <a:r>
              <a:rPr lang="id-ID" dirty="0" smtClean="0"/>
              <a:t> 101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2)   </a:t>
            </a:r>
            <a:r>
              <a:rPr lang="id-ID" dirty="0" smtClean="0"/>
              <a:t> = ________ </a:t>
            </a:r>
            <a:r>
              <a:rPr lang="en-US" baseline="-25000" dirty="0" smtClean="0"/>
              <a:t>(</a:t>
            </a:r>
            <a:r>
              <a:rPr lang="id-ID" baseline="-25000" dirty="0" smtClean="0"/>
              <a:t>2)</a:t>
            </a:r>
            <a:endParaRPr lang="id-ID" dirty="0" smtClean="0"/>
          </a:p>
          <a:p>
            <a:pPr lvl="1"/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0345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Operasi bilangan pada Sistem Bilangan Binary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Perkalian</a:t>
            </a:r>
          </a:p>
          <a:p>
            <a:pPr lvl="1"/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:</a:t>
            </a:r>
            <a:endParaRPr lang="id-ID" dirty="0"/>
          </a:p>
          <a:p>
            <a:pPr lvl="2"/>
            <a:r>
              <a:rPr lang="en-US" dirty="0" smtClean="0"/>
              <a:t>0x0=0</a:t>
            </a:r>
            <a:endParaRPr lang="id-ID" dirty="0"/>
          </a:p>
          <a:p>
            <a:pPr lvl="2"/>
            <a:r>
              <a:rPr lang="en-US" dirty="0"/>
              <a:t>1x0=0</a:t>
            </a:r>
            <a:endParaRPr lang="id-ID" dirty="0"/>
          </a:p>
          <a:p>
            <a:pPr lvl="2"/>
            <a:r>
              <a:rPr lang="en-US" dirty="0"/>
              <a:t>0x1=0</a:t>
            </a:r>
            <a:endParaRPr lang="id-ID" dirty="0"/>
          </a:p>
          <a:p>
            <a:pPr lvl="2"/>
            <a:r>
              <a:rPr lang="en-US" dirty="0"/>
              <a:t>1x1=1</a:t>
            </a:r>
            <a:endParaRPr lang="id-ID" dirty="0"/>
          </a:p>
          <a:p>
            <a:pPr lvl="1"/>
            <a:r>
              <a:rPr lang="id-ID" dirty="0" smtClean="0"/>
              <a:t>Contoh :</a:t>
            </a:r>
          </a:p>
          <a:p>
            <a:pPr marL="1314450" lvl="2" indent="-514350">
              <a:buFont typeface="+mj-lt"/>
              <a:buAutoNum type="arabicPeriod"/>
            </a:pPr>
            <a:r>
              <a:rPr lang="id-ID" dirty="0" smtClean="0"/>
              <a:t>111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2)  </a:t>
            </a:r>
            <a:r>
              <a:rPr lang="id-ID" dirty="0" smtClean="0"/>
              <a:t>x 100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2)   </a:t>
            </a:r>
            <a:r>
              <a:rPr lang="id-ID" dirty="0" smtClean="0"/>
              <a:t> = ________ </a:t>
            </a:r>
            <a:r>
              <a:rPr lang="en-US" baseline="-25000" dirty="0" smtClean="0"/>
              <a:t>(</a:t>
            </a:r>
            <a:r>
              <a:rPr lang="id-ID" baseline="-25000" dirty="0" smtClean="0"/>
              <a:t>2)</a:t>
            </a:r>
          </a:p>
          <a:p>
            <a:pPr marL="1314450" lvl="2" indent="-514350">
              <a:buFont typeface="+mj-lt"/>
              <a:buAutoNum type="arabicPeriod"/>
            </a:pPr>
            <a:r>
              <a:rPr lang="id-ID" dirty="0" smtClean="0"/>
              <a:t>110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2)  </a:t>
            </a:r>
            <a:r>
              <a:rPr lang="id-ID" dirty="0"/>
              <a:t>x</a:t>
            </a:r>
            <a:r>
              <a:rPr lang="id-ID" dirty="0" smtClean="0"/>
              <a:t> 101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2)   </a:t>
            </a:r>
            <a:r>
              <a:rPr lang="id-ID" dirty="0" smtClean="0"/>
              <a:t> = ________ </a:t>
            </a:r>
            <a:r>
              <a:rPr lang="en-US" baseline="-25000" dirty="0" smtClean="0"/>
              <a:t>(</a:t>
            </a:r>
            <a:r>
              <a:rPr lang="id-ID" baseline="-25000" dirty="0" smtClean="0"/>
              <a:t>2)</a:t>
            </a:r>
          </a:p>
          <a:p>
            <a:pPr marL="1314450" lvl="2" indent="-514350">
              <a:buFont typeface="+mj-lt"/>
              <a:buAutoNum type="arabicPeriod"/>
            </a:pPr>
            <a:r>
              <a:rPr lang="id-ID" dirty="0" smtClean="0"/>
              <a:t>111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2)  </a:t>
            </a:r>
            <a:r>
              <a:rPr lang="id-ID" dirty="0"/>
              <a:t>x</a:t>
            </a:r>
            <a:r>
              <a:rPr lang="id-ID" dirty="0" smtClean="0"/>
              <a:t> 101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2)   </a:t>
            </a:r>
            <a:r>
              <a:rPr lang="id-ID" dirty="0" smtClean="0"/>
              <a:t> = ________ </a:t>
            </a:r>
            <a:r>
              <a:rPr lang="en-US" baseline="-25000" dirty="0" smtClean="0"/>
              <a:t>(</a:t>
            </a:r>
            <a:r>
              <a:rPr lang="id-ID" baseline="-25000" dirty="0" smtClean="0"/>
              <a:t>2)</a:t>
            </a:r>
            <a:endParaRPr lang="id-ID" dirty="0" smtClean="0"/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9026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Operasi bilangan pada Sistem Bilangan Oktal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Penjumlahan</a:t>
            </a:r>
          </a:p>
          <a:p>
            <a:r>
              <a:rPr lang="en-US" dirty="0" err="1" smtClean="0"/>
              <a:t>Langkah-langkahnya</a:t>
            </a:r>
            <a:r>
              <a:rPr lang="en-US" dirty="0"/>
              <a:t>:</a:t>
            </a:r>
            <a:endParaRPr lang="id-ID" dirty="0"/>
          </a:p>
          <a:p>
            <a:pPr lvl="1" algn="just"/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decimal</a:t>
            </a:r>
            <a:endParaRPr lang="id-ID" dirty="0"/>
          </a:p>
          <a:p>
            <a:pPr lvl="1" algn="just"/>
            <a:r>
              <a:rPr lang="en-US" dirty="0" err="1"/>
              <a:t>Rubah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smtClean="0"/>
              <a:t>de</a:t>
            </a:r>
            <a:r>
              <a:rPr lang="id-ID" dirty="0" smtClean="0"/>
              <a:t>s</a:t>
            </a:r>
            <a:r>
              <a:rPr lang="en-US" dirty="0" err="1" smtClean="0"/>
              <a:t>imal</a:t>
            </a:r>
            <a:r>
              <a:rPr lang="en-US" dirty="0" smtClean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smtClean="0"/>
              <a:t>o</a:t>
            </a:r>
            <a:r>
              <a:rPr lang="id-ID" dirty="0" smtClean="0"/>
              <a:t>k</a:t>
            </a:r>
            <a:r>
              <a:rPr lang="en-US" dirty="0" err="1" smtClean="0"/>
              <a:t>tal</a:t>
            </a:r>
            <a:endParaRPr lang="id-ID" dirty="0"/>
          </a:p>
          <a:p>
            <a:pPr lvl="1" algn="just"/>
            <a:r>
              <a:rPr lang="en-US" dirty="0" err="1"/>
              <a:t>Tuliskan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digit paling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smtClean="0"/>
              <a:t>o</a:t>
            </a:r>
            <a:r>
              <a:rPr lang="id-ID" dirty="0" smtClean="0"/>
              <a:t>k</a:t>
            </a:r>
            <a:r>
              <a:rPr lang="en-US" dirty="0" err="1" smtClean="0"/>
              <a:t>tal</a:t>
            </a:r>
            <a:endParaRPr lang="id-ID" dirty="0"/>
          </a:p>
          <a:p>
            <a:pPr lvl="1" algn="just"/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pertambahan</a:t>
            </a:r>
            <a:r>
              <a:rPr lang="en-US" dirty="0"/>
              <a:t> </a:t>
            </a:r>
            <a:r>
              <a:rPr lang="en-US" dirty="0" err="1"/>
              <a:t>tiap-tiap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 digit, </a:t>
            </a:r>
            <a:r>
              <a:rPr lang="en-US" dirty="0" err="1"/>
              <a:t>maka</a:t>
            </a:r>
            <a:r>
              <a:rPr lang="en-US" dirty="0"/>
              <a:t> digit paling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carry of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pertambahan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.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2806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Operasi bilangan pada Sistem Bilangan Oktal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Contoh :</a:t>
            </a:r>
          </a:p>
          <a:p>
            <a:pPr marL="914400" lvl="1" indent="-514350">
              <a:buFont typeface="+mj-lt"/>
              <a:buAutoNum type="arabicPeriod"/>
            </a:pPr>
            <a:r>
              <a:rPr lang="id-ID" dirty="0" smtClean="0"/>
              <a:t>17</a:t>
            </a:r>
            <a:r>
              <a:rPr lang="en-US" baseline="-25000" dirty="0" smtClean="0"/>
              <a:t> (</a:t>
            </a:r>
            <a:r>
              <a:rPr lang="id-ID" baseline="-25000" dirty="0"/>
              <a:t>8</a:t>
            </a:r>
            <a:r>
              <a:rPr lang="id-ID" baseline="-25000" dirty="0" smtClean="0"/>
              <a:t>)  </a:t>
            </a:r>
            <a:r>
              <a:rPr lang="id-ID" dirty="0" smtClean="0"/>
              <a:t>+ 10</a:t>
            </a:r>
            <a:r>
              <a:rPr lang="en-US" baseline="-25000" dirty="0" smtClean="0"/>
              <a:t> (</a:t>
            </a:r>
            <a:r>
              <a:rPr lang="id-ID" baseline="-25000" dirty="0"/>
              <a:t>8</a:t>
            </a:r>
            <a:r>
              <a:rPr lang="id-ID" baseline="-25000" dirty="0" smtClean="0"/>
              <a:t>)   </a:t>
            </a:r>
            <a:r>
              <a:rPr lang="id-ID" dirty="0" smtClean="0"/>
              <a:t>     = ________ </a:t>
            </a:r>
            <a:r>
              <a:rPr lang="en-US" baseline="-25000" dirty="0" smtClean="0"/>
              <a:t>(</a:t>
            </a:r>
            <a:r>
              <a:rPr lang="id-ID" baseline="-25000" dirty="0"/>
              <a:t>8</a:t>
            </a:r>
            <a:r>
              <a:rPr lang="id-ID" baseline="-25000" dirty="0" smtClean="0"/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id-ID" dirty="0" smtClean="0"/>
              <a:t>123</a:t>
            </a:r>
            <a:r>
              <a:rPr lang="en-US" baseline="-25000" dirty="0" smtClean="0"/>
              <a:t> (</a:t>
            </a:r>
            <a:r>
              <a:rPr lang="id-ID" baseline="-25000" dirty="0"/>
              <a:t>8</a:t>
            </a:r>
            <a:r>
              <a:rPr lang="id-ID" baseline="-25000" dirty="0" smtClean="0"/>
              <a:t>)  </a:t>
            </a:r>
            <a:r>
              <a:rPr lang="id-ID" dirty="0" smtClean="0"/>
              <a:t>+ 100</a:t>
            </a:r>
            <a:r>
              <a:rPr lang="en-US" baseline="-25000" dirty="0" smtClean="0"/>
              <a:t> (</a:t>
            </a:r>
            <a:r>
              <a:rPr lang="id-ID" baseline="-25000" dirty="0"/>
              <a:t>8</a:t>
            </a:r>
            <a:r>
              <a:rPr lang="id-ID" baseline="-25000" dirty="0" smtClean="0"/>
              <a:t>)   </a:t>
            </a:r>
            <a:r>
              <a:rPr lang="id-ID" dirty="0" smtClean="0"/>
              <a:t> = ________ </a:t>
            </a:r>
            <a:r>
              <a:rPr lang="en-US" baseline="-25000" dirty="0" smtClean="0"/>
              <a:t>(</a:t>
            </a:r>
            <a:r>
              <a:rPr lang="id-ID" baseline="-25000" dirty="0"/>
              <a:t>8</a:t>
            </a:r>
            <a:r>
              <a:rPr lang="id-ID" baseline="-25000" dirty="0" smtClean="0"/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id-ID" dirty="0" smtClean="0"/>
              <a:t>111</a:t>
            </a:r>
            <a:r>
              <a:rPr lang="en-US" baseline="-25000" dirty="0" smtClean="0"/>
              <a:t> (</a:t>
            </a:r>
            <a:r>
              <a:rPr lang="id-ID" baseline="-25000" dirty="0"/>
              <a:t>8</a:t>
            </a:r>
            <a:r>
              <a:rPr lang="id-ID" baseline="-25000" dirty="0" smtClean="0"/>
              <a:t>)  </a:t>
            </a:r>
            <a:r>
              <a:rPr lang="id-ID" dirty="0" smtClean="0"/>
              <a:t>+ 101</a:t>
            </a:r>
            <a:r>
              <a:rPr lang="en-US" baseline="-25000" dirty="0" smtClean="0"/>
              <a:t> (</a:t>
            </a:r>
            <a:r>
              <a:rPr lang="id-ID" baseline="-25000" dirty="0"/>
              <a:t>8</a:t>
            </a:r>
            <a:r>
              <a:rPr lang="id-ID" baseline="-25000" dirty="0" smtClean="0"/>
              <a:t>)   </a:t>
            </a:r>
            <a:r>
              <a:rPr lang="id-ID" dirty="0" smtClean="0"/>
              <a:t> = ________ </a:t>
            </a:r>
            <a:r>
              <a:rPr lang="en-US" baseline="-25000" dirty="0" smtClean="0"/>
              <a:t>(</a:t>
            </a:r>
            <a:r>
              <a:rPr lang="id-ID" baseline="-25000" dirty="0"/>
              <a:t>8</a:t>
            </a:r>
            <a:r>
              <a:rPr lang="id-ID" baseline="-25000" dirty="0" smtClean="0"/>
              <a:t>)</a:t>
            </a:r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2182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Operasi bilangan pada Sistem Bilangan Oktal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Pengurangan</a:t>
            </a:r>
          </a:p>
          <a:p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pengurangan</a:t>
            </a:r>
            <a:r>
              <a:rPr lang="en-US" dirty="0"/>
              <a:t> octal </a:t>
            </a:r>
            <a:r>
              <a:rPr lang="en-US" dirty="0" smtClean="0"/>
              <a:t>:</a:t>
            </a:r>
            <a:endParaRPr lang="id-ID" dirty="0"/>
          </a:p>
          <a:p>
            <a:pPr lvl="1" algn="just"/>
            <a:r>
              <a:rPr lang="en-US" dirty="0" err="1"/>
              <a:t>Kalikan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decimal</a:t>
            </a:r>
            <a:endParaRPr lang="id-ID" dirty="0"/>
          </a:p>
          <a:p>
            <a:pPr lvl="1" algn="just"/>
            <a:r>
              <a:rPr lang="en-US" dirty="0" err="1"/>
              <a:t>Rubah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decimal </a:t>
            </a:r>
            <a:r>
              <a:rPr lang="en-US" dirty="0" err="1"/>
              <a:t>ke</a:t>
            </a:r>
            <a:r>
              <a:rPr lang="en-US" dirty="0"/>
              <a:t> octal</a:t>
            </a:r>
            <a:endParaRPr lang="id-ID" dirty="0"/>
          </a:p>
          <a:p>
            <a:pPr lvl="1" algn="just"/>
            <a:r>
              <a:rPr lang="en-US" dirty="0" err="1"/>
              <a:t>Tuliskan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digit paling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octal</a:t>
            </a:r>
            <a:endParaRPr lang="id-ID" dirty="0"/>
          </a:p>
          <a:p>
            <a:pPr lvl="1" algn="just"/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tiap-tiap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 digit </a:t>
            </a:r>
            <a:r>
              <a:rPr lang="en-US" dirty="0" err="1"/>
              <a:t>maka</a:t>
            </a:r>
            <a:r>
              <a:rPr lang="en-US" dirty="0"/>
              <a:t> digit paling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carry of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selanjutnya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5223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Contoh :</a:t>
            </a:r>
          </a:p>
          <a:p>
            <a:pPr marL="914400" lvl="1" indent="-514350">
              <a:buFont typeface="+mj-lt"/>
              <a:buAutoNum type="arabicPeriod"/>
            </a:pPr>
            <a:r>
              <a:rPr lang="id-ID" dirty="0" smtClean="0"/>
              <a:t>17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8)  </a:t>
            </a:r>
            <a:r>
              <a:rPr lang="id-ID" dirty="0"/>
              <a:t>-</a:t>
            </a:r>
            <a:r>
              <a:rPr lang="id-ID" dirty="0" smtClean="0"/>
              <a:t> 10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8)   </a:t>
            </a:r>
            <a:r>
              <a:rPr lang="id-ID" dirty="0" smtClean="0"/>
              <a:t>     = ________ </a:t>
            </a:r>
            <a:r>
              <a:rPr lang="en-US" baseline="-25000" dirty="0" smtClean="0"/>
              <a:t>(</a:t>
            </a:r>
            <a:r>
              <a:rPr lang="id-ID" baseline="-25000" dirty="0" smtClean="0"/>
              <a:t>8)</a:t>
            </a:r>
          </a:p>
          <a:p>
            <a:pPr marL="914400" lvl="1" indent="-514350">
              <a:buFont typeface="+mj-lt"/>
              <a:buAutoNum type="arabicPeriod"/>
            </a:pPr>
            <a:r>
              <a:rPr lang="id-ID" dirty="0" smtClean="0"/>
              <a:t>123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8)  </a:t>
            </a:r>
            <a:r>
              <a:rPr lang="id-ID" dirty="0"/>
              <a:t>-</a:t>
            </a:r>
            <a:r>
              <a:rPr lang="id-ID" dirty="0" smtClean="0"/>
              <a:t> 100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8)   </a:t>
            </a:r>
            <a:r>
              <a:rPr lang="id-ID" dirty="0" smtClean="0"/>
              <a:t> = ________ </a:t>
            </a:r>
            <a:r>
              <a:rPr lang="en-US" baseline="-25000" dirty="0" smtClean="0"/>
              <a:t>(</a:t>
            </a:r>
            <a:r>
              <a:rPr lang="id-ID" baseline="-25000" dirty="0" smtClean="0"/>
              <a:t>8)</a:t>
            </a:r>
          </a:p>
          <a:p>
            <a:pPr marL="914400" lvl="1" indent="-514350">
              <a:buFont typeface="+mj-lt"/>
              <a:buAutoNum type="arabicPeriod"/>
            </a:pPr>
            <a:r>
              <a:rPr lang="id-ID" dirty="0" smtClean="0"/>
              <a:t>111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8)  </a:t>
            </a:r>
            <a:r>
              <a:rPr lang="id-ID" dirty="0"/>
              <a:t>-</a:t>
            </a:r>
            <a:r>
              <a:rPr lang="id-ID" dirty="0" smtClean="0"/>
              <a:t> 101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8)   </a:t>
            </a:r>
            <a:r>
              <a:rPr lang="id-ID" dirty="0" smtClean="0"/>
              <a:t> = ________ </a:t>
            </a:r>
            <a:r>
              <a:rPr lang="en-US" baseline="-25000" dirty="0" smtClean="0"/>
              <a:t>(</a:t>
            </a:r>
            <a:r>
              <a:rPr lang="id-ID" baseline="-25000" dirty="0" smtClean="0"/>
              <a:t>8)</a:t>
            </a:r>
            <a:endParaRPr lang="id-ID" dirty="0" smtClean="0"/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5132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Perkalian</a:t>
            </a:r>
          </a:p>
          <a:p>
            <a:r>
              <a:rPr lang="id-ID" dirty="0" smtClean="0"/>
              <a:t>Contoh :</a:t>
            </a:r>
          </a:p>
          <a:p>
            <a:pPr marL="914400" lvl="1" indent="-514350">
              <a:buFont typeface="+mj-lt"/>
              <a:buAutoNum type="arabicPeriod"/>
            </a:pPr>
            <a:r>
              <a:rPr lang="id-ID" dirty="0" smtClean="0"/>
              <a:t>17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8)  </a:t>
            </a:r>
            <a:r>
              <a:rPr lang="id-ID" dirty="0"/>
              <a:t>x</a:t>
            </a:r>
            <a:r>
              <a:rPr lang="id-ID" dirty="0" smtClean="0"/>
              <a:t> 10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8)   </a:t>
            </a:r>
            <a:r>
              <a:rPr lang="id-ID" dirty="0" smtClean="0"/>
              <a:t>     = ________ </a:t>
            </a:r>
            <a:r>
              <a:rPr lang="en-US" baseline="-25000" dirty="0" smtClean="0"/>
              <a:t>(</a:t>
            </a:r>
            <a:r>
              <a:rPr lang="id-ID" baseline="-25000" dirty="0" smtClean="0"/>
              <a:t>8)</a:t>
            </a:r>
          </a:p>
          <a:p>
            <a:pPr marL="914400" lvl="1" indent="-514350">
              <a:buFont typeface="+mj-lt"/>
              <a:buAutoNum type="arabicPeriod"/>
            </a:pPr>
            <a:r>
              <a:rPr lang="id-ID" dirty="0" smtClean="0"/>
              <a:t>123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8)  </a:t>
            </a:r>
            <a:r>
              <a:rPr lang="id-ID" dirty="0"/>
              <a:t>x</a:t>
            </a:r>
            <a:r>
              <a:rPr lang="id-ID" dirty="0" smtClean="0"/>
              <a:t> 100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8)   </a:t>
            </a:r>
            <a:r>
              <a:rPr lang="id-ID" dirty="0" smtClean="0"/>
              <a:t> = ________ </a:t>
            </a:r>
            <a:r>
              <a:rPr lang="en-US" baseline="-25000" dirty="0" smtClean="0"/>
              <a:t>(</a:t>
            </a:r>
            <a:r>
              <a:rPr lang="id-ID" baseline="-25000" dirty="0" smtClean="0"/>
              <a:t>8)</a:t>
            </a:r>
          </a:p>
          <a:p>
            <a:pPr marL="914400" lvl="1" indent="-514350">
              <a:buFont typeface="+mj-lt"/>
              <a:buAutoNum type="arabicPeriod"/>
            </a:pPr>
            <a:r>
              <a:rPr lang="id-ID" dirty="0" smtClean="0"/>
              <a:t>111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8)  </a:t>
            </a:r>
            <a:r>
              <a:rPr lang="id-ID" dirty="0"/>
              <a:t>x</a:t>
            </a:r>
            <a:r>
              <a:rPr lang="id-ID" dirty="0" smtClean="0"/>
              <a:t> 101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8)   </a:t>
            </a:r>
            <a:r>
              <a:rPr lang="id-ID" dirty="0" smtClean="0"/>
              <a:t> = ________ </a:t>
            </a:r>
            <a:r>
              <a:rPr lang="en-US" baseline="-25000" dirty="0" smtClean="0"/>
              <a:t>(</a:t>
            </a:r>
            <a:r>
              <a:rPr lang="id-ID" baseline="-25000" dirty="0" smtClean="0"/>
              <a:t>8)</a:t>
            </a:r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1887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Operasi bilangan pada Sistem Bilangan Hexadesimal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Penjumlahan</a:t>
            </a:r>
          </a:p>
          <a:p>
            <a:r>
              <a:rPr lang="en-US" dirty="0" err="1"/>
              <a:t>langkah-langkahnya</a:t>
            </a:r>
            <a:r>
              <a:rPr lang="en-US" dirty="0"/>
              <a:t> :</a:t>
            </a:r>
            <a:endParaRPr lang="id-ID" dirty="0"/>
          </a:p>
          <a:p>
            <a:pPr lvl="1" algn="just"/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decimal</a:t>
            </a:r>
            <a:endParaRPr lang="id-ID" dirty="0"/>
          </a:p>
          <a:p>
            <a:pPr lvl="1" algn="just"/>
            <a:r>
              <a:rPr lang="en-US" dirty="0" err="1"/>
              <a:t>Rubah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decimal </a:t>
            </a:r>
            <a:r>
              <a:rPr lang="en-US" dirty="0" err="1"/>
              <a:t>ke</a:t>
            </a:r>
            <a:r>
              <a:rPr lang="en-US" dirty="0"/>
              <a:t> hexadecimal</a:t>
            </a:r>
            <a:endParaRPr lang="id-ID" dirty="0"/>
          </a:p>
          <a:p>
            <a:pPr lvl="1" algn="just"/>
            <a:r>
              <a:rPr lang="en-US" dirty="0" err="1"/>
              <a:t>Tuliskan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digit paling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hexadecimal</a:t>
            </a:r>
            <a:endParaRPr lang="id-ID" dirty="0"/>
          </a:p>
          <a:p>
            <a:pPr lvl="1" algn="just"/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pertambahan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 digit, </a:t>
            </a:r>
            <a:r>
              <a:rPr lang="en-US" dirty="0" err="1"/>
              <a:t>maka</a:t>
            </a:r>
            <a:r>
              <a:rPr lang="en-US" dirty="0"/>
              <a:t> digit paling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carry of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pertambahan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selanjutnya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6034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Contoh :</a:t>
            </a:r>
          </a:p>
          <a:p>
            <a:pPr marL="914400" lvl="1" indent="-514350">
              <a:buFont typeface="+mj-lt"/>
              <a:buAutoNum type="arabicPeriod"/>
            </a:pPr>
            <a:r>
              <a:rPr lang="id-ID" dirty="0" smtClean="0"/>
              <a:t>1F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16)      </a:t>
            </a:r>
            <a:r>
              <a:rPr lang="id-ID" dirty="0" smtClean="0"/>
              <a:t>+ 10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16)   </a:t>
            </a:r>
            <a:r>
              <a:rPr lang="id-ID" dirty="0" smtClean="0"/>
              <a:t> = ________ </a:t>
            </a:r>
            <a:r>
              <a:rPr lang="en-US" baseline="-25000" dirty="0" smtClean="0"/>
              <a:t>(</a:t>
            </a:r>
            <a:r>
              <a:rPr lang="id-ID" baseline="-25000" dirty="0" smtClean="0"/>
              <a:t>16)</a:t>
            </a:r>
          </a:p>
          <a:p>
            <a:pPr marL="914400" lvl="1" indent="-514350">
              <a:buFont typeface="+mj-lt"/>
              <a:buAutoNum type="arabicPeriod"/>
            </a:pPr>
            <a:r>
              <a:rPr lang="id-ID" dirty="0" smtClean="0"/>
              <a:t>1A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16)     </a:t>
            </a:r>
            <a:r>
              <a:rPr lang="id-ID" dirty="0" smtClean="0"/>
              <a:t>+ 12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16)   </a:t>
            </a:r>
            <a:r>
              <a:rPr lang="id-ID" dirty="0" smtClean="0"/>
              <a:t> = ________ </a:t>
            </a:r>
            <a:r>
              <a:rPr lang="en-US" baseline="-25000" dirty="0" smtClean="0"/>
              <a:t>(</a:t>
            </a:r>
            <a:r>
              <a:rPr lang="id-ID" baseline="-25000" dirty="0" smtClean="0"/>
              <a:t>16)</a:t>
            </a:r>
          </a:p>
          <a:p>
            <a:pPr marL="914400" lvl="1" indent="-514350">
              <a:buFont typeface="+mj-lt"/>
              <a:buAutoNum type="arabicPeriod"/>
            </a:pPr>
            <a:r>
              <a:rPr lang="id-ID" dirty="0" smtClean="0"/>
              <a:t>10A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16)  </a:t>
            </a:r>
            <a:r>
              <a:rPr lang="id-ID" dirty="0" smtClean="0"/>
              <a:t>+ 11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16)   </a:t>
            </a:r>
            <a:r>
              <a:rPr lang="id-ID" dirty="0" smtClean="0"/>
              <a:t> = ________ </a:t>
            </a:r>
            <a:r>
              <a:rPr lang="en-US" baseline="-25000" dirty="0" smtClean="0"/>
              <a:t>(</a:t>
            </a:r>
            <a:r>
              <a:rPr lang="id-ID" baseline="-25000" dirty="0" smtClean="0"/>
              <a:t>16)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7936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Pengurangan</a:t>
            </a:r>
          </a:p>
          <a:p>
            <a:r>
              <a:rPr lang="id-ID" dirty="0" smtClean="0"/>
              <a:t>Contoh :</a:t>
            </a:r>
          </a:p>
          <a:p>
            <a:pPr marL="914400" lvl="1" indent="-514350">
              <a:buFont typeface="+mj-lt"/>
              <a:buAutoNum type="arabicPeriod"/>
            </a:pPr>
            <a:r>
              <a:rPr lang="id-ID" dirty="0" smtClean="0"/>
              <a:t>1F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16)      </a:t>
            </a:r>
            <a:r>
              <a:rPr lang="id-ID" dirty="0"/>
              <a:t>-</a:t>
            </a:r>
            <a:r>
              <a:rPr lang="id-ID" dirty="0" smtClean="0"/>
              <a:t> 10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16)   </a:t>
            </a:r>
            <a:r>
              <a:rPr lang="id-ID" dirty="0" smtClean="0"/>
              <a:t> = ________ </a:t>
            </a:r>
            <a:r>
              <a:rPr lang="en-US" baseline="-25000" dirty="0" smtClean="0"/>
              <a:t>(</a:t>
            </a:r>
            <a:r>
              <a:rPr lang="id-ID" baseline="-25000" dirty="0" smtClean="0"/>
              <a:t>16)</a:t>
            </a:r>
          </a:p>
          <a:p>
            <a:pPr marL="914400" lvl="1" indent="-514350">
              <a:buFont typeface="+mj-lt"/>
              <a:buAutoNum type="arabicPeriod"/>
            </a:pPr>
            <a:r>
              <a:rPr lang="id-ID" dirty="0" smtClean="0"/>
              <a:t>1A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16)     </a:t>
            </a:r>
            <a:r>
              <a:rPr lang="id-ID" dirty="0"/>
              <a:t>-</a:t>
            </a:r>
            <a:r>
              <a:rPr lang="id-ID" dirty="0" smtClean="0"/>
              <a:t> 12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16)   </a:t>
            </a:r>
            <a:r>
              <a:rPr lang="id-ID" dirty="0" smtClean="0"/>
              <a:t> = ________ </a:t>
            </a:r>
            <a:r>
              <a:rPr lang="en-US" baseline="-25000" dirty="0" smtClean="0"/>
              <a:t>(</a:t>
            </a:r>
            <a:r>
              <a:rPr lang="id-ID" baseline="-25000" dirty="0" smtClean="0"/>
              <a:t>16)</a:t>
            </a:r>
          </a:p>
          <a:p>
            <a:pPr marL="914400" lvl="1" indent="-514350">
              <a:buFont typeface="+mj-lt"/>
              <a:buAutoNum type="arabicPeriod"/>
            </a:pPr>
            <a:r>
              <a:rPr lang="id-ID" dirty="0" smtClean="0"/>
              <a:t>10A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16)  </a:t>
            </a:r>
            <a:r>
              <a:rPr lang="id-ID" dirty="0"/>
              <a:t>-</a:t>
            </a:r>
            <a:r>
              <a:rPr lang="id-ID" dirty="0" smtClean="0"/>
              <a:t> 11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16)   </a:t>
            </a:r>
            <a:r>
              <a:rPr lang="id-ID" dirty="0" smtClean="0"/>
              <a:t> = ________ </a:t>
            </a:r>
            <a:r>
              <a:rPr lang="en-US" baseline="-25000" dirty="0" smtClean="0"/>
              <a:t>(</a:t>
            </a:r>
            <a:r>
              <a:rPr lang="id-ID" baseline="-25000" dirty="0" smtClean="0"/>
              <a:t>16)</a:t>
            </a:r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17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 Bilangan Binary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Konversi ke Oktal</a:t>
            </a:r>
          </a:p>
          <a:p>
            <a:pPr marL="0" indent="0">
              <a:buNone/>
            </a:pPr>
            <a:r>
              <a:rPr lang="id-ID" dirty="0"/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909335"/>
              </p:ext>
            </p:extLst>
          </p:nvPr>
        </p:nvGraphicFramePr>
        <p:xfrm>
          <a:off x="2987825" y="2492895"/>
          <a:ext cx="2592288" cy="36136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5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7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6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Digit octal</a:t>
                      </a:r>
                      <a:endParaRPr lang="id-ID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3 bit</a:t>
                      </a:r>
                      <a:endParaRPr lang="id-ID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6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000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6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001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6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010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6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3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011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6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4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100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6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101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6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6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110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6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7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111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64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Perkalian</a:t>
            </a:r>
          </a:p>
          <a:p>
            <a:r>
              <a:rPr lang="id-ID" dirty="0" smtClean="0"/>
              <a:t>Langkah – langkah :</a:t>
            </a:r>
          </a:p>
          <a:p>
            <a:pPr lvl="1" algn="just"/>
            <a:r>
              <a:rPr lang="en-US" dirty="0" err="1"/>
              <a:t>Kalikan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smtClean="0"/>
              <a:t>de</a:t>
            </a:r>
            <a:r>
              <a:rPr lang="id-ID" dirty="0" smtClean="0"/>
              <a:t>s</a:t>
            </a:r>
            <a:r>
              <a:rPr lang="en-US" dirty="0" err="1" smtClean="0"/>
              <a:t>imal</a:t>
            </a:r>
            <a:endParaRPr lang="id-ID" dirty="0"/>
          </a:p>
          <a:p>
            <a:pPr lvl="1" algn="just"/>
            <a:r>
              <a:rPr lang="id-ID" dirty="0"/>
              <a:t>U</a:t>
            </a:r>
            <a:r>
              <a:rPr lang="en-US" dirty="0" smtClean="0"/>
              <a:t>bah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smtClean="0"/>
              <a:t>de</a:t>
            </a:r>
            <a:r>
              <a:rPr lang="id-ID" dirty="0" smtClean="0"/>
              <a:t>s</a:t>
            </a:r>
            <a:r>
              <a:rPr lang="en-US" dirty="0" err="1" smtClean="0"/>
              <a:t>imal</a:t>
            </a:r>
            <a:r>
              <a:rPr lang="en-US" dirty="0" smtClean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smtClean="0"/>
              <a:t>o</a:t>
            </a:r>
            <a:r>
              <a:rPr lang="id-ID" dirty="0" smtClean="0"/>
              <a:t>k</a:t>
            </a:r>
            <a:r>
              <a:rPr lang="en-US" dirty="0" err="1" smtClean="0"/>
              <a:t>tal</a:t>
            </a:r>
            <a:endParaRPr lang="id-ID" dirty="0"/>
          </a:p>
          <a:p>
            <a:pPr lvl="1" algn="just"/>
            <a:r>
              <a:rPr lang="en-US" dirty="0" err="1"/>
              <a:t>Tulis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digit paling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smtClean="0"/>
              <a:t>o</a:t>
            </a:r>
            <a:r>
              <a:rPr lang="id-ID" dirty="0" smtClean="0"/>
              <a:t>k</a:t>
            </a:r>
            <a:r>
              <a:rPr lang="en-US" dirty="0" err="1" smtClean="0"/>
              <a:t>tal</a:t>
            </a:r>
            <a:endParaRPr lang="id-ID" dirty="0"/>
          </a:p>
          <a:p>
            <a:pPr lvl="1" algn="just"/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tiap-tiap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 digit </a:t>
            </a:r>
            <a:r>
              <a:rPr lang="en-US" dirty="0" err="1"/>
              <a:t>maka</a:t>
            </a:r>
            <a:r>
              <a:rPr lang="en-US" dirty="0"/>
              <a:t> digit paling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carry of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.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6327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Contoh :</a:t>
            </a:r>
          </a:p>
          <a:p>
            <a:pPr marL="914400" lvl="1" indent="-514350">
              <a:buFont typeface="+mj-lt"/>
              <a:buAutoNum type="arabicPeriod"/>
            </a:pPr>
            <a:r>
              <a:rPr lang="id-ID" dirty="0" smtClean="0"/>
              <a:t>1F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16)      </a:t>
            </a:r>
            <a:r>
              <a:rPr lang="id-ID" dirty="0"/>
              <a:t>x</a:t>
            </a:r>
            <a:r>
              <a:rPr lang="id-ID" dirty="0" smtClean="0"/>
              <a:t> 10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16)   </a:t>
            </a:r>
            <a:r>
              <a:rPr lang="id-ID" dirty="0" smtClean="0"/>
              <a:t> = ________ </a:t>
            </a:r>
            <a:r>
              <a:rPr lang="en-US" baseline="-25000" dirty="0" smtClean="0"/>
              <a:t>(</a:t>
            </a:r>
            <a:r>
              <a:rPr lang="id-ID" baseline="-25000" dirty="0" smtClean="0"/>
              <a:t>16)</a:t>
            </a:r>
          </a:p>
          <a:p>
            <a:pPr marL="914400" lvl="1" indent="-514350">
              <a:buFont typeface="+mj-lt"/>
              <a:buAutoNum type="arabicPeriod"/>
            </a:pPr>
            <a:r>
              <a:rPr lang="id-ID" dirty="0" smtClean="0"/>
              <a:t>1A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16)     </a:t>
            </a:r>
            <a:r>
              <a:rPr lang="id-ID" dirty="0" smtClean="0"/>
              <a:t>x 12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16)   </a:t>
            </a:r>
            <a:r>
              <a:rPr lang="id-ID" dirty="0" smtClean="0"/>
              <a:t> = ________ </a:t>
            </a:r>
            <a:r>
              <a:rPr lang="en-US" baseline="-25000" dirty="0" smtClean="0"/>
              <a:t>(</a:t>
            </a:r>
            <a:r>
              <a:rPr lang="id-ID" baseline="-25000" dirty="0" smtClean="0"/>
              <a:t>16)</a:t>
            </a:r>
          </a:p>
          <a:p>
            <a:pPr marL="914400" lvl="1" indent="-514350">
              <a:buFont typeface="+mj-lt"/>
              <a:buAutoNum type="arabicPeriod"/>
            </a:pPr>
            <a:r>
              <a:rPr lang="id-ID" dirty="0" smtClean="0"/>
              <a:t>10A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16)  </a:t>
            </a:r>
            <a:r>
              <a:rPr lang="id-ID" dirty="0" smtClean="0"/>
              <a:t>x 11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16)   </a:t>
            </a:r>
            <a:r>
              <a:rPr lang="id-ID" dirty="0" smtClean="0"/>
              <a:t> = ________ </a:t>
            </a:r>
            <a:r>
              <a:rPr lang="en-US" baseline="-25000" dirty="0" smtClean="0"/>
              <a:t>(</a:t>
            </a:r>
            <a:r>
              <a:rPr lang="id-ID" baseline="-25000" dirty="0" smtClean="0"/>
              <a:t>16)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438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 Bilangan Binary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Contoh :</a:t>
            </a:r>
          </a:p>
          <a:p>
            <a:pPr lvl="1"/>
            <a:r>
              <a:rPr lang="id-ID" dirty="0" smtClean="0"/>
              <a:t>110111101</a:t>
            </a:r>
            <a:r>
              <a:rPr lang="en-US" baseline="-25000" dirty="0" smtClean="0"/>
              <a:t> (2)</a:t>
            </a:r>
            <a:r>
              <a:rPr lang="id-ID" baseline="-25000" dirty="0" smtClean="0"/>
              <a:t> </a:t>
            </a:r>
            <a:r>
              <a:rPr lang="id-ID" dirty="0" smtClean="0"/>
              <a:t> = ________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8</a:t>
            </a:r>
            <a:r>
              <a:rPr lang="en-US" baseline="-25000" dirty="0" smtClean="0"/>
              <a:t>)</a:t>
            </a:r>
            <a:endParaRPr lang="id-ID" baseline="-25000" dirty="0" smtClean="0"/>
          </a:p>
          <a:p>
            <a:pPr lvl="1"/>
            <a:r>
              <a:rPr lang="id-ID" baseline="-25000" dirty="0" smtClean="0"/>
              <a:t> </a:t>
            </a:r>
            <a:r>
              <a:rPr lang="id-ID" dirty="0" smtClean="0"/>
              <a:t>101110110</a:t>
            </a:r>
            <a:r>
              <a:rPr lang="en-US" baseline="-25000" dirty="0" smtClean="0"/>
              <a:t> (2)</a:t>
            </a:r>
            <a:r>
              <a:rPr lang="id-ID" baseline="-25000" dirty="0" smtClean="0"/>
              <a:t> </a:t>
            </a:r>
            <a:r>
              <a:rPr lang="id-ID" dirty="0" smtClean="0"/>
              <a:t> = ________</a:t>
            </a:r>
            <a:r>
              <a:rPr lang="en-US" baseline="-25000" dirty="0" smtClean="0"/>
              <a:t>(</a:t>
            </a:r>
            <a:r>
              <a:rPr lang="id-ID" baseline="-25000" dirty="0" smtClean="0"/>
              <a:t>8</a:t>
            </a:r>
            <a:r>
              <a:rPr lang="en-US" baseline="-25000" dirty="0" smtClean="0"/>
              <a:t>)</a:t>
            </a:r>
            <a:endParaRPr lang="id-ID" baseline="-25000" dirty="0" smtClean="0"/>
          </a:p>
          <a:p>
            <a:pPr marL="0" indent="0">
              <a:buNone/>
            </a:pPr>
            <a:r>
              <a:rPr lang="id-ID" baseline="-25000" dirty="0"/>
              <a:t> </a:t>
            </a:r>
            <a:r>
              <a:rPr lang="id-ID" baseline="-25000" dirty="0" smtClean="0"/>
              <a:t>     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5777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936104"/>
          </a:xfrm>
        </p:spPr>
        <p:txBody>
          <a:bodyPr/>
          <a:lstStyle/>
          <a:p>
            <a:r>
              <a:rPr lang="id-ID" dirty="0" smtClean="0"/>
              <a:t>Sistem Bilangan Binary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id-ID" dirty="0" smtClean="0">
                <a:solidFill>
                  <a:schemeClr val="tx1">
                    <a:lumMod val="95000"/>
                  </a:schemeClr>
                </a:solidFill>
              </a:rPr>
              <a:t>Konversi ke Hexadesimal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id-ID" dirty="0" smtClean="0">
                <a:solidFill>
                  <a:schemeClr val="tx1">
                    <a:lumMod val="95000"/>
                  </a:schemeClr>
                </a:solidFill>
              </a:rPr>
              <a:t>Dengan Tabel berikut</a:t>
            </a:r>
          </a:p>
          <a:p>
            <a:pPr marL="0" indent="0">
              <a:buNone/>
            </a:pPr>
            <a:r>
              <a:rPr lang="id-ID" dirty="0"/>
              <a:t>	</a:t>
            </a:r>
            <a:endParaRPr lang="id-ID" dirty="0" smtClean="0"/>
          </a:p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957821"/>
              </p:ext>
            </p:extLst>
          </p:nvPr>
        </p:nvGraphicFramePr>
        <p:xfrm>
          <a:off x="4716016" y="1844824"/>
          <a:ext cx="2880320" cy="46896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8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0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Digit </a:t>
                      </a:r>
                      <a:r>
                        <a:rPr lang="en-US" sz="1100" dirty="0" err="1">
                          <a:effectLst/>
                        </a:rPr>
                        <a:t>Hexa</a:t>
                      </a:r>
                      <a:endParaRPr lang="id-ID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4 bit</a:t>
                      </a:r>
                      <a:endParaRPr lang="id-ID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8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id-ID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0000</a:t>
                      </a:r>
                      <a:endParaRPr lang="id-ID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id-ID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0001</a:t>
                      </a:r>
                      <a:endParaRPr lang="id-ID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8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id-ID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0010</a:t>
                      </a:r>
                      <a:endParaRPr lang="id-ID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8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id-ID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0011</a:t>
                      </a:r>
                      <a:endParaRPr lang="id-ID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8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id-ID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0100</a:t>
                      </a:r>
                      <a:endParaRPr lang="id-ID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8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id-ID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0101</a:t>
                      </a:r>
                      <a:endParaRPr lang="id-ID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8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id-ID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0110</a:t>
                      </a:r>
                      <a:endParaRPr lang="id-ID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8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id-ID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0111</a:t>
                      </a:r>
                      <a:endParaRPr lang="id-ID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8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id-ID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1000</a:t>
                      </a:r>
                      <a:endParaRPr lang="id-ID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8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id-ID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1001</a:t>
                      </a:r>
                      <a:endParaRPr lang="id-ID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8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A</a:t>
                      </a:r>
                      <a:endParaRPr lang="id-ID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1010</a:t>
                      </a:r>
                      <a:endParaRPr lang="id-ID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98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id-ID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1011</a:t>
                      </a:r>
                      <a:endParaRPr lang="id-ID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98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C</a:t>
                      </a:r>
                      <a:endParaRPr lang="id-ID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1100</a:t>
                      </a:r>
                      <a:endParaRPr lang="id-ID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98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D</a:t>
                      </a:r>
                      <a:endParaRPr lang="id-ID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1101</a:t>
                      </a:r>
                      <a:endParaRPr lang="id-ID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98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E</a:t>
                      </a:r>
                      <a:endParaRPr lang="id-ID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1110</a:t>
                      </a:r>
                      <a:endParaRPr lang="id-ID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98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F</a:t>
                      </a:r>
                      <a:endParaRPr lang="id-ID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1111</a:t>
                      </a:r>
                      <a:endParaRPr lang="id-ID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 Bilangan Binary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Contoh :</a:t>
            </a:r>
          </a:p>
          <a:p>
            <a:pPr lvl="1"/>
            <a:r>
              <a:rPr lang="id-ID" dirty="0" smtClean="0"/>
              <a:t>110111101</a:t>
            </a:r>
            <a:r>
              <a:rPr lang="en-US" baseline="-25000" dirty="0" smtClean="0"/>
              <a:t> (2)</a:t>
            </a:r>
            <a:r>
              <a:rPr lang="id-ID" baseline="-25000" dirty="0" smtClean="0"/>
              <a:t> </a:t>
            </a:r>
            <a:r>
              <a:rPr lang="id-ID" dirty="0" smtClean="0"/>
              <a:t> = ________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16</a:t>
            </a:r>
            <a:r>
              <a:rPr lang="en-US" baseline="-25000" dirty="0" smtClean="0"/>
              <a:t>)</a:t>
            </a:r>
            <a:endParaRPr lang="id-ID" baseline="-25000" dirty="0" smtClean="0"/>
          </a:p>
          <a:p>
            <a:pPr lvl="1"/>
            <a:r>
              <a:rPr lang="id-ID" baseline="-25000" dirty="0" smtClean="0"/>
              <a:t> </a:t>
            </a:r>
            <a:r>
              <a:rPr lang="id-ID" dirty="0" smtClean="0"/>
              <a:t>101110110</a:t>
            </a:r>
            <a:r>
              <a:rPr lang="en-US" baseline="-25000" dirty="0" smtClean="0"/>
              <a:t> (2)</a:t>
            </a:r>
            <a:r>
              <a:rPr lang="id-ID" baseline="-25000" dirty="0" smtClean="0"/>
              <a:t> </a:t>
            </a:r>
            <a:r>
              <a:rPr lang="id-ID" dirty="0" smtClean="0"/>
              <a:t> = ________</a:t>
            </a:r>
            <a:r>
              <a:rPr lang="en-US" baseline="-25000" dirty="0" smtClean="0"/>
              <a:t>(</a:t>
            </a:r>
            <a:r>
              <a:rPr lang="id-ID" baseline="-25000" dirty="0" smtClean="0"/>
              <a:t>16</a:t>
            </a:r>
            <a:r>
              <a:rPr lang="en-US" baseline="-25000" dirty="0" smtClean="0"/>
              <a:t>)</a:t>
            </a:r>
            <a:endParaRPr lang="id-ID" baseline="-25000" dirty="0" smtClean="0"/>
          </a:p>
          <a:p>
            <a:pPr marL="457200" lvl="1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5710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 Bilangan Oktal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Terdiri dari bit 0,1,2,3,4,5,6,7</a:t>
            </a:r>
          </a:p>
          <a:p>
            <a:r>
              <a:rPr lang="id-ID" dirty="0" smtClean="0"/>
              <a:t>Ke Binary</a:t>
            </a:r>
          </a:p>
          <a:p>
            <a:pPr lvl="1"/>
            <a:r>
              <a:rPr lang="id-ID" dirty="0" smtClean="0"/>
              <a:t>Dengan menggunakan tabel yang sama pada saat konversi dari binary ke oktal</a:t>
            </a:r>
          </a:p>
          <a:p>
            <a:pPr lvl="1"/>
            <a:r>
              <a:rPr lang="id-ID" dirty="0"/>
              <a:t> </a:t>
            </a:r>
            <a:r>
              <a:rPr lang="id-ID" dirty="0" smtClean="0"/>
              <a:t>Contoh : </a:t>
            </a:r>
          </a:p>
          <a:p>
            <a:pPr marL="457200" lvl="1" indent="0">
              <a:buNone/>
            </a:pPr>
            <a:r>
              <a:rPr lang="id-ID" dirty="0"/>
              <a:t>	</a:t>
            </a:r>
            <a:r>
              <a:rPr lang="id-ID" dirty="0" smtClean="0"/>
              <a:t>1</a:t>
            </a:r>
            <a:r>
              <a:rPr lang="id-ID" dirty="0" smtClean="0"/>
              <a:t>.</a:t>
            </a:r>
            <a:r>
              <a:rPr lang="en-US" dirty="0" smtClean="0"/>
              <a:t>    </a:t>
            </a:r>
            <a:r>
              <a:rPr lang="id-ID" dirty="0" smtClean="0"/>
              <a:t>123</a:t>
            </a:r>
            <a:r>
              <a:rPr lang="en-US" baseline="-25000" dirty="0" smtClean="0"/>
              <a:t> </a:t>
            </a:r>
            <a:r>
              <a:rPr lang="en-US" baseline="-25000" dirty="0" smtClean="0"/>
              <a:t>(</a:t>
            </a:r>
            <a:r>
              <a:rPr lang="id-ID" baseline="-25000" dirty="0" smtClean="0"/>
              <a:t>8</a:t>
            </a:r>
            <a:r>
              <a:rPr lang="en-US" baseline="-25000" dirty="0" smtClean="0"/>
              <a:t>)</a:t>
            </a:r>
            <a:r>
              <a:rPr lang="id-ID" baseline="-25000" dirty="0" smtClean="0"/>
              <a:t> </a:t>
            </a:r>
            <a:r>
              <a:rPr lang="id-ID" dirty="0" smtClean="0"/>
              <a:t> = __________</a:t>
            </a:r>
            <a:r>
              <a:rPr lang="en-US" baseline="-25000" dirty="0" smtClean="0"/>
              <a:t> (2)</a:t>
            </a:r>
            <a:endParaRPr lang="id-ID" baseline="-25000" dirty="0" smtClean="0"/>
          </a:p>
          <a:p>
            <a:pPr marL="457200" lvl="1" indent="0">
              <a:buNone/>
            </a:pPr>
            <a:r>
              <a:rPr lang="id-ID" baseline="-25000" dirty="0"/>
              <a:t> </a:t>
            </a:r>
            <a:r>
              <a:rPr lang="id-ID" baseline="-25000" dirty="0" smtClean="0"/>
              <a:t>       </a:t>
            </a:r>
            <a:r>
              <a:rPr lang="id-ID" dirty="0" smtClean="0"/>
              <a:t>2</a:t>
            </a:r>
            <a:r>
              <a:rPr lang="id-ID" dirty="0" smtClean="0"/>
              <a:t>.</a:t>
            </a:r>
            <a:r>
              <a:rPr lang="en-US" dirty="0" smtClean="0"/>
              <a:t>     </a:t>
            </a:r>
            <a:r>
              <a:rPr lang="id-ID" dirty="0" smtClean="0"/>
              <a:t>456 </a:t>
            </a:r>
            <a:r>
              <a:rPr lang="en-US" baseline="-25000" dirty="0" smtClean="0"/>
              <a:t>(</a:t>
            </a:r>
            <a:r>
              <a:rPr lang="id-ID" baseline="-25000" dirty="0" smtClean="0"/>
              <a:t>8</a:t>
            </a:r>
            <a:r>
              <a:rPr lang="en-US" baseline="-25000" dirty="0" smtClean="0"/>
              <a:t>)</a:t>
            </a:r>
            <a:r>
              <a:rPr lang="id-ID" baseline="-25000" dirty="0" smtClean="0"/>
              <a:t>  </a:t>
            </a:r>
            <a:r>
              <a:rPr lang="id-ID" dirty="0" smtClean="0"/>
              <a:t>= __________ </a:t>
            </a:r>
            <a:r>
              <a:rPr lang="en-US" baseline="-25000" dirty="0" smtClean="0"/>
              <a:t>(2)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083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 Bilangan Oktal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Ke Desimal</a:t>
            </a:r>
          </a:p>
          <a:p>
            <a:pPr lvl="1" algn="just"/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diselesaikan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mengalikan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bit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position </a:t>
            </a:r>
            <a:r>
              <a:rPr lang="en-US" dirty="0" err="1" smtClean="0"/>
              <a:t>valuenya</a:t>
            </a:r>
            <a:endParaRPr lang="id-ID" dirty="0" smtClean="0"/>
          </a:p>
          <a:p>
            <a:pPr lvl="1" algn="just"/>
            <a:r>
              <a:rPr lang="id-ID" dirty="0" smtClean="0"/>
              <a:t>Contoh : </a:t>
            </a:r>
          </a:p>
          <a:p>
            <a:pPr marL="457200" lvl="1" indent="0">
              <a:buNone/>
            </a:pPr>
            <a:r>
              <a:rPr lang="id-ID" dirty="0" smtClean="0"/>
              <a:t>	1.123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8</a:t>
            </a:r>
            <a:r>
              <a:rPr lang="en-US" baseline="-25000" dirty="0" smtClean="0"/>
              <a:t>)</a:t>
            </a:r>
            <a:r>
              <a:rPr lang="id-ID" baseline="-25000" dirty="0" smtClean="0"/>
              <a:t> </a:t>
            </a:r>
            <a:r>
              <a:rPr lang="id-ID" dirty="0" smtClean="0"/>
              <a:t> = __________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10</a:t>
            </a:r>
            <a:r>
              <a:rPr lang="en-US" baseline="-25000" dirty="0" smtClean="0"/>
              <a:t>)</a:t>
            </a:r>
            <a:endParaRPr lang="id-ID" baseline="-25000" dirty="0" smtClean="0"/>
          </a:p>
          <a:p>
            <a:pPr marL="457200" lvl="1" indent="0">
              <a:buNone/>
            </a:pPr>
            <a:r>
              <a:rPr lang="id-ID" baseline="-25000" dirty="0" smtClean="0"/>
              <a:t>        </a:t>
            </a:r>
            <a:r>
              <a:rPr lang="id-ID" dirty="0" smtClean="0"/>
              <a:t>2.456 </a:t>
            </a:r>
            <a:r>
              <a:rPr lang="en-US" baseline="-25000" dirty="0" smtClean="0"/>
              <a:t>(</a:t>
            </a:r>
            <a:r>
              <a:rPr lang="id-ID" baseline="-25000" dirty="0" smtClean="0"/>
              <a:t>8</a:t>
            </a:r>
            <a:r>
              <a:rPr lang="en-US" baseline="-25000" dirty="0" smtClean="0"/>
              <a:t>)</a:t>
            </a:r>
            <a:r>
              <a:rPr lang="id-ID" baseline="-25000" dirty="0" smtClean="0"/>
              <a:t>  </a:t>
            </a:r>
            <a:r>
              <a:rPr lang="id-ID" dirty="0" smtClean="0"/>
              <a:t>= __________ </a:t>
            </a:r>
            <a:r>
              <a:rPr lang="en-US" baseline="-25000" dirty="0" smtClean="0"/>
              <a:t>(</a:t>
            </a:r>
            <a:r>
              <a:rPr lang="id-ID" baseline="-25000" dirty="0" smtClean="0"/>
              <a:t>10</a:t>
            </a:r>
            <a:r>
              <a:rPr lang="en-US" baseline="-25000" dirty="0" smtClean="0"/>
              <a:t>)</a:t>
            </a:r>
            <a:endParaRPr lang="id-ID" dirty="0" smtClean="0"/>
          </a:p>
          <a:p>
            <a:pPr marL="457200" lvl="1" indent="0" algn="just">
              <a:buNone/>
            </a:pPr>
            <a:endParaRPr lang="id-ID" dirty="0"/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151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 Bilangan Oktal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Ke Hexadesimal</a:t>
            </a:r>
          </a:p>
          <a:p>
            <a:pPr lvl="1"/>
            <a:r>
              <a:rPr lang="id-ID" dirty="0" smtClean="0"/>
              <a:t>Dengan menggunakan tabel yang sama pada tabel konveri dari biner ke oktal dan dari biner ke hexadesimal</a:t>
            </a:r>
          </a:p>
          <a:p>
            <a:pPr lvl="1"/>
            <a:r>
              <a:rPr lang="id-ID" dirty="0" smtClean="0"/>
              <a:t>Contoh :</a:t>
            </a:r>
          </a:p>
          <a:p>
            <a:pPr marL="457200" lvl="1" indent="0">
              <a:buNone/>
            </a:pPr>
            <a:r>
              <a:rPr lang="id-ID" dirty="0"/>
              <a:t>	</a:t>
            </a:r>
            <a:r>
              <a:rPr lang="id-ID" dirty="0" smtClean="0"/>
              <a:t>1.123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8</a:t>
            </a:r>
            <a:r>
              <a:rPr lang="en-US" baseline="-25000" dirty="0" smtClean="0"/>
              <a:t>)</a:t>
            </a:r>
            <a:r>
              <a:rPr lang="id-ID" baseline="-25000" dirty="0" smtClean="0"/>
              <a:t> </a:t>
            </a:r>
            <a:r>
              <a:rPr lang="id-ID" dirty="0" smtClean="0"/>
              <a:t> = __________</a:t>
            </a:r>
            <a:r>
              <a:rPr lang="en-US" baseline="-25000" dirty="0" smtClean="0"/>
              <a:t> (</a:t>
            </a:r>
            <a:r>
              <a:rPr lang="id-ID" baseline="-25000" dirty="0" smtClean="0"/>
              <a:t>10</a:t>
            </a:r>
            <a:r>
              <a:rPr lang="en-US" baseline="-25000" dirty="0" smtClean="0"/>
              <a:t>)</a:t>
            </a:r>
            <a:endParaRPr lang="id-ID" baseline="-25000" dirty="0" smtClean="0"/>
          </a:p>
          <a:p>
            <a:pPr marL="457200" lvl="1" indent="0">
              <a:buNone/>
            </a:pPr>
            <a:r>
              <a:rPr lang="id-ID" baseline="-25000" dirty="0" smtClean="0"/>
              <a:t>        </a:t>
            </a:r>
            <a:r>
              <a:rPr lang="id-ID" dirty="0" smtClean="0"/>
              <a:t>2.456 </a:t>
            </a:r>
            <a:r>
              <a:rPr lang="en-US" baseline="-25000" dirty="0" smtClean="0"/>
              <a:t>(</a:t>
            </a:r>
            <a:r>
              <a:rPr lang="id-ID" baseline="-25000" dirty="0" smtClean="0"/>
              <a:t>8</a:t>
            </a:r>
            <a:r>
              <a:rPr lang="en-US" baseline="-25000" dirty="0" smtClean="0"/>
              <a:t>)</a:t>
            </a:r>
            <a:r>
              <a:rPr lang="id-ID" baseline="-25000" dirty="0" smtClean="0"/>
              <a:t>  </a:t>
            </a:r>
            <a:r>
              <a:rPr lang="id-ID" dirty="0" smtClean="0"/>
              <a:t>= __________ </a:t>
            </a:r>
            <a:r>
              <a:rPr lang="en-US" baseline="-25000" dirty="0" smtClean="0"/>
              <a:t>(</a:t>
            </a:r>
            <a:r>
              <a:rPr lang="id-ID" baseline="-25000" dirty="0" smtClean="0"/>
              <a:t>10</a:t>
            </a:r>
            <a:r>
              <a:rPr lang="en-US" baseline="-25000" dirty="0" smtClean="0"/>
              <a:t>)</a:t>
            </a:r>
            <a:endParaRPr lang="id-ID" dirty="0" smtClean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2630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4018374</TotalTime>
  <Words>1287</Words>
  <Application>Microsoft Office PowerPoint</Application>
  <PresentationFormat>On-screen Show (4:3)</PresentationFormat>
  <Paragraphs>228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Consolas</vt:lpstr>
      <vt:lpstr>Corbel</vt:lpstr>
      <vt:lpstr>Times New Roman</vt:lpstr>
      <vt:lpstr>Wingdings</vt:lpstr>
      <vt:lpstr>Wingdings 2</vt:lpstr>
      <vt:lpstr>Wingdings 3</vt:lpstr>
      <vt:lpstr>Metro</vt:lpstr>
      <vt:lpstr>Sistem Bilangan dan Kode</vt:lpstr>
      <vt:lpstr>Sistem Bilangan Binary</vt:lpstr>
      <vt:lpstr>Sistem Bilangan Binary</vt:lpstr>
      <vt:lpstr>Sistem Bilangan Binary</vt:lpstr>
      <vt:lpstr>Sistem Bilangan Binary</vt:lpstr>
      <vt:lpstr>Sistem Bilangan Binary</vt:lpstr>
      <vt:lpstr>Sistem Bilangan Oktal</vt:lpstr>
      <vt:lpstr>Sistem Bilangan Oktal</vt:lpstr>
      <vt:lpstr>Sistem Bilangan Oktal</vt:lpstr>
      <vt:lpstr>Sistem Bilangan Desimal</vt:lpstr>
      <vt:lpstr>Sistem Bilangan Desimal</vt:lpstr>
      <vt:lpstr>Sistem Bilangan Desimal</vt:lpstr>
      <vt:lpstr>PowerPoint Presentation</vt:lpstr>
      <vt:lpstr>Sistem Bilangan Hexadesimal</vt:lpstr>
      <vt:lpstr>Sistem Bilangan Hexadesimal</vt:lpstr>
      <vt:lpstr>Sistem Bilangan Hexadesimal</vt:lpstr>
      <vt:lpstr>Operasi Bilangan</vt:lpstr>
      <vt:lpstr>Operasi bilangan pada Sistem Bilangan Binary</vt:lpstr>
      <vt:lpstr>Operasi bilangan pada Sistem Bilangan Binary</vt:lpstr>
      <vt:lpstr>Operasi bilangan pada Sistem Bilangan Binary</vt:lpstr>
      <vt:lpstr>Operasi bilangan pada Sistem Bilangan Binary</vt:lpstr>
      <vt:lpstr>Operasi bilangan pada Sistem Bilangan Oktal</vt:lpstr>
      <vt:lpstr>Operasi bilangan pada Sistem Bilangan Oktal</vt:lpstr>
      <vt:lpstr>Operasi bilangan pada Sistem Bilangan Oktal</vt:lpstr>
      <vt:lpstr>PowerPoint Presentation</vt:lpstr>
      <vt:lpstr>PowerPoint Presentation</vt:lpstr>
      <vt:lpstr>Operasi bilangan pada Sistem Bilangan Hexadesimal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Axioo</dc:creator>
  <cp:lastModifiedBy>Windows User</cp:lastModifiedBy>
  <cp:revision>32</cp:revision>
  <dcterms:created xsi:type="dcterms:W3CDTF">2007-04-25T17:20:24Z</dcterms:created>
  <dcterms:modified xsi:type="dcterms:W3CDTF">2022-01-04T04:14:25Z</dcterms:modified>
</cp:coreProperties>
</file>