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7" r:id="rId5"/>
    <p:sldId id="258" r:id="rId6"/>
    <p:sldId id="268" r:id="rId7"/>
    <p:sldId id="263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QUEUE</a:t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4000" dirty="0" smtClean="0">
                <a:latin typeface="Cambria" panose="02040503050406030204" pitchFamily="18" charset="0"/>
              </a:rPr>
              <a:t>(Antrian)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28327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Secara Bahasa </a:t>
            </a:r>
            <a:r>
              <a:rPr lang="id-ID" sz="2400" dirty="0" smtClean="0">
                <a:sym typeface="Wingdings" panose="05000000000000000000" pitchFamily="2" charset="2"/>
              </a:rPr>
              <a:t>Antrian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sym typeface="Wingdings" panose="05000000000000000000" pitchFamily="2" charset="2"/>
              </a:rPr>
              <a:t>Konsep struktur data (array maupun linked list) yang memiliki sistem kerja </a:t>
            </a:r>
            <a:r>
              <a:rPr lang="id-ID" sz="2400" b="1" dirty="0" smtClean="0">
                <a:sym typeface="Wingdings" panose="05000000000000000000" pitchFamily="2" charset="2"/>
              </a:rPr>
              <a:t>FIFO (First In First Out)</a:t>
            </a:r>
            <a:r>
              <a:rPr lang="id-ID" sz="2400" dirty="0" smtClean="0">
                <a:sym typeface="Wingdings" panose="05000000000000000000" pitchFamily="2" charset="2"/>
              </a:rPr>
              <a:t> data yang Pertama masuk adalah data yang pertama keluar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PENGERTIAN QUEUE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3593765" y="1958964"/>
            <a:ext cx="1047389" cy="3699431"/>
            <a:chOff x="4716016" y="3933056"/>
            <a:chExt cx="1152128" cy="208823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716016" y="3933056"/>
              <a:ext cx="0" cy="20882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68144" y="3933056"/>
              <a:ext cx="0" cy="20882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2699792" y="357301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635896" y="357301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572000" y="357301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C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771800" y="5045115"/>
            <a:ext cx="742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Front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31840" y="4373508"/>
            <a:ext cx="0" cy="639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71227" y="3588985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out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44746" y="3604954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In</a:t>
            </a:r>
            <a:endParaRPr lang="id-ID" sz="2000" dirty="0">
              <a:sym typeface="Wingdings" panose="05000000000000000000" pitchFamily="2" charset="2"/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1115616" y="3706372"/>
            <a:ext cx="648072" cy="165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478010" y="3742906"/>
            <a:ext cx="642380" cy="1681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960" y="5108719"/>
            <a:ext cx="661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Rear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981681" y="4437112"/>
            <a:ext cx="0" cy="639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08720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id-ID" sz="2400" dirty="0" smtClean="0">
                <a:latin typeface="Cambria" panose="02040503050406030204" pitchFamily="18" charset="0"/>
              </a:rPr>
              <a:t>LINIER QUEUE (Antrian Lurus)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188640"/>
            <a:ext cx="482453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STRUKTUR QUEUE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99695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id-ID" sz="2400" dirty="0" smtClean="0">
                <a:latin typeface="Cambria" panose="02040503050406030204" pitchFamily="18" charset="0"/>
              </a:rPr>
              <a:t>CIRCULAR QUEUE (Antrian Melingkar)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5501" y="170080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33700" y="170080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x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275856" y="170080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3820" y="170080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336926" y="170080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308979" y="1732166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327720" y="1403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843808" y="1403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406218" y="1403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925132" y="1403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471480" y="14034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4900831" y="140348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 </a:t>
            </a:r>
            <a:r>
              <a:rPr lang="id-ID" b="1" dirty="0" smtClean="0">
                <a:sym typeface="Wingdings" panose="05000000000000000000" pitchFamily="2" charset="2"/>
              </a:rPr>
              <a:t> n=5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2828552" y="2492896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F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982619" y="213285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21876" y="2458988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63888" y="213285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75031" y="1628800"/>
            <a:ext cx="1021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F = Front</a:t>
            </a:r>
          </a:p>
          <a:p>
            <a:pPr algn="ctr"/>
            <a:r>
              <a:rPr lang="id-ID" b="1" dirty="0" smtClean="0"/>
              <a:t>R = Rear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66154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684353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x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226509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764473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287579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99592" y="4284384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2278373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2794461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356871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3875785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422133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796431" y="394641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790452" y="5045114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F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944519" y="468507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47864" y="5045114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489876" y="468507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02454" y="410801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796136" y="4581128"/>
            <a:ext cx="94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Counter</a:t>
            </a:r>
            <a:endParaRPr lang="en-US" b="1" dirty="0"/>
          </a:p>
        </p:txBody>
      </p:sp>
      <p:cxnSp>
        <p:nvCxnSpPr>
          <p:cNvPr id="45" name="Elbow Connector 44"/>
          <p:cNvCxnSpPr>
            <a:stCxn id="30" idx="3"/>
            <a:endCxn id="26" idx="1"/>
          </p:cNvCxnSpPr>
          <p:nvPr/>
        </p:nvCxnSpPr>
        <p:spPr>
          <a:xfrm flipH="1">
            <a:off x="2166154" y="4469050"/>
            <a:ext cx="2657960" cy="12700"/>
          </a:xfrm>
          <a:prstGeom prst="bentConnector5">
            <a:avLst>
              <a:gd name="adj1" fmla="val -25086"/>
              <a:gd name="adj2" fmla="val -5799024"/>
              <a:gd name="adj3" fmla="val 119352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5" y="188640"/>
            <a:ext cx="6177083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STRUKTUR QUEUE </a:t>
            </a:r>
            <a:r>
              <a:rPr lang="id-ID" altLang="en-US" sz="1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(lanjutan)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879103"/>
            <a:ext cx="737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>
                <a:latin typeface="Cambria" panose="02040503050406030204" pitchFamily="18" charset="0"/>
              </a:rPr>
              <a:t>Atau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16287" y="1948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555776" y="1948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076642" y="1948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614606" y="1948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137712" y="1948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749725" y="1980128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2128506" y="1651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2644594" y="1651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207004" y="1651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3725918" y="1651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272266" y="1651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646564" y="1642154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3188592" y="2740858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F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347864" y="238081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23728" y="2706950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286794" y="238081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852587" y="180375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646269" y="2276872"/>
            <a:ext cx="94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Counter</a:t>
            </a:r>
            <a:endParaRPr lang="en-US" b="1" dirty="0"/>
          </a:p>
        </p:txBody>
      </p:sp>
      <p:cxnSp>
        <p:nvCxnSpPr>
          <p:cNvPr id="45" name="Elbow Connector 44"/>
          <p:cNvCxnSpPr>
            <a:stCxn id="30" idx="3"/>
            <a:endCxn id="26" idx="1"/>
          </p:cNvCxnSpPr>
          <p:nvPr/>
        </p:nvCxnSpPr>
        <p:spPr>
          <a:xfrm flipH="1">
            <a:off x="2016287" y="2164794"/>
            <a:ext cx="2657960" cy="12700"/>
          </a:xfrm>
          <a:prstGeom prst="bentConnector5">
            <a:avLst>
              <a:gd name="adj1" fmla="val -25086"/>
              <a:gd name="adj2" fmla="val -5799024"/>
              <a:gd name="adj3" fmla="val 119352"/>
            </a:avLst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4736" y="335699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id-ID" sz="2400" dirty="0" smtClean="0">
                <a:latin typeface="Cambria" panose="02040503050406030204" pitchFamily="18" charset="0"/>
              </a:rPr>
              <a:t>DOUBLE ENDED QUEUE (Antrian Dengan Ujung Ganda)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62098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2180297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x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2722453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3260417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3783523" y="425302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755576" y="4284384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1774317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2290405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2852815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3371729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918077" y="395570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4355976" y="395570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2275149" y="5045114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sym typeface="Wingdings" panose="05000000000000000000" pitchFamily="2" charset="2"/>
              </a:rPr>
              <a:t>L</a:t>
            </a:r>
            <a:endParaRPr lang="id-ID" sz="2000" dirty="0">
              <a:sym typeface="Wingdings" panose="05000000000000000000" pitchFamily="2" charset="2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429216" y="468507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419872" y="5011206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561884" y="468507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016210" y="4181018"/>
            <a:ext cx="1032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L = Left</a:t>
            </a:r>
          </a:p>
          <a:p>
            <a:pPr algn="ctr"/>
            <a:r>
              <a:rPr lang="id-ID" b="1" dirty="0" smtClean="0"/>
              <a:t>R = Right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0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908720"/>
            <a:ext cx="84969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smtClean="0"/>
              <a:t>AWAL (INISIALISASI)</a:t>
            </a:r>
          </a:p>
          <a:p>
            <a:pPr marL="633413" indent="-633413">
              <a:tabLst>
                <a:tab pos="633413" algn="l"/>
              </a:tabLst>
            </a:pPr>
            <a:r>
              <a:rPr lang="id-ID" sz="2400" dirty="0" smtClean="0"/>
              <a:t>	Proses menyiapkan indeks penunjuk Queue untuk pertama kali</a:t>
            </a:r>
          </a:p>
          <a:p>
            <a:pPr marL="633413" indent="-633413">
              <a:tabLst>
                <a:tab pos="633413" algn="l"/>
              </a:tabLst>
            </a:pPr>
            <a:endParaRPr lang="id-ID" sz="14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id-ID" sz="2400" b="1" dirty="0" smtClean="0"/>
              <a:t>INSERT QUEUE</a:t>
            </a:r>
          </a:p>
          <a:p>
            <a:pPr>
              <a:tabLst>
                <a:tab pos="352425" algn="l"/>
                <a:tab pos="631825" algn="l"/>
              </a:tabLst>
            </a:pPr>
            <a:r>
              <a:rPr lang="id-ID" sz="2400" dirty="0"/>
              <a:t>	</a:t>
            </a:r>
            <a:r>
              <a:rPr lang="id-ID" sz="2400" dirty="0" smtClean="0"/>
              <a:t>	Memasukkan databaru kedalam Queue</a:t>
            </a:r>
          </a:p>
          <a:p>
            <a:pPr>
              <a:tabLst>
                <a:tab pos="352425" algn="l"/>
                <a:tab pos="631825" algn="l"/>
              </a:tabLst>
            </a:pPr>
            <a:endParaRPr lang="id-ID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smtClean="0"/>
              <a:t>DELETE QUEUE</a:t>
            </a:r>
          </a:p>
          <a:p>
            <a:pPr marL="633413" lvl="1" indent="-176213"/>
            <a:r>
              <a:rPr lang="id-ID" sz="2400" dirty="0"/>
              <a:t>	</a:t>
            </a:r>
            <a:r>
              <a:rPr lang="id-ID" sz="2400" dirty="0" smtClean="0"/>
              <a:t>Mengambil (mengeluarkan) sebuah elemen dari Queue</a:t>
            </a:r>
          </a:p>
          <a:p>
            <a:pPr marL="633413" lvl="1" indent="-176213"/>
            <a:endParaRPr lang="id-ID" sz="1400" dirty="0"/>
          </a:p>
          <a:p>
            <a:pPr marL="352425" lvl="1" indent="-352425">
              <a:buFont typeface="Arial" panose="020B0604020202020204" pitchFamily="34" charset="0"/>
              <a:buChar char="•"/>
            </a:pPr>
            <a:r>
              <a:rPr lang="id-ID" sz="2400" b="1" dirty="0" smtClean="0"/>
              <a:t>RISET </a:t>
            </a:r>
          </a:p>
          <a:p>
            <a:pPr marL="0" lvl="1">
              <a:tabLst>
                <a:tab pos="628650" algn="l"/>
              </a:tabLst>
            </a:pPr>
            <a:r>
              <a:rPr lang="id-ID" sz="2400" dirty="0" smtClean="0"/>
              <a:t>	Kembali ke keadaan awal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188640"/>
            <a:ext cx="524177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PROSES PADA QUEUE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6" y="112474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/>
              <a:t>Algoritma dasar untuk proses Awal 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648072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AWAL (INISIALISASI) QUEUE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43808" y="1712415"/>
            <a:ext cx="14406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d-ID" dirty="0" smtClean="0"/>
              <a:t>Void AWAL()</a:t>
            </a:r>
          </a:p>
          <a:p>
            <a:r>
              <a:rPr lang="id-ID" dirty="0" smtClean="0"/>
              <a:t>{  </a:t>
            </a:r>
          </a:p>
          <a:p>
            <a:r>
              <a:rPr lang="id-ID" dirty="0" smtClean="0"/>
              <a:t>    F = 0;</a:t>
            </a:r>
          </a:p>
          <a:p>
            <a:r>
              <a:rPr lang="id-ID" dirty="0" smtClean="0"/>
              <a:t>    R = -1</a:t>
            </a:r>
          </a:p>
          <a:p>
            <a:r>
              <a:rPr lang="id-ID" dirty="0" smtClean="0"/>
              <a:t>}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793181" y="1691516"/>
            <a:ext cx="845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F = 0;</a:t>
            </a:r>
          </a:p>
          <a:p>
            <a:r>
              <a:rPr lang="id-ID" sz="2000" dirty="0" smtClean="0"/>
              <a:t>R = -1;</a:t>
            </a:r>
            <a:endParaRPr lang="id-ID" sz="2000" dirty="0"/>
          </a:p>
        </p:txBody>
      </p:sp>
      <p:sp>
        <p:nvSpPr>
          <p:cNvPr id="30" name="Rectangle 29"/>
          <p:cNvSpPr/>
          <p:nvPr/>
        </p:nvSpPr>
        <p:spPr>
          <a:xfrm>
            <a:off x="5820916" y="1710451"/>
            <a:ext cx="24999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F &gt; R berarti kosong;</a:t>
            </a:r>
          </a:p>
          <a:p>
            <a:r>
              <a:rPr lang="id-ID" sz="2000" dirty="0" smtClean="0"/>
              <a:t>atau</a:t>
            </a:r>
          </a:p>
          <a:p>
            <a:r>
              <a:rPr lang="id-ID" sz="2000" dirty="0" smtClean="0"/>
              <a:t>F = R+1 berarti kosong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35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4752527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KONDISI ANTRIAN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12778"/>
              </p:ext>
            </p:extLst>
          </p:nvPr>
        </p:nvGraphicFramePr>
        <p:xfrm>
          <a:off x="539552" y="1340768"/>
          <a:ext cx="748883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176464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Kondisi Antrian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Ciri (Posisi</a:t>
                      </a:r>
                      <a:r>
                        <a:rPr lang="id-ID" sz="2400" baseline="0" dirty="0" smtClean="0"/>
                        <a:t> TOP)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KOSONG (Tidak ada isinya)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F = R+1 dimana</a:t>
                      </a:r>
                      <a:r>
                        <a:rPr lang="id-ID" sz="2400" baseline="0" dirty="0" smtClean="0"/>
                        <a:t> saja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PENUH (Tidak bisa diisi lagi)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R = n-1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BISA DI</a:t>
                      </a:r>
                      <a:r>
                        <a:rPr lang="id-ID" sz="2400" baseline="0" dirty="0" smtClean="0"/>
                        <a:t>ISI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R &lt; n-1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ADA ISINYA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F &lt; R+1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PERLU DI RESET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/>
                        <a:t>F = R+1  dan R = n-1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7272" y="151964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675471" y="151964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17627" y="151964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755591" y="151964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278697" y="151964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519648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69491" y="12223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785579" y="12223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347989" y="12223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66903" y="12223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413251" y="12413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211960" y="105273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259632" y="2276872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03648" y="195169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7584" y="2276872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71600" y="195169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-684584" y="227112"/>
            <a:ext cx="691276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GAMBARAN KONDISI ANTRIAN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9441" y="1518692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923928" y="12213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292080" y="1169158"/>
            <a:ext cx="30902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F = 0; R = -</a:t>
            </a:r>
            <a:r>
              <a:rPr lang="id-ID" sz="2000" dirty="0" smtClean="0"/>
              <a:t>1; Kondisi </a:t>
            </a:r>
            <a:r>
              <a:rPr lang="id-ID" sz="2000" b="1" dirty="0" smtClean="0"/>
              <a:t>AWAL</a:t>
            </a:r>
            <a:r>
              <a:rPr lang="id-ID" sz="2000" dirty="0" smtClean="0"/>
              <a:t> </a:t>
            </a:r>
          </a:p>
          <a:p>
            <a:r>
              <a:rPr lang="id-ID" sz="2000" dirty="0" smtClean="0"/>
              <a:t>F </a:t>
            </a:r>
            <a:r>
              <a:rPr lang="id-ID" sz="2000" dirty="0"/>
              <a:t>= </a:t>
            </a:r>
            <a:r>
              <a:rPr lang="id-ID" sz="2000" dirty="0" smtClean="0"/>
              <a:t>R+1; </a:t>
            </a:r>
            <a:r>
              <a:rPr lang="id-ID" sz="2000" dirty="0"/>
              <a:t>Antrian </a:t>
            </a:r>
            <a:r>
              <a:rPr lang="id-ID" sz="2000" b="1" dirty="0"/>
              <a:t>KOSONG </a:t>
            </a:r>
            <a:endParaRPr lang="id-ID" sz="2000" b="1" dirty="0" smtClean="0"/>
          </a:p>
          <a:p>
            <a:r>
              <a:rPr lang="id-ID" sz="2000" dirty="0" smtClean="0"/>
              <a:t>R &lt; n-1; </a:t>
            </a:r>
            <a:r>
              <a:rPr lang="id-ID" sz="2000" dirty="0"/>
              <a:t>Antrian </a:t>
            </a:r>
            <a:r>
              <a:rPr lang="id-ID" sz="2000" b="1" dirty="0"/>
              <a:t>BISA DIISI</a:t>
            </a:r>
            <a:r>
              <a:rPr lang="id-ID" sz="2000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57272" y="3207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675471" y="3207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217627" y="3207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2755591" y="3207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278697" y="320777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3207770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269491" y="2910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85579" y="2910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2347989" y="2910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866903" y="29104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413251" y="29294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211960" y="270892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1388392" y="3964994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47664" y="363981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151528" y="3964994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331640" y="363981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19441" y="3206814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3923928" y="29094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860032" y="2708920"/>
            <a:ext cx="41168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F = 0; </a:t>
            </a:r>
            <a:r>
              <a:rPr lang="id-ID" sz="2000" dirty="0" smtClean="0"/>
              <a:t>Belum ada yang keluar/dilayani </a:t>
            </a:r>
          </a:p>
          <a:p>
            <a:r>
              <a:rPr lang="id-ID" sz="2000" dirty="0" smtClean="0"/>
              <a:t>F </a:t>
            </a:r>
            <a:r>
              <a:rPr lang="id-ID" sz="2000" dirty="0"/>
              <a:t>&lt;</a:t>
            </a:r>
            <a:r>
              <a:rPr lang="id-ID" sz="2000" dirty="0" smtClean="0"/>
              <a:t> R+1; </a:t>
            </a:r>
            <a:r>
              <a:rPr lang="id-ID" sz="2000" dirty="0"/>
              <a:t>Antrian </a:t>
            </a:r>
            <a:r>
              <a:rPr lang="id-ID" sz="2000" b="1" dirty="0" smtClean="0"/>
              <a:t>ADA ISINYA </a:t>
            </a:r>
          </a:p>
          <a:p>
            <a:r>
              <a:rPr lang="id-ID" sz="2000" dirty="0" smtClean="0"/>
              <a:t>R &lt; n-1; </a:t>
            </a:r>
            <a:r>
              <a:rPr lang="id-ID" sz="2000" dirty="0"/>
              <a:t>Antrian </a:t>
            </a:r>
            <a:r>
              <a:rPr lang="id-ID" sz="2000" b="1" dirty="0"/>
              <a:t>BISA DIISI</a:t>
            </a:r>
            <a:r>
              <a:rPr lang="id-ID" sz="2000" dirty="0"/>
              <a:t> </a:t>
            </a:r>
            <a:endParaRPr lang="id-ID" sz="2000" dirty="0" smtClean="0"/>
          </a:p>
          <a:p>
            <a:r>
              <a:rPr lang="id-ID" sz="2000" dirty="0" smtClean="0"/>
              <a:t>F = R; Isi antrian ada satu</a:t>
            </a:r>
            <a:endParaRPr lang="id-ID" sz="2000" dirty="0"/>
          </a:p>
        </p:txBody>
      </p:sp>
      <p:sp>
        <p:nvSpPr>
          <p:cNvPr id="42" name="Rectangle 41"/>
          <p:cNvSpPr/>
          <p:nvPr/>
        </p:nvSpPr>
        <p:spPr>
          <a:xfrm>
            <a:off x="1144895" y="479194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663094" y="479194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186200" y="479194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724164" y="479194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3266320" y="479194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1257114" y="449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1773202" y="449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335612" y="449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2854526" y="449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3400874" y="45136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4199583" y="429309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1259632" y="5549170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03648" y="522399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26762" y="5549170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987824" y="522399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07064" y="4791947"/>
            <a:ext cx="536535" cy="430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3911551" y="44936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4847655" y="4409817"/>
            <a:ext cx="41168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 = 3; sudah ada </a:t>
            </a:r>
            <a:r>
              <a:rPr lang="id-ID" sz="2000" b="1" dirty="0" smtClean="0"/>
              <a:t>INSERT</a:t>
            </a:r>
            <a:r>
              <a:rPr lang="id-ID" sz="2000" dirty="0" smtClean="0"/>
              <a:t> 4 data</a:t>
            </a:r>
          </a:p>
          <a:p>
            <a:r>
              <a:rPr lang="id-ID" sz="2000" dirty="0"/>
              <a:t>F = 0; Belum ada yang keluar/dilayani </a:t>
            </a:r>
            <a:endParaRPr lang="id-ID" sz="2000" dirty="0" smtClean="0"/>
          </a:p>
          <a:p>
            <a:r>
              <a:rPr lang="id-ID" sz="2000" dirty="0"/>
              <a:t>F &lt; R+1; Antrian </a:t>
            </a:r>
            <a:r>
              <a:rPr lang="id-ID" sz="2000" b="1" dirty="0"/>
              <a:t>ADA ISINYA </a:t>
            </a:r>
          </a:p>
          <a:p>
            <a:r>
              <a:rPr lang="id-ID" sz="2000" dirty="0"/>
              <a:t>R &lt; n-1; Antrian </a:t>
            </a:r>
            <a:r>
              <a:rPr lang="id-ID" sz="2000" b="1" dirty="0"/>
              <a:t>BISA DIISI</a:t>
            </a:r>
            <a:r>
              <a:rPr lang="id-ID" sz="2000" dirty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3528" y="4797152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0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072887" y="104753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591086" y="104753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114192" y="104753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652156" y="104753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3194312" y="1047530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1185106" y="7502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1701194" y="7502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263604" y="7502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2782518" y="7502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3328866" y="7692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4127575" y="54868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2665486" y="1844824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809502" y="147957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79720" y="1844824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040782" y="1479578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35056" y="1047531"/>
            <a:ext cx="536535" cy="430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3839543" y="7492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59" name="Rectangle 58"/>
          <p:cNvSpPr/>
          <p:nvPr/>
        </p:nvSpPr>
        <p:spPr>
          <a:xfrm>
            <a:off x="4775647" y="665401"/>
            <a:ext cx="34306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F = 3; sudah ada </a:t>
            </a:r>
            <a:r>
              <a:rPr lang="id-ID" sz="2000" b="1" dirty="0" smtClean="0"/>
              <a:t>3</a:t>
            </a:r>
            <a:r>
              <a:rPr lang="id-ID" sz="2000" dirty="0" smtClean="0"/>
              <a:t> yg di </a:t>
            </a:r>
            <a:r>
              <a:rPr lang="id-ID" sz="2000" b="1" dirty="0" smtClean="0"/>
              <a:t>DELETE</a:t>
            </a:r>
          </a:p>
          <a:p>
            <a:r>
              <a:rPr lang="id-ID" sz="2000" dirty="0"/>
              <a:t>F = </a:t>
            </a:r>
            <a:r>
              <a:rPr lang="id-ID" sz="2000" dirty="0" smtClean="0"/>
              <a:t>R; tinggal 1 yg antri</a:t>
            </a:r>
          </a:p>
          <a:p>
            <a:r>
              <a:rPr lang="id-ID" sz="2000" dirty="0"/>
              <a:t>F &lt; R+1; Antrian </a:t>
            </a:r>
            <a:r>
              <a:rPr lang="id-ID" sz="2000" b="1" dirty="0"/>
              <a:t>ADA ISINYA </a:t>
            </a:r>
          </a:p>
          <a:p>
            <a:r>
              <a:rPr lang="id-ID" sz="2000" dirty="0"/>
              <a:t>R &lt; n-1; Antrian </a:t>
            </a:r>
            <a:r>
              <a:rPr lang="id-ID" sz="2000" b="1" dirty="0"/>
              <a:t>BISA DIISI</a:t>
            </a:r>
            <a:r>
              <a:rPr lang="id-ID" sz="2000" dirty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1520" y="1052736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072887" y="259163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591086" y="259163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114192" y="259163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652156" y="259163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3194312" y="2591636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1185106" y="2294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701194" y="2294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2263604" y="2294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782518" y="22943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328866" y="23133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4127575" y="209278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275856" y="3388930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19872" y="302368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71800" y="3388930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15816" y="3023684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735056" y="2591637"/>
            <a:ext cx="536535" cy="430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3839543" y="22933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775647" y="2209507"/>
            <a:ext cx="3276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F = </a:t>
            </a:r>
            <a:r>
              <a:rPr lang="id-ID" sz="2000" dirty="0" smtClean="0"/>
              <a:t>4; </a:t>
            </a:r>
            <a:r>
              <a:rPr lang="id-ID" sz="2000" dirty="0" smtClean="0"/>
              <a:t>sudah </a:t>
            </a:r>
            <a:r>
              <a:rPr lang="id-ID" sz="2000" dirty="0" smtClean="0"/>
              <a:t>di </a:t>
            </a:r>
            <a:r>
              <a:rPr lang="id-ID" sz="2000" b="1" dirty="0" smtClean="0"/>
              <a:t>DELETE </a:t>
            </a:r>
            <a:r>
              <a:rPr lang="id-ID" sz="2000" dirty="0" smtClean="0"/>
              <a:t>semua</a:t>
            </a:r>
            <a:endParaRPr lang="id-ID" sz="2000" dirty="0" smtClean="0"/>
          </a:p>
          <a:p>
            <a:r>
              <a:rPr lang="id-ID" sz="2000" dirty="0" smtClean="0"/>
              <a:t>R = 3; </a:t>
            </a:r>
            <a:endParaRPr lang="id-ID" sz="2000" dirty="0" smtClean="0"/>
          </a:p>
          <a:p>
            <a:r>
              <a:rPr lang="id-ID" sz="2000" dirty="0"/>
              <a:t>F </a:t>
            </a:r>
            <a:r>
              <a:rPr lang="id-ID" sz="2000" dirty="0" smtClean="0"/>
              <a:t>= </a:t>
            </a:r>
            <a:r>
              <a:rPr lang="id-ID" sz="2000" dirty="0"/>
              <a:t>R+1; Antrian </a:t>
            </a:r>
            <a:r>
              <a:rPr lang="id-ID" sz="2000" b="1" dirty="0" smtClean="0"/>
              <a:t>KOSONG </a:t>
            </a:r>
            <a:endParaRPr lang="id-ID" sz="2000" b="1" dirty="0"/>
          </a:p>
          <a:p>
            <a:r>
              <a:rPr lang="id-ID" sz="2000" dirty="0"/>
              <a:t>R &lt; n-1; Antrian </a:t>
            </a:r>
            <a:r>
              <a:rPr lang="id-ID" sz="2000" b="1" dirty="0"/>
              <a:t>BISA DIISI</a:t>
            </a:r>
            <a:r>
              <a:rPr lang="id-ID" sz="2000" dirty="0"/>
              <a:t>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1520" y="2596842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1072887" y="431982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591086" y="431982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2114192" y="431982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2652156" y="431982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3194312" y="4319828"/>
            <a:ext cx="536535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64" name="Rectangle 63"/>
          <p:cNvSpPr/>
          <p:nvPr/>
        </p:nvSpPr>
        <p:spPr>
          <a:xfrm>
            <a:off x="1185106" y="40225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0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1701194" y="40225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2263604" y="40225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2782518" y="40225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/>
              <a:t>3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3328866" y="40415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4127575" y="3820978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n-1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2828552" y="5117122"/>
            <a:ext cx="303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F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972568" y="475187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51920" y="5117122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sym typeface="Wingdings" panose="05000000000000000000" pitchFamily="2" charset="2"/>
              </a:rPr>
              <a:t>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012982" y="4751876"/>
            <a:ext cx="0" cy="397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35056" y="4319829"/>
            <a:ext cx="536535" cy="430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x</a:t>
            </a:r>
            <a:endParaRPr lang="en-US" b="1" dirty="0"/>
          </a:p>
        </p:txBody>
      </p:sp>
      <p:sp>
        <p:nvSpPr>
          <p:cNvPr id="75" name="Rectangle 74"/>
          <p:cNvSpPr/>
          <p:nvPr/>
        </p:nvSpPr>
        <p:spPr>
          <a:xfrm>
            <a:off x="3839543" y="40215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5</a:t>
            </a:r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4775647" y="4233282"/>
            <a:ext cx="3180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F </a:t>
            </a:r>
            <a:r>
              <a:rPr lang="id-ID" sz="2000" dirty="0"/>
              <a:t>&lt; R+1; Antrian </a:t>
            </a:r>
            <a:r>
              <a:rPr lang="id-ID" sz="2000" b="1" dirty="0"/>
              <a:t>ADA ISINYA </a:t>
            </a:r>
          </a:p>
          <a:p>
            <a:r>
              <a:rPr lang="id-ID" sz="2000" dirty="0"/>
              <a:t>R </a:t>
            </a:r>
            <a:r>
              <a:rPr lang="id-ID" sz="2000" dirty="0" smtClean="0"/>
              <a:t>= </a:t>
            </a:r>
            <a:r>
              <a:rPr lang="id-ID" sz="2000" dirty="0"/>
              <a:t>n-1; Antrian </a:t>
            </a:r>
            <a:r>
              <a:rPr lang="id-ID" sz="2000" b="1" dirty="0" smtClean="0"/>
              <a:t>PENUH</a:t>
            </a:r>
            <a:endParaRPr lang="id-ID" sz="2000" dirty="0"/>
          </a:p>
        </p:txBody>
      </p:sp>
      <p:sp>
        <p:nvSpPr>
          <p:cNvPr id="77" name="Rectangle 76"/>
          <p:cNvSpPr/>
          <p:nvPr/>
        </p:nvSpPr>
        <p:spPr>
          <a:xfrm>
            <a:off x="251520" y="4325034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Q[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495</Words>
  <Application>Microsoft Office PowerPoint</Application>
  <PresentationFormat>On-screen Show (4:3)</PresentationFormat>
  <Paragraphs>206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QUEUE (Antrian)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Kusuma</dc:creator>
  <cp:lastModifiedBy>Admin</cp:lastModifiedBy>
  <cp:revision>51</cp:revision>
  <dcterms:created xsi:type="dcterms:W3CDTF">2022-04-19T03:31:01Z</dcterms:created>
  <dcterms:modified xsi:type="dcterms:W3CDTF">2022-06-07T02:57:05Z</dcterms:modified>
</cp:coreProperties>
</file>