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0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8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1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179C-7ECC-49CC-96CF-4B4AB72FB777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d-ID" sz="6000" b="1" dirty="0" smtClean="0">
                <a:latin typeface="Cambria" panose="02040503050406030204" pitchFamily="18" charset="0"/>
              </a:rPr>
              <a:t>STRUKTUR POHON</a:t>
            </a:r>
            <a:r>
              <a:rPr lang="id-ID" sz="6000" b="1" dirty="0" smtClean="0">
                <a:latin typeface="Cambria" panose="02040503050406030204" pitchFamily="18" charset="0"/>
              </a:rPr>
              <a:t/>
            </a:r>
            <a:br>
              <a:rPr lang="id-ID" sz="6000" b="1" dirty="0" smtClean="0">
                <a:latin typeface="Cambria" panose="02040503050406030204" pitchFamily="18" charset="0"/>
              </a:rPr>
            </a:br>
            <a:r>
              <a:rPr lang="id-ID" sz="4000" dirty="0" smtClean="0">
                <a:latin typeface="Cambria" panose="02040503050406030204" pitchFamily="18" charset="0"/>
              </a:rPr>
              <a:t>(</a:t>
            </a:r>
            <a:r>
              <a:rPr lang="id-ID" sz="4000" dirty="0" smtClean="0">
                <a:latin typeface="Cambria" panose="02040503050406030204" pitchFamily="18" charset="0"/>
              </a:rPr>
              <a:t>TREE</a:t>
            </a:r>
            <a:r>
              <a:rPr lang="id-ID" sz="4000" dirty="0" smtClean="0">
                <a:latin typeface="Cambria" panose="02040503050406030204" pitchFamily="18" charset="0"/>
              </a:rPr>
              <a:t>)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1752600"/>
          </a:xfrm>
        </p:spPr>
        <p:txBody>
          <a:bodyPr>
            <a:normAutofit/>
          </a:bodyPr>
          <a:lstStyle/>
          <a:p>
            <a:r>
              <a:rPr lang="id-ID" sz="3600" dirty="0" smtClean="0"/>
              <a:t>Pertemuan </a:t>
            </a:r>
            <a:r>
              <a:rPr lang="id-ID" sz="3600" dirty="0" smtClean="0"/>
              <a:t>11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28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1345992"/>
            <a:ext cx="78488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Karakteristik</a:t>
            </a:r>
            <a:r>
              <a:rPr lang="en-US" sz="2400" dirty="0"/>
              <a:t> 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/>
              <a:t>Binar</a:t>
            </a:r>
            <a:r>
              <a:rPr lang="en-US" sz="2400" dirty="0"/>
              <a:t> (Binary Tree) :</a:t>
            </a:r>
          </a:p>
          <a:p>
            <a:r>
              <a:rPr lang="en-US" sz="2400" dirty="0"/>
              <a:t>1.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paling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 smtClean="0"/>
              <a:t>buah</a:t>
            </a:r>
            <a:r>
              <a:rPr lang="id-ID" sz="2400" dirty="0" smtClean="0"/>
              <a:t> </a:t>
            </a:r>
            <a:r>
              <a:rPr lang="en-US" sz="2400" dirty="0" err="1" smtClean="0"/>
              <a:t>anak</a:t>
            </a:r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dirty="0" err="1"/>
              <a:t>Derajat</a:t>
            </a:r>
            <a:r>
              <a:rPr lang="en-US" sz="2400" dirty="0"/>
              <a:t> </a:t>
            </a:r>
            <a:r>
              <a:rPr lang="en-US" sz="2400" dirty="0" err="1"/>
              <a:t>Tertinggi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.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Dibedakan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Cabang</a:t>
            </a:r>
            <a:r>
              <a:rPr lang="en-US" sz="2400" dirty="0"/>
              <a:t> Kiri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Cabang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.</a:t>
            </a:r>
          </a:p>
          <a:p>
            <a:r>
              <a:rPr lang="en-US" sz="2400" dirty="0"/>
              <a:t>4. </a:t>
            </a:r>
            <a:r>
              <a:rPr lang="en-US" sz="2400" dirty="0" err="1"/>
              <a:t>Dimungkinkan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828600" y="371128"/>
            <a:ext cx="9073008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28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KARAKTERISTIK BINARY TREE / POHON BINER</a:t>
            </a:r>
            <a:endParaRPr lang="en-US" altLang="en-US" sz="24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3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96752"/>
            <a:ext cx="51125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Pohon</a:t>
            </a:r>
            <a:r>
              <a:rPr lang="en-US" sz="2400" b="1" dirty="0"/>
              <a:t> </a:t>
            </a:r>
            <a:r>
              <a:rPr lang="en-US" sz="2400" b="1" dirty="0" err="1"/>
              <a:t>Biner</a:t>
            </a:r>
            <a:r>
              <a:rPr lang="en-US" sz="2400" b="1" dirty="0"/>
              <a:t> </a:t>
            </a:r>
            <a:r>
              <a:rPr lang="en-US" sz="2400" b="1" dirty="0" err="1" smtClean="0"/>
              <a:t>Penuh</a:t>
            </a:r>
            <a:r>
              <a:rPr lang="id-ID" sz="2400" b="1" dirty="0" smtClean="0"/>
              <a:t> </a:t>
            </a:r>
            <a:r>
              <a:rPr lang="en-US" sz="2400" b="1" dirty="0" smtClean="0"/>
              <a:t>(Full </a:t>
            </a:r>
            <a:r>
              <a:rPr lang="en-US" sz="2400" b="1" dirty="0"/>
              <a:t>Binary Tree)</a:t>
            </a:r>
          </a:p>
          <a:p>
            <a:pPr>
              <a:tabLst>
                <a:tab pos="361950" algn="l"/>
              </a:tabLst>
            </a:pPr>
            <a:r>
              <a:rPr lang="id-ID" sz="2400" dirty="0" smtClean="0"/>
              <a:t>	</a:t>
            </a:r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(</a:t>
            </a:r>
            <a:r>
              <a:rPr lang="en-US" sz="2400" dirty="0" err="1"/>
              <a:t>kecuali</a:t>
            </a:r>
            <a:r>
              <a:rPr lang="en-US" sz="2400" dirty="0"/>
              <a:t> </a:t>
            </a:r>
            <a:r>
              <a:rPr lang="en-US" sz="2400" dirty="0" err="1" smtClean="0"/>
              <a:t>daun</a:t>
            </a:r>
            <a:r>
              <a:rPr lang="en-US" sz="2400" dirty="0" smtClean="0"/>
              <a:t>)</a:t>
            </a:r>
            <a:r>
              <a:rPr lang="id-ID" sz="2400" dirty="0" smtClean="0"/>
              <a:t> 	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/>
              <a:t>2 </a:t>
            </a:r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cabang</a:t>
            </a:r>
            <a:endParaRPr lang="en-US" sz="2400" dirty="0"/>
          </a:p>
          <a:p>
            <a:pPr>
              <a:tabLst>
                <a:tab pos="361950" algn="l"/>
              </a:tabLst>
            </a:pPr>
            <a:r>
              <a:rPr lang="id-ID" sz="2400" dirty="0" smtClean="0"/>
              <a:t>	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</a:t>
            </a:r>
            <a:r>
              <a:rPr lang="en-US" sz="2400" dirty="0" err="1"/>
              <a:t>ruas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828600" y="371128"/>
            <a:ext cx="7686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28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BENTUK BINARY TREE / POHON BINER</a:t>
            </a:r>
            <a:endParaRPr lang="en-US" altLang="en-US" sz="24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3284984"/>
            <a:ext cx="51845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Pohon</a:t>
            </a:r>
            <a:r>
              <a:rPr lang="en-US" sz="2400" b="1" dirty="0"/>
              <a:t> </a:t>
            </a:r>
            <a:r>
              <a:rPr lang="en-US" sz="2400" b="1" dirty="0" err="1"/>
              <a:t>Biner</a:t>
            </a:r>
            <a:r>
              <a:rPr lang="en-US" sz="2400" b="1" dirty="0"/>
              <a:t> </a:t>
            </a:r>
            <a:r>
              <a:rPr lang="en-US" sz="2400" b="1" dirty="0" err="1" smtClean="0"/>
              <a:t>Lengkap</a:t>
            </a:r>
            <a:r>
              <a:rPr lang="id-ID" sz="2400" b="1" dirty="0" smtClean="0"/>
              <a:t> </a:t>
            </a:r>
            <a:r>
              <a:rPr lang="en-US" sz="2400" b="1" dirty="0" smtClean="0"/>
              <a:t>(Complete </a:t>
            </a:r>
            <a:r>
              <a:rPr lang="en-US" sz="2400" b="1" dirty="0"/>
              <a:t>Binary Tree)</a:t>
            </a:r>
          </a:p>
          <a:p>
            <a:pPr>
              <a:tabLst>
                <a:tab pos="266700" algn="l"/>
              </a:tabLst>
            </a:pPr>
            <a:r>
              <a:rPr lang="id-ID" sz="2400" dirty="0" smtClean="0"/>
              <a:t>	</a:t>
            </a:r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 smtClean="0"/>
              <a:t>Biner</a:t>
            </a:r>
            <a:r>
              <a:rPr lang="id-ID" sz="2400" dirty="0" smtClean="0"/>
              <a:t> 	</a:t>
            </a:r>
            <a:r>
              <a:rPr lang="en-US" sz="2400" dirty="0" err="1" smtClean="0"/>
              <a:t>Penuh</a:t>
            </a:r>
            <a:r>
              <a:rPr lang="en-US" sz="2400" dirty="0"/>
              <a:t>,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(</a:t>
            </a:r>
            <a:r>
              <a:rPr lang="en-US" sz="2400" dirty="0" err="1" smtClean="0"/>
              <a:t>kecuali</a:t>
            </a:r>
            <a:r>
              <a:rPr lang="id-ID" sz="2400" dirty="0" smtClean="0"/>
              <a:t>	</a:t>
            </a:r>
            <a:r>
              <a:rPr lang="en-US" sz="2400" dirty="0" err="1" smtClean="0"/>
              <a:t>daun</a:t>
            </a:r>
            <a:r>
              <a:rPr lang="en-US" sz="2400" dirty="0"/>
              <a:t>) </a:t>
            </a:r>
            <a:r>
              <a:rPr lang="en-US" sz="2400" dirty="0" err="1"/>
              <a:t>memiliki</a:t>
            </a:r>
            <a:r>
              <a:rPr lang="en-US" sz="2400" dirty="0"/>
              <a:t> 2 </a:t>
            </a:r>
            <a:r>
              <a:rPr lang="en-US" sz="2400" dirty="0" err="1"/>
              <a:t>anak</a:t>
            </a:r>
            <a:r>
              <a:rPr lang="en-US" sz="2400" dirty="0"/>
              <a:t>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 smtClean="0"/>
              <a:t>tiap</a:t>
            </a:r>
            <a:r>
              <a:rPr lang="id-ID" sz="2400" dirty="0" smtClean="0"/>
              <a:t> 	</a:t>
            </a:r>
            <a:r>
              <a:rPr lang="en-US" sz="2400" dirty="0" err="1" smtClean="0"/>
              <a:t>cabang</a:t>
            </a:r>
            <a:r>
              <a:rPr lang="en-US" sz="2400" dirty="0" smtClean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</a:t>
            </a:r>
            <a:r>
              <a:rPr lang="en-US" sz="2400" dirty="0" err="1" smtClean="0"/>
              <a:t>ruas</a:t>
            </a:r>
            <a:r>
              <a:rPr lang="id-ID" sz="2400" dirty="0" smtClean="0"/>
              <a:t> 	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6" t="30666" r="8398" b="43501"/>
          <a:stretch/>
        </p:blipFill>
        <p:spPr bwMode="auto">
          <a:xfrm>
            <a:off x="5466134" y="1001316"/>
            <a:ext cx="3210322" cy="251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66" t="56499" r="8398" b="17667"/>
          <a:stretch/>
        </p:blipFill>
        <p:spPr bwMode="auto">
          <a:xfrm>
            <a:off x="5436096" y="3356992"/>
            <a:ext cx="3312368" cy="2593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5" t="31334" r="8985" b="12334"/>
          <a:stretch/>
        </p:blipFill>
        <p:spPr bwMode="auto">
          <a:xfrm>
            <a:off x="565810" y="548680"/>
            <a:ext cx="7894622" cy="4887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50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39" t="33334" r="8985" b="16999"/>
          <a:stretch/>
        </p:blipFill>
        <p:spPr bwMode="auto">
          <a:xfrm>
            <a:off x="619529" y="476672"/>
            <a:ext cx="7624879" cy="43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57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1462132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tabLst>
                <a:tab pos="266700" algn="l"/>
              </a:tabLst>
            </a:pPr>
            <a:r>
              <a:rPr lang="en-US" sz="2400" dirty="0" smtClean="0"/>
              <a:t>• </a:t>
            </a:r>
            <a:r>
              <a:rPr lang="id-ID" sz="2400" dirty="0" smtClean="0"/>
              <a:t>	</a:t>
            </a:r>
            <a:r>
              <a:rPr lang="en-US" sz="2400" dirty="0" smtClean="0"/>
              <a:t>Tree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linked </a:t>
            </a:r>
            <a:r>
              <a:rPr lang="en-US" sz="2400" dirty="0" smtClean="0"/>
              <a:t>list</a:t>
            </a:r>
            <a:r>
              <a:rPr lang="id-ID" sz="2400" dirty="0" smtClean="0"/>
              <a:t> </a:t>
            </a:r>
            <a:r>
              <a:rPr lang="en-US" sz="2400" dirty="0" err="1" smtClean="0"/>
              <a:t>secara</a:t>
            </a:r>
            <a:r>
              <a:rPr lang="id-ID" sz="2400" dirty="0"/>
              <a:t> </a:t>
            </a:r>
            <a:r>
              <a:rPr lang="en-US" sz="2400" dirty="0" err="1" smtClean="0"/>
              <a:t>rekursif</a:t>
            </a:r>
            <a:r>
              <a:rPr lang="en-US" sz="2400" dirty="0"/>
              <a:t>.</a:t>
            </a:r>
          </a:p>
          <a:p>
            <a:pPr marL="266700" indent="-266700">
              <a:tabLst>
                <a:tab pos="266700" algn="l"/>
              </a:tabLst>
            </a:pPr>
            <a:r>
              <a:rPr lang="en-US" sz="2400" dirty="0"/>
              <a:t>• </a:t>
            </a:r>
            <a:r>
              <a:rPr lang="id-ID" sz="2400" dirty="0" smtClean="0"/>
              <a:t>	</a:t>
            </a:r>
            <a:r>
              <a:rPr lang="en-US" sz="2400" dirty="0" smtClean="0"/>
              <a:t>Linked </a:t>
            </a:r>
            <a:r>
              <a:rPr lang="en-US" sz="2400" dirty="0"/>
              <a:t>list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double linked list </a:t>
            </a:r>
            <a:r>
              <a:rPr lang="en-US" sz="2400" dirty="0" smtClean="0"/>
              <a:t>non</a:t>
            </a:r>
            <a:r>
              <a:rPr lang="id-ID" sz="2400" dirty="0" smtClean="0"/>
              <a:t> </a:t>
            </a:r>
            <a:r>
              <a:rPr lang="en-US" sz="2400" dirty="0" smtClean="0"/>
              <a:t>circular</a:t>
            </a:r>
            <a:endParaRPr lang="en-US" sz="2400" dirty="0"/>
          </a:p>
          <a:p>
            <a:pPr marL="266700" indent="-266700">
              <a:tabLst>
                <a:tab pos="266700" algn="l"/>
              </a:tabLst>
            </a:pPr>
            <a:r>
              <a:rPr lang="en-US" sz="2400" dirty="0"/>
              <a:t>• </a:t>
            </a:r>
            <a:r>
              <a:rPr lang="id-ID" sz="2400" dirty="0" smtClean="0"/>
              <a:t>	</a:t>
            </a:r>
            <a:r>
              <a:rPr lang="en-US" sz="2400" dirty="0" smtClean="0"/>
              <a:t>Data </a:t>
            </a:r>
            <a:r>
              <a:rPr lang="en-US" sz="2400" dirty="0"/>
              <a:t>yang </a:t>
            </a:r>
            <a:r>
              <a:rPr lang="en-US" sz="2400" dirty="0" err="1"/>
              <a:t>pertama</a:t>
            </a:r>
            <a:r>
              <a:rPr lang="en-US" sz="2400" dirty="0"/>
              <a:t> kali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node root.</a:t>
            </a:r>
          </a:p>
          <a:p>
            <a:pPr marL="266700" indent="-266700">
              <a:tabLst>
                <a:tab pos="266700" algn="l"/>
              </a:tabLst>
            </a:pPr>
            <a:r>
              <a:rPr lang="en-US" sz="2400" dirty="0"/>
              <a:t>• </a:t>
            </a:r>
            <a:r>
              <a:rPr lang="id-ID" sz="2400" dirty="0" smtClean="0"/>
              <a:t>	</a:t>
            </a:r>
            <a:r>
              <a:rPr lang="en-US" sz="2400" dirty="0" smtClean="0"/>
              <a:t>Data </a:t>
            </a:r>
            <a:r>
              <a:rPr lang="en-US" sz="2400" dirty="0"/>
              <a:t>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data node root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 smtClean="0"/>
              <a:t>masuk</a:t>
            </a:r>
            <a:r>
              <a:rPr lang="id-ID" sz="2400" dirty="0" smtClean="0"/>
              <a:t> </a:t>
            </a:r>
            <a:r>
              <a:rPr lang="en-US" sz="2400" dirty="0" smtClean="0"/>
              <a:t>da</a:t>
            </a:r>
            <a:r>
              <a:rPr lang="id-ID" sz="2400" dirty="0" smtClean="0"/>
              <a:t>N </a:t>
            </a:r>
            <a:r>
              <a:rPr lang="en-US" sz="2400" dirty="0" err="1" smtClean="0"/>
              <a:t>menempati</a:t>
            </a:r>
            <a:r>
              <a:rPr lang="en-US" sz="2400" dirty="0" smtClean="0"/>
              <a:t> </a:t>
            </a:r>
            <a:r>
              <a:rPr lang="en-US" sz="2400" dirty="0"/>
              <a:t>node </a:t>
            </a:r>
            <a:r>
              <a:rPr lang="en-US" sz="2400" dirty="0" err="1"/>
              <a:t>kiri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node root,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 smtClean="0"/>
              <a:t>jika</a:t>
            </a:r>
            <a:r>
              <a:rPr lang="id-ID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data node root,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r>
              <a:rPr lang="id-ID" sz="2400" dirty="0" smtClean="0"/>
              <a:t> </a:t>
            </a:r>
            <a:r>
              <a:rPr lang="en-US" sz="2400" dirty="0" err="1" smtClean="0"/>
              <a:t>menempati</a:t>
            </a:r>
            <a:r>
              <a:rPr lang="en-US" sz="2400" dirty="0" smtClean="0"/>
              <a:t> </a:t>
            </a:r>
            <a:r>
              <a:rPr lang="en-US" sz="2400" dirty="0"/>
              <a:t>node di </a:t>
            </a:r>
            <a:r>
              <a:rPr lang="en-US" sz="2400" dirty="0" err="1"/>
              <a:t>sebelah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 node root.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450304" y="371128"/>
            <a:ext cx="7686600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28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PENYAJIAN POHON BINAR (BINARY TREE)</a:t>
            </a:r>
            <a:endParaRPr lang="id-ID" alt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469696"/>
            <a:ext cx="867645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err="1"/>
              <a:t>Bila</a:t>
            </a:r>
            <a:r>
              <a:rPr lang="en-US" sz="2300" dirty="0"/>
              <a:t> </a:t>
            </a:r>
            <a:r>
              <a:rPr lang="en-US" sz="2300" dirty="0" err="1"/>
              <a:t>diberikan</a:t>
            </a:r>
            <a:r>
              <a:rPr lang="en-US" sz="2300" dirty="0"/>
              <a:t> </a:t>
            </a:r>
            <a:r>
              <a:rPr lang="en-US" sz="2300" dirty="0" err="1"/>
              <a:t>untai</a:t>
            </a:r>
            <a:r>
              <a:rPr lang="en-US" sz="2300" dirty="0"/>
              <a:t> HAKJCBL, </a:t>
            </a:r>
            <a:r>
              <a:rPr lang="en-US" sz="2300" dirty="0" err="1"/>
              <a:t>maka</a:t>
            </a:r>
            <a:r>
              <a:rPr lang="en-US" sz="2300" dirty="0"/>
              <a:t> proses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 smtClean="0"/>
              <a:t>dapat</a:t>
            </a:r>
            <a:r>
              <a:rPr lang="id-ID" sz="2300" dirty="0" smtClean="0"/>
              <a:t> </a:t>
            </a:r>
            <a:r>
              <a:rPr lang="en-US" sz="2300" dirty="0" err="1" smtClean="0"/>
              <a:t>membentuk</a:t>
            </a:r>
            <a:r>
              <a:rPr lang="en-US" sz="2300" dirty="0" smtClean="0"/>
              <a:t> </a:t>
            </a:r>
            <a:r>
              <a:rPr lang="en-US" sz="2300" dirty="0" err="1"/>
              <a:t>pohon</a:t>
            </a:r>
            <a:r>
              <a:rPr lang="en-US" sz="2300" dirty="0"/>
              <a:t> </a:t>
            </a:r>
            <a:r>
              <a:rPr lang="en-US" sz="2300" dirty="0" err="1"/>
              <a:t>biner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</a:t>
            </a:r>
            <a:r>
              <a:rPr lang="en-US" sz="2300" dirty="0" err="1"/>
              <a:t>untai</a:t>
            </a:r>
            <a:r>
              <a:rPr lang="en-US" sz="2300" dirty="0"/>
              <a:t> </a:t>
            </a:r>
            <a:r>
              <a:rPr lang="en-US" sz="2300" dirty="0" err="1"/>
              <a:t>diatas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: </a:t>
            </a:r>
            <a:endParaRPr lang="id-ID" sz="2300" dirty="0" smtClean="0"/>
          </a:p>
          <a:p>
            <a:pPr marL="457200" indent="-457200">
              <a:buAutoNum type="arabicPeriod"/>
            </a:pPr>
            <a:r>
              <a:rPr lang="en-US" sz="2300" dirty="0" err="1" smtClean="0"/>
              <a:t>Karakter</a:t>
            </a:r>
            <a:r>
              <a:rPr lang="en-US" sz="2300" dirty="0" smtClean="0"/>
              <a:t> </a:t>
            </a:r>
            <a:r>
              <a:rPr lang="en-US" sz="2300" dirty="0" err="1"/>
              <a:t>pertama</a:t>
            </a:r>
            <a:r>
              <a:rPr lang="en-US" sz="2300" dirty="0"/>
              <a:t> ‘H’ </a:t>
            </a:r>
            <a:r>
              <a:rPr lang="en-US" sz="2300" dirty="0" err="1"/>
              <a:t>ditempatkan</a:t>
            </a:r>
            <a:r>
              <a:rPr lang="en-US" sz="2300" dirty="0"/>
              <a:t> </a:t>
            </a:r>
            <a:r>
              <a:rPr lang="en-US" sz="2300" dirty="0" err="1"/>
              <a:t>sebagai</a:t>
            </a:r>
            <a:r>
              <a:rPr lang="en-US" sz="2300" dirty="0"/>
              <a:t> </a:t>
            </a:r>
            <a:r>
              <a:rPr lang="en-US" sz="2300" dirty="0" err="1"/>
              <a:t>akar</a:t>
            </a:r>
            <a:r>
              <a:rPr lang="en-US" sz="2300" dirty="0"/>
              <a:t> (root) </a:t>
            </a:r>
            <a:endParaRPr lang="id-ID" sz="2300" dirty="0" smtClean="0"/>
          </a:p>
          <a:p>
            <a:pPr marL="457200" indent="-457200">
              <a:buAutoNum type="arabicPeriod"/>
            </a:pPr>
            <a:r>
              <a:rPr lang="en-US" sz="2300" dirty="0" err="1" smtClean="0"/>
              <a:t>Karakter</a:t>
            </a:r>
            <a:r>
              <a:rPr lang="en-US" sz="2300" dirty="0" smtClean="0"/>
              <a:t> </a:t>
            </a:r>
            <a:r>
              <a:rPr lang="en-US" sz="2300" dirty="0"/>
              <a:t>‘A’,</a:t>
            </a:r>
            <a:r>
              <a:rPr lang="en-US" sz="2300" dirty="0" err="1"/>
              <a:t>karena</a:t>
            </a:r>
            <a:r>
              <a:rPr lang="en-US" sz="2300" dirty="0"/>
              <a:t>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kecil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‘H’,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menempati</a:t>
            </a:r>
            <a:r>
              <a:rPr lang="en-US" sz="2300" dirty="0"/>
              <a:t> </a:t>
            </a:r>
            <a:r>
              <a:rPr lang="en-US" sz="2300" dirty="0" err="1"/>
              <a:t>cabang</a:t>
            </a:r>
            <a:r>
              <a:rPr lang="en-US" sz="2300" dirty="0"/>
              <a:t> </a:t>
            </a:r>
            <a:r>
              <a:rPr lang="en-US" sz="2300" dirty="0" err="1"/>
              <a:t>kiri</a:t>
            </a:r>
            <a:r>
              <a:rPr lang="en-US" sz="2300" dirty="0"/>
              <a:t>. </a:t>
            </a:r>
            <a:endParaRPr lang="id-ID" sz="2300" dirty="0"/>
          </a:p>
          <a:p>
            <a:pPr marL="457200" indent="-457200">
              <a:buAutoNum type="arabicPeriod"/>
            </a:pPr>
            <a:r>
              <a:rPr lang="en-US" sz="2300" dirty="0" err="1" smtClean="0"/>
              <a:t>Karakter</a:t>
            </a:r>
            <a:r>
              <a:rPr lang="en-US" sz="2300" dirty="0" smtClean="0"/>
              <a:t> </a:t>
            </a:r>
            <a:r>
              <a:rPr lang="en-US" sz="2300" dirty="0"/>
              <a:t>‘K’, </a:t>
            </a:r>
            <a:r>
              <a:rPr lang="en-US" sz="2300" dirty="0" err="1"/>
              <a:t>karena</a:t>
            </a:r>
            <a:r>
              <a:rPr lang="en-US" sz="2300" dirty="0"/>
              <a:t>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besar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‘H’,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menempati</a:t>
            </a:r>
            <a:r>
              <a:rPr lang="en-US" sz="2300" dirty="0"/>
              <a:t> </a:t>
            </a:r>
            <a:r>
              <a:rPr lang="en-US" sz="2300" dirty="0" err="1"/>
              <a:t>cabang</a:t>
            </a:r>
            <a:r>
              <a:rPr lang="en-US" sz="2300" dirty="0"/>
              <a:t> </a:t>
            </a:r>
            <a:r>
              <a:rPr lang="en-US" sz="2300" dirty="0" err="1"/>
              <a:t>kanan</a:t>
            </a:r>
            <a:r>
              <a:rPr lang="en-US" sz="2300" dirty="0"/>
              <a:t>. </a:t>
            </a:r>
            <a:endParaRPr lang="id-ID" sz="2300" dirty="0"/>
          </a:p>
          <a:p>
            <a:pPr marL="457200" indent="-457200">
              <a:buAutoNum type="arabicPeriod"/>
            </a:pPr>
            <a:r>
              <a:rPr lang="en-US" sz="2300" dirty="0" err="1" smtClean="0"/>
              <a:t>Karakter</a:t>
            </a:r>
            <a:r>
              <a:rPr lang="en-US" sz="2300" dirty="0" smtClean="0"/>
              <a:t> </a:t>
            </a:r>
            <a:r>
              <a:rPr lang="en-US" sz="2300" dirty="0"/>
              <a:t>‘J’,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besar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‘H’ </a:t>
            </a:r>
            <a:r>
              <a:rPr lang="en-US" sz="2300" dirty="0" err="1"/>
              <a:t>dan</a:t>
            </a:r>
            <a:r>
              <a:rPr lang="en-US" sz="2300" dirty="0"/>
              <a:t> </a:t>
            </a:r>
            <a:r>
              <a:rPr lang="en-US" sz="2300" dirty="0" err="1"/>
              <a:t>kecil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‘K’,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menempati</a:t>
            </a:r>
            <a:r>
              <a:rPr lang="en-US" sz="2300" dirty="0"/>
              <a:t> </a:t>
            </a:r>
            <a:r>
              <a:rPr lang="en-US" sz="2300" dirty="0" err="1"/>
              <a:t>cabang</a:t>
            </a:r>
            <a:r>
              <a:rPr lang="en-US" sz="2300" dirty="0"/>
              <a:t> </a:t>
            </a:r>
            <a:r>
              <a:rPr lang="en-US" sz="2300" dirty="0" err="1"/>
              <a:t>kiri</a:t>
            </a:r>
            <a:r>
              <a:rPr lang="en-US" sz="2300" dirty="0"/>
              <a:t> ‘K’. </a:t>
            </a:r>
            <a:endParaRPr lang="id-ID" sz="2300" dirty="0"/>
          </a:p>
          <a:p>
            <a:pPr marL="457200" indent="-457200">
              <a:buAutoNum type="arabicPeriod"/>
            </a:pPr>
            <a:r>
              <a:rPr lang="en-US" sz="2300" dirty="0" err="1" smtClean="0"/>
              <a:t>Karakter</a:t>
            </a:r>
            <a:r>
              <a:rPr lang="en-US" sz="2300" dirty="0" smtClean="0"/>
              <a:t> </a:t>
            </a:r>
            <a:r>
              <a:rPr lang="en-US" sz="2300" dirty="0"/>
              <a:t>‘C’,</a:t>
            </a:r>
            <a:r>
              <a:rPr lang="en-US" sz="2300" dirty="0" err="1"/>
              <a:t>karena</a:t>
            </a:r>
            <a:r>
              <a:rPr lang="en-US" sz="2300" dirty="0"/>
              <a:t>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besar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‘A’,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menempati</a:t>
            </a:r>
            <a:r>
              <a:rPr lang="en-US" sz="2300" dirty="0"/>
              <a:t> </a:t>
            </a:r>
            <a:r>
              <a:rPr lang="en-US" sz="2300" dirty="0" err="1"/>
              <a:t>cabang</a:t>
            </a:r>
            <a:r>
              <a:rPr lang="en-US" sz="2300" dirty="0"/>
              <a:t> </a:t>
            </a:r>
            <a:r>
              <a:rPr lang="en-US" sz="2300" dirty="0" err="1"/>
              <a:t>kanan</a:t>
            </a:r>
            <a:r>
              <a:rPr lang="en-US" sz="2300" dirty="0"/>
              <a:t>. </a:t>
            </a:r>
            <a:endParaRPr lang="id-ID" sz="2300" dirty="0"/>
          </a:p>
          <a:p>
            <a:pPr marL="457200" indent="-457200">
              <a:buAutoNum type="arabicPeriod"/>
            </a:pPr>
            <a:r>
              <a:rPr lang="en-US" sz="2300" dirty="0" err="1" smtClean="0"/>
              <a:t>Karakter</a:t>
            </a:r>
            <a:r>
              <a:rPr lang="en-US" sz="2300" dirty="0" smtClean="0"/>
              <a:t> </a:t>
            </a:r>
            <a:r>
              <a:rPr lang="en-US" sz="2300" dirty="0"/>
              <a:t>‘B’, </a:t>
            </a:r>
            <a:r>
              <a:rPr lang="en-US" sz="2300" dirty="0" err="1"/>
              <a:t>karena</a:t>
            </a:r>
            <a:r>
              <a:rPr lang="en-US" sz="2300" dirty="0"/>
              <a:t>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kecil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‘C’,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menempati</a:t>
            </a:r>
            <a:r>
              <a:rPr lang="en-US" sz="2300" dirty="0"/>
              <a:t> </a:t>
            </a:r>
            <a:r>
              <a:rPr lang="en-US" sz="2300" dirty="0" err="1"/>
              <a:t>cabang</a:t>
            </a:r>
            <a:r>
              <a:rPr lang="en-US" sz="2300" dirty="0"/>
              <a:t> </a:t>
            </a:r>
            <a:r>
              <a:rPr lang="en-US" sz="2300" dirty="0" err="1"/>
              <a:t>kiri</a:t>
            </a:r>
            <a:r>
              <a:rPr lang="en-US" sz="2300" dirty="0"/>
              <a:t>. </a:t>
            </a:r>
            <a:endParaRPr lang="id-ID" sz="2300" dirty="0" smtClean="0"/>
          </a:p>
          <a:p>
            <a:pPr marL="457200" indent="-457200">
              <a:buAutoNum type="arabicPeriod"/>
            </a:pPr>
            <a:r>
              <a:rPr lang="en-US" sz="2300" dirty="0" err="1" smtClean="0"/>
              <a:t>Karakter</a:t>
            </a:r>
            <a:r>
              <a:rPr lang="en-US" sz="2300" dirty="0" smtClean="0"/>
              <a:t> </a:t>
            </a:r>
            <a:r>
              <a:rPr lang="en-US" sz="2300" dirty="0"/>
              <a:t>‘L’, </a:t>
            </a:r>
            <a:r>
              <a:rPr lang="en-US" sz="2300" dirty="0" err="1"/>
              <a:t>lebih</a:t>
            </a:r>
            <a:r>
              <a:rPr lang="en-US" sz="2300" dirty="0"/>
              <a:t> </a:t>
            </a:r>
            <a:r>
              <a:rPr lang="en-US" sz="2300" dirty="0" err="1"/>
              <a:t>besar</a:t>
            </a:r>
            <a:r>
              <a:rPr lang="en-US" sz="2300" dirty="0"/>
              <a:t> </a:t>
            </a:r>
            <a:r>
              <a:rPr lang="en-US" sz="2300" dirty="0" err="1"/>
              <a:t>dari</a:t>
            </a:r>
            <a:r>
              <a:rPr lang="en-US" sz="2300" dirty="0"/>
              <a:t> ‘K’,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menempati</a:t>
            </a:r>
            <a:r>
              <a:rPr lang="en-US" sz="2300" dirty="0"/>
              <a:t> </a:t>
            </a:r>
            <a:r>
              <a:rPr lang="en-US" sz="2300" dirty="0" err="1"/>
              <a:t>cabang</a:t>
            </a:r>
            <a:r>
              <a:rPr lang="en-US" sz="2300" dirty="0"/>
              <a:t> </a:t>
            </a:r>
            <a:r>
              <a:rPr lang="en-US" sz="2300" dirty="0" err="1"/>
              <a:t>kiri</a:t>
            </a:r>
            <a:r>
              <a:rPr lang="en-US" sz="2300" dirty="0"/>
              <a:t> </a:t>
            </a:r>
            <a:r>
              <a:rPr lang="en-US" sz="2300" dirty="0" err="1"/>
              <a:t>kanan</a:t>
            </a:r>
            <a:r>
              <a:rPr lang="en-US" sz="23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8089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4" t="45069" r="25180" b="18000"/>
          <a:stretch/>
        </p:blipFill>
        <p:spPr bwMode="auto">
          <a:xfrm>
            <a:off x="2123728" y="1340768"/>
            <a:ext cx="4976192" cy="38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71600" y="548680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</a:t>
            </a:r>
            <a:r>
              <a:rPr lang="id-ID" sz="2400" dirty="0" smtClean="0"/>
              <a:t>ehingga pohon yang terbentuk adalah seperti berikut 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132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0040" y="464473"/>
            <a:ext cx="85324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Latihan</a:t>
            </a:r>
            <a:r>
              <a:rPr lang="en-US" sz="2800" dirty="0"/>
              <a:t> </a:t>
            </a:r>
            <a:r>
              <a:rPr lang="en-US" sz="2800" dirty="0" err="1"/>
              <a:t>Buatlah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biner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barisan</a:t>
            </a:r>
            <a:r>
              <a:rPr lang="en-US" sz="2800" dirty="0"/>
              <a:t> </a:t>
            </a:r>
            <a:r>
              <a:rPr lang="en-US" sz="2800" dirty="0" err="1" smtClean="0"/>
              <a:t>bilangan</a:t>
            </a:r>
            <a:r>
              <a:rPr lang="id-ID" sz="2800" dirty="0" smtClean="0"/>
              <a:t> </a:t>
            </a:r>
            <a:r>
              <a:rPr lang="en-US" sz="2800" dirty="0" err="1" smtClean="0"/>
              <a:t>berikut</a:t>
            </a:r>
            <a:r>
              <a:rPr lang="en-US" sz="2800" dirty="0" smtClean="0"/>
              <a:t>:</a:t>
            </a:r>
            <a:endParaRPr lang="id-ID" sz="2800" dirty="0" smtClean="0"/>
          </a:p>
          <a:p>
            <a:r>
              <a:rPr lang="en-US" sz="2800" dirty="0" smtClean="0"/>
              <a:t> </a:t>
            </a:r>
            <a:endParaRPr lang="id-ID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12</a:t>
            </a:r>
            <a:r>
              <a:rPr lang="en-US" sz="2800" dirty="0"/>
              <a:t>, 22, 8, 19, 10, 9, 20, 4, 2, 6 </a:t>
            </a:r>
            <a:endParaRPr lang="id-ID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2</a:t>
            </a:r>
            <a:r>
              <a:rPr lang="en-US" sz="2800" dirty="0"/>
              <a:t>, 3, 4, 5, 50, 10, 15, 13, 20, 12, 10, 7 </a:t>
            </a:r>
            <a:endParaRPr lang="id-ID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7</a:t>
            </a:r>
            <a:r>
              <a:rPr lang="en-US" sz="2800" dirty="0"/>
              <a:t>, 13, 4, 6, 5, 9, 15, 20, 60, 14, 40, 70 </a:t>
            </a:r>
            <a:endParaRPr lang="id-ID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50</a:t>
            </a:r>
            <a:r>
              <a:rPr lang="en-US" sz="2800" dirty="0"/>
              <a:t>, 45, 55, 41, 49,13,60, 70, 40, 35, 30, 20, 80, 75, 85 </a:t>
            </a:r>
            <a:endParaRPr lang="id-ID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12</a:t>
            </a:r>
            <a:r>
              <a:rPr lang="en-US" sz="2800" dirty="0"/>
              <a:t>, 19, 11, 17, 29, 21, 20, 22, 13, 14, 18, 16, 15 </a:t>
            </a:r>
          </a:p>
        </p:txBody>
      </p:sp>
    </p:spTree>
    <p:extLst>
      <p:ext uri="{BB962C8B-B14F-4D97-AF65-F5344CB8AC3E}">
        <p14:creationId xmlns:p14="http://schemas.microsoft.com/office/powerpoint/2010/main" val="266344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4896544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PENGERTIAN </a:t>
            </a:r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TREE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076543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Pohon</a:t>
            </a:r>
            <a:r>
              <a:rPr lang="en-US" sz="2400" dirty="0"/>
              <a:t> (Tree)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non linear </a:t>
            </a:r>
            <a:r>
              <a:rPr lang="en-US" sz="2400" dirty="0" smtClean="0"/>
              <a:t>yang</a:t>
            </a:r>
            <a:r>
              <a:rPr lang="id-ID" sz="2400" dirty="0" smtClean="0"/>
              <a:t> </a:t>
            </a:r>
            <a:r>
              <a:rPr lang="en-US" sz="2400" dirty="0" err="1" smtClean="0"/>
              <a:t>didefinisikan</a:t>
            </a:r>
            <a:r>
              <a:rPr lang="en-US" sz="2400" dirty="0" smtClean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data yang </a:t>
            </a:r>
            <a:r>
              <a:rPr lang="en-US" sz="2400" dirty="0" err="1"/>
              <a:t>terorganisir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 smtClean="0"/>
              <a:t>suatu</a:t>
            </a:r>
            <a:r>
              <a:rPr lang="id-ID" sz="2400" dirty="0" smtClean="0"/>
              <a:t> </a:t>
            </a:r>
            <a:r>
              <a:rPr lang="en-US" sz="2400" dirty="0" smtClean="0"/>
              <a:t>item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cabang</a:t>
            </a:r>
            <a:r>
              <a:rPr lang="en-US" sz="2400" dirty="0"/>
              <a:t> yang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terkait</a:t>
            </a:r>
            <a:r>
              <a:rPr lang="en-US" sz="2400" dirty="0"/>
              <a:t> </a:t>
            </a:r>
          </a:p>
        </p:txBody>
      </p:sp>
      <p:sp>
        <p:nvSpPr>
          <p:cNvPr id="3" name="Oval 2"/>
          <p:cNvSpPr/>
          <p:nvPr/>
        </p:nvSpPr>
        <p:spPr>
          <a:xfrm>
            <a:off x="3779912" y="2918398"/>
            <a:ext cx="648072" cy="65461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A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498626" y="3926510"/>
            <a:ext cx="648072" cy="65461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B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1691680" y="5144100"/>
            <a:ext cx="648072" cy="65461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E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3779912" y="3951518"/>
            <a:ext cx="648072" cy="65461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C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4932040" y="3926510"/>
            <a:ext cx="648072" cy="65461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D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193182" y="5150646"/>
            <a:ext cx="648072" cy="65461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F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4211960" y="5150646"/>
            <a:ext cx="648072" cy="65461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G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5652120" y="5144100"/>
            <a:ext cx="648072" cy="654618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 dirty="0" smtClean="0"/>
              <a:t>H</a:t>
            </a:r>
            <a:endParaRPr lang="en-US" b="1" dirty="0"/>
          </a:p>
        </p:txBody>
      </p:sp>
      <p:cxnSp>
        <p:nvCxnSpPr>
          <p:cNvPr id="7" name="Straight Connector 6"/>
          <p:cNvCxnSpPr>
            <a:stCxn id="3" idx="2"/>
            <a:endCxn id="20" idx="7"/>
          </p:cNvCxnSpPr>
          <p:nvPr/>
        </p:nvCxnSpPr>
        <p:spPr>
          <a:xfrm flipH="1">
            <a:off x="3051790" y="3245707"/>
            <a:ext cx="728122" cy="7766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" idx="6"/>
          </p:cNvCxnSpPr>
          <p:nvPr/>
        </p:nvCxnSpPr>
        <p:spPr>
          <a:xfrm>
            <a:off x="4427984" y="3245707"/>
            <a:ext cx="792088" cy="70581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" idx="4"/>
            <a:endCxn id="22" idx="0"/>
          </p:cNvCxnSpPr>
          <p:nvPr/>
        </p:nvCxnSpPr>
        <p:spPr>
          <a:xfrm>
            <a:off x="4103948" y="3573016"/>
            <a:ext cx="0" cy="3785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0" idx="3"/>
            <a:endCxn id="21" idx="0"/>
          </p:cNvCxnSpPr>
          <p:nvPr/>
        </p:nvCxnSpPr>
        <p:spPr>
          <a:xfrm flipH="1">
            <a:off x="2015716" y="4485261"/>
            <a:ext cx="577818" cy="6588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5"/>
            <a:endCxn id="24" idx="0"/>
          </p:cNvCxnSpPr>
          <p:nvPr/>
        </p:nvCxnSpPr>
        <p:spPr>
          <a:xfrm>
            <a:off x="3051790" y="4485261"/>
            <a:ext cx="465428" cy="6653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3" idx="3"/>
            <a:endCxn id="25" idx="0"/>
          </p:cNvCxnSpPr>
          <p:nvPr/>
        </p:nvCxnSpPr>
        <p:spPr>
          <a:xfrm flipH="1">
            <a:off x="4535996" y="4485261"/>
            <a:ext cx="490952" cy="6653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3" idx="5"/>
            <a:endCxn id="26" idx="0"/>
          </p:cNvCxnSpPr>
          <p:nvPr/>
        </p:nvCxnSpPr>
        <p:spPr>
          <a:xfrm>
            <a:off x="5485204" y="4485261"/>
            <a:ext cx="490952" cy="6588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7243930" y="2522953"/>
            <a:ext cx="74090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LEVEL</a:t>
            </a:r>
            <a:endParaRPr lang="en-US" b="1" dirty="0"/>
          </a:p>
        </p:txBody>
      </p:sp>
      <p:sp>
        <p:nvSpPr>
          <p:cNvPr id="57" name="Rectangle 56"/>
          <p:cNvSpPr/>
          <p:nvPr/>
        </p:nvSpPr>
        <p:spPr>
          <a:xfrm>
            <a:off x="2218761" y="2918398"/>
            <a:ext cx="73199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ROOT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7437462" y="305966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1</a:t>
            </a:r>
            <a:endParaRPr lang="en-US" b="1" dirty="0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5730680" y="3245707"/>
            <a:ext cx="151325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795054" y="4222926"/>
            <a:ext cx="151325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430237" y="5466112"/>
            <a:ext cx="878067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7452320" y="4022377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2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>
            <a:off x="7437462" y="5281446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3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6948264" y="5798718"/>
            <a:ext cx="113685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id-ID" b="1" dirty="0" smtClean="0"/>
              <a:t>HIGHT =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684584" y="275164"/>
            <a:ext cx="5256584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ISTILAH DALAM TREE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5576" y="1196752"/>
            <a:ext cx="79208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id-ID" sz="2400" b="1" dirty="0" smtClean="0"/>
              <a:t>1</a:t>
            </a:r>
            <a:r>
              <a:rPr lang="en-US" sz="2400" b="1" dirty="0" smtClean="0"/>
              <a:t>.</a:t>
            </a:r>
            <a:r>
              <a:rPr lang="en-US" sz="2400" dirty="0" smtClean="0"/>
              <a:t> </a:t>
            </a:r>
            <a:r>
              <a:rPr lang="id-ID" sz="2400" dirty="0" smtClean="0"/>
              <a:t>	</a:t>
            </a:r>
            <a:r>
              <a:rPr lang="en-US" sz="2400" b="1" dirty="0" err="1" smtClean="0"/>
              <a:t>Predesesor</a:t>
            </a:r>
            <a:endParaRPr lang="en-US" sz="2400" b="1" dirty="0"/>
          </a:p>
          <a:p>
            <a:pPr>
              <a:tabLst>
                <a:tab pos="361950" algn="l"/>
              </a:tabLst>
            </a:pPr>
            <a:r>
              <a:rPr lang="id-ID" sz="2400" dirty="0" smtClean="0"/>
              <a:t>	</a:t>
            </a:r>
            <a:r>
              <a:rPr lang="en-US" sz="2400" dirty="0" smtClean="0"/>
              <a:t>Node </a:t>
            </a:r>
            <a:r>
              <a:rPr lang="en-US" sz="2400" dirty="0"/>
              <a:t>yang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 node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</a:p>
          <a:p>
            <a:pPr>
              <a:tabLst>
                <a:tab pos="361950" algn="l"/>
              </a:tabLst>
            </a:pPr>
            <a:r>
              <a:rPr lang="id-ID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/>
              <a:t>: B </a:t>
            </a:r>
            <a:r>
              <a:rPr lang="en-US" sz="2400" dirty="0" err="1"/>
              <a:t>predesesor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E </a:t>
            </a:r>
            <a:r>
              <a:rPr lang="en-US" sz="2400" dirty="0" err="1"/>
              <a:t>dan</a:t>
            </a:r>
            <a:r>
              <a:rPr lang="en-US" sz="2400" dirty="0"/>
              <a:t> F)</a:t>
            </a:r>
          </a:p>
          <a:p>
            <a:pPr>
              <a:tabLst>
                <a:tab pos="361950" algn="l"/>
              </a:tabLst>
            </a:pPr>
            <a:r>
              <a:rPr lang="en-US" sz="2400" b="1" dirty="0"/>
              <a:t>2. </a:t>
            </a:r>
            <a:r>
              <a:rPr lang="id-ID" sz="2400" b="1" dirty="0" smtClean="0"/>
              <a:t>	</a:t>
            </a:r>
            <a:r>
              <a:rPr lang="en-US" sz="2400" b="1" dirty="0" err="1" smtClean="0"/>
              <a:t>Succesor</a:t>
            </a:r>
            <a:endParaRPr lang="en-US" sz="2400" b="1" dirty="0"/>
          </a:p>
          <a:p>
            <a:pPr>
              <a:tabLst>
                <a:tab pos="361950" algn="l"/>
              </a:tabLst>
            </a:pPr>
            <a:r>
              <a:rPr lang="id-ID" sz="2400" dirty="0" smtClean="0"/>
              <a:t>	</a:t>
            </a:r>
            <a:r>
              <a:rPr lang="en-US" sz="2400" dirty="0" smtClean="0"/>
              <a:t>Node </a:t>
            </a:r>
            <a:r>
              <a:rPr lang="en-US" sz="2400" dirty="0"/>
              <a:t>yang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node </a:t>
            </a:r>
            <a:r>
              <a:rPr lang="en-US" sz="2400" dirty="0" err="1"/>
              <a:t>tertentu</a:t>
            </a:r>
            <a:r>
              <a:rPr lang="en-US" sz="2400" dirty="0"/>
              <a:t>.</a:t>
            </a:r>
          </a:p>
          <a:p>
            <a:pPr>
              <a:tabLst>
                <a:tab pos="361950" algn="l"/>
              </a:tabLst>
            </a:pPr>
            <a:r>
              <a:rPr lang="id-ID" sz="2400" dirty="0" smtClean="0"/>
              <a:t>	</a:t>
            </a:r>
            <a:r>
              <a:rPr lang="en-US" sz="2400" dirty="0" smtClean="0"/>
              <a:t>(</a:t>
            </a:r>
            <a:r>
              <a:rPr lang="en-US" sz="2400" dirty="0" err="1"/>
              <a:t>contoh</a:t>
            </a:r>
            <a:r>
              <a:rPr lang="en-US" sz="2400" dirty="0"/>
              <a:t> : E </a:t>
            </a:r>
            <a:r>
              <a:rPr lang="en-US" sz="2400" dirty="0" err="1"/>
              <a:t>dan</a:t>
            </a:r>
            <a:r>
              <a:rPr lang="en-US" sz="2400" dirty="0"/>
              <a:t> F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succesor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B)</a:t>
            </a:r>
          </a:p>
          <a:p>
            <a:pPr>
              <a:tabLst>
                <a:tab pos="361950" algn="l"/>
              </a:tabLst>
            </a:pPr>
            <a:r>
              <a:rPr lang="en-US" sz="2400" b="1" dirty="0"/>
              <a:t>3. </a:t>
            </a:r>
            <a:r>
              <a:rPr lang="id-ID" sz="2400" b="1" dirty="0" smtClean="0"/>
              <a:t>	</a:t>
            </a:r>
            <a:r>
              <a:rPr lang="en-US" sz="2400" b="1" dirty="0" smtClean="0"/>
              <a:t>Ancestor</a:t>
            </a:r>
            <a:endParaRPr lang="id-ID" sz="2400" b="1" dirty="0" smtClean="0"/>
          </a:p>
          <a:p>
            <a:pPr>
              <a:tabLst>
                <a:tab pos="361950" algn="l"/>
              </a:tabLst>
            </a:pPr>
            <a:r>
              <a:rPr lang="id-ID" sz="2400" dirty="0"/>
              <a:t>	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/>
              <a:t>node yang </a:t>
            </a:r>
            <a:r>
              <a:rPr lang="en-US" sz="2400" dirty="0" err="1"/>
              <a:t>terletak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node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endParaRPr lang="en-US" sz="2400" dirty="0"/>
          </a:p>
          <a:p>
            <a:pPr>
              <a:tabLst>
                <a:tab pos="361950" algn="l"/>
              </a:tabLst>
            </a:pPr>
            <a:r>
              <a:rPr lang="id-ID" sz="2400" dirty="0" smtClean="0"/>
              <a:t>	</a:t>
            </a:r>
            <a:r>
              <a:rPr lang="en-US" sz="2400" dirty="0" err="1" smtClean="0"/>
              <a:t>terletak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jalur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.</a:t>
            </a:r>
          </a:p>
          <a:p>
            <a:pPr>
              <a:tabLst>
                <a:tab pos="361950" algn="l"/>
              </a:tabLst>
            </a:pPr>
            <a:r>
              <a:rPr lang="id-ID" sz="2400" dirty="0" smtClean="0"/>
              <a:t>	</a:t>
            </a:r>
            <a:r>
              <a:rPr lang="en-US" sz="2400" dirty="0" smtClean="0"/>
              <a:t>(</a:t>
            </a:r>
            <a:r>
              <a:rPr lang="en-US" sz="2400" dirty="0" err="1"/>
              <a:t>contoh</a:t>
            </a:r>
            <a:r>
              <a:rPr lang="en-US" sz="2400" dirty="0"/>
              <a:t> : A </a:t>
            </a:r>
            <a:r>
              <a:rPr lang="en-US" sz="2400" dirty="0" err="1"/>
              <a:t>dan</a:t>
            </a:r>
            <a:r>
              <a:rPr lang="en-US" sz="2400" dirty="0"/>
              <a:t> B </a:t>
            </a:r>
            <a:r>
              <a:rPr lang="en-US" sz="2400" dirty="0" err="1"/>
              <a:t>merupakan</a:t>
            </a:r>
            <a:r>
              <a:rPr lang="en-US" sz="2400" dirty="0"/>
              <a:t> ancestor </a:t>
            </a:r>
            <a:r>
              <a:rPr lang="en-US" sz="2400" dirty="0" err="1"/>
              <a:t>dari</a:t>
            </a:r>
            <a:r>
              <a:rPr lang="en-US" sz="2400" dirty="0"/>
              <a:t> F)</a:t>
            </a:r>
          </a:p>
        </p:txBody>
      </p:sp>
    </p:spTree>
    <p:extLst>
      <p:ext uri="{BB962C8B-B14F-4D97-AF65-F5344CB8AC3E}">
        <p14:creationId xmlns:p14="http://schemas.microsoft.com/office/powerpoint/2010/main" val="9132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684584" y="275164"/>
            <a:ext cx="6624736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ISTILAH DALAM TREE</a:t>
            </a:r>
            <a:r>
              <a:rPr lang="id-ID" alt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(Lanjutan)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371540"/>
            <a:ext cx="78488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id-ID" sz="2400" b="1" dirty="0" smtClean="0"/>
              <a:t>4</a:t>
            </a:r>
            <a:r>
              <a:rPr lang="en-US" sz="2400" b="1" dirty="0" smtClean="0"/>
              <a:t>.</a:t>
            </a:r>
            <a:r>
              <a:rPr lang="id-ID" sz="2400" b="1" dirty="0" smtClean="0"/>
              <a:t>	</a:t>
            </a:r>
            <a:r>
              <a:rPr lang="en-US" sz="2400" b="1" dirty="0" smtClean="0"/>
              <a:t>Descendant</a:t>
            </a:r>
            <a:endParaRPr lang="en-US" sz="2400" b="1" dirty="0"/>
          </a:p>
          <a:p>
            <a:pPr>
              <a:tabLst>
                <a:tab pos="361950" algn="l"/>
              </a:tabLst>
            </a:pPr>
            <a:r>
              <a:rPr lang="en-US" sz="2400" dirty="0"/>
              <a:t> </a:t>
            </a:r>
            <a:r>
              <a:rPr lang="id-ID" sz="2400" dirty="0" smtClean="0"/>
              <a:t>	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/>
              <a:t>node yang </a:t>
            </a:r>
            <a:r>
              <a:rPr lang="en-US" sz="2400" dirty="0" err="1"/>
              <a:t>terletak</a:t>
            </a:r>
            <a:r>
              <a:rPr lang="en-US" sz="2400" dirty="0"/>
              <a:t> </a:t>
            </a:r>
            <a:r>
              <a:rPr lang="en-US" sz="2400" dirty="0" err="1"/>
              <a:t>sesudah</a:t>
            </a:r>
            <a:r>
              <a:rPr lang="en-US" sz="2400" dirty="0"/>
              <a:t> node </a:t>
            </a:r>
            <a:r>
              <a:rPr lang="en-US" sz="2400" dirty="0" err="1" smtClean="0"/>
              <a:t>tertentu</a:t>
            </a:r>
            <a:r>
              <a:rPr lang="id-ID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id-ID" sz="2400" dirty="0" smtClean="0"/>
              <a:t>	</a:t>
            </a:r>
            <a:r>
              <a:rPr lang="en-US" sz="2400" dirty="0" err="1" smtClean="0"/>
              <a:t>terletak</a:t>
            </a:r>
            <a:r>
              <a:rPr lang="en-US" sz="2400" dirty="0" smtClean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jalur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.</a:t>
            </a:r>
          </a:p>
          <a:p>
            <a:pPr>
              <a:tabLst>
                <a:tab pos="361950" algn="l"/>
              </a:tabLst>
            </a:pPr>
            <a:r>
              <a:rPr lang="en-US" sz="2400" dirty="0"/>
              <a:t> </a:t>
            </a:r>
            <a:r>
              <a:rPr lang="id-ID" sz="2400" dirty="0" smtClean="0"/>
              <a:t>	</a:t>
            </a:r>
            <a:r>
              <a:rPr lang="en-US" sz="2400" dirty="0" smtClean="0"/>
              <a:t>(</a:t>
            </a:r>
            <a:r>
              <a:rPr lang="en-US" sz="2400" dirty="0" err="1"/>
              <a:t>contoh</a:t>
            </a:r>
            <a:r>
              <a:rPr lang="en-US" sz="2400" dirty="0"/>
              <a:t> : F </a:t>
            </a:r>
            <a:r>
              <a:rPr lang="en-US" sz="2400" dirty="0" err="1"/>
              <a:t>dan</a:t>
            </a:r>
            <a:r>
              <a:rPr lang="en-US" sz="2400" dirty="0"/>
              <a:t> B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id-ID" sz="2400" dirty="0" smtClean="0"/>
              <a:t>descendent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A)</a:t>
            </a:r>
          </a:p>
          <a:p>
            <a:pPr>
              <a:tabLst>
                <a:tab pos="361950" algn="l"/>
              </a:tabLst>
            </a:pPr>
            <a:r>
              <a:rPr lang="en-US" sz="2400" b="1" dirty="0"/>
              <a:t>5. </a:t>
            </a:r>
            <a:r>
              <a:rPr lang="id-ID" sz="2400" b="1" dirty="0" smtClean="0"/>
              <a:t>	</a:t>
            </a:r>
            <a:r>
              <a:rPr lang="en-US" sz="2400" b="1" dirty="0" smtClean="0"/>
              <a:t>Parent</a:t>
            </a:r>
            <a:endParaRPr lang="en-US" sz="2400" b="1" dirty="0"/>
          </a:p>
          <a:p>
            <a:pPr>
              <a:tabLst>
                <a:tab pos="361950" algn="l"/>
              </a:tabLst>
            </a:pPr>
            <a:r>
              <a:rPr lang="en-US" sz="2400" dirty="0"/>
              <a:t> </a:t>
            </a:r>
            <a:r>
              <a:rPr lang="id-ID" sz="2400" dirty="0" smtClean="0"/>
              <a:t>	</a:t>
            </a:r>
            <a:r>
              <a:rPr lang="en-US" sz="2400" dirty="0" err="1" smtClean="0"/>
              <a:t>Predesesor</a:t>
            </a:r>
            <a:r>
              <a:rPr lang="en-US" sz="2400" dirty="0" smtClean="0"/>
              <a:t> </a:t>
            </a:r>
            <a:r>
              <a:rPr lang="en-US" sz="2400" dirty="0" err="1"/>
              <a:t>satu</a:t>
            </a:r>
            <a:r>
              <a:rPr lang="en-US" sz="2400" dirty="0"/>
              <a:t> level </a:t>
            </a:r>
            <a:r>
              <a:rPr lang="en-US" sz="2400" dirty="0" err="1"/>
              <a:t>diatas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node</a:t>
            </a:r>
          </a:p>
          <a:p>
            <a:pPr>
              <a:tabLst>
                <a:tab pos="361950" algn="l"/>
              </a:tabLst>
            </a:pPr>
            <a:r>
              <a:rPr lang="en-US" sz="2400" dirty="0"/>
              <a:t> </a:t>
            </a:r>
            <a:r>
              <a:rPr lang="id-ID" sz="2400" dirty="0" smtClean="0"/>
              <a:t>	</a:t>
            </a:r>
            <a:r>
              <a:rPr lang="en-US" sz="2400" dirty="0" smtClean="0"/>
              <a:t>(</a:t>
            </a:r>
            <a:r>
              <a:rPr lang="en-US" sz="2400" dirty="0" err="1"/>
              <a:t>contoh</a:t>
            </a:r>
            <a:r>
              <a:rPr lang="en-US" sz="2400" dirty="0"/>
              <a:t> : B </a:t>
            </a:r>
            <a:r>
              <a:rPr lang="en-US" sz="2400" dirty="0" err="1"/>
              <a:t>merupakan</a:t>
            </a:r>
            <a:r>
              <a:rPr lang="en-US" sz="2400" dirty="0"/>
              <a:t> parent </a:t>
            </a:r>
            <a:r>
              <a:rPr lang="en-US" sz="2400" dirty="0" err="1"/>
              <a:t>dari</a:t>
            </a:r>
            <a:r>
              <a:rPr lang="en-US" sz="2400" dirty="0"/>
              <a:t> F)</a:t>
            </a:r>
          </a:p>
          <a:p>
            <a:pPr>
              <a:tabLst>
                <a:tab pos="361950" algn="l"/>
              </a:tabLst>
            </a:pPr>
            <a:r>
              <a:rPr lang="en-US" sz="2400" b="1" dirty="0"/>
              <a:t>6. </a:t>
            </a:r>
            <a:r>
              <a:rPr lang="id-ID" sz="2400" b="1" dirty="0" smtClean="0"/>
              <a:t>	</a:t>
            </a:r>
            <a:r>
              <a:rPr lang="en-US" sz="2400" b="1" dirty="0" smtClean="0"/>
              <a:t>Child</a:t>
            </a:r>
            <a:endParaRPr lang="en-US" sz="2400" b="1" dirty="0"/>
          </a:p>
          <a:p>
            <a:pPr>
              <a:tabLst>
                <a:tab pos="361950" algn="l"/>
              </a:tabLst>
            </a:pPr>
            <a:r>
              <a:rPr lang="en-US" sz="2400" dirty="0"/>
              <a:t> </a:t>
            </a:r>
            <a:r>
              <a:rPr lang="id-ID" sz="2400" dirty="0" smtClean="0"/>
              <a:t>	</a:t>
            </a:r>
            <a:r>
              <a:rPr lang="en-US" sz="2400" dirty="0" err="1" smtClean="0"/>
              <a:t>Succesor</a:t>
            </a:r>
            <a:r>
              <a:rPr lang="en-US" sz="2400" dirty="0" smtClean="0"/>
              <a:t> </a:t>
            </a:r>
            <a:r>
              <a:rPr lang="en-US" sz="2400" dirty="0" err="1"/>
              <a:t>satu</a:t>
            </a:r>
            <a:r>
              <a:rPr lang="en-US" sz="2400" dirty="0"/>
              <a:t> level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node</a:t>
            </a:r>
          </a:p>
          <a:p>
            <a:pPr>
              <a:tabLst>
                <a:tab pos="361950" algn="l"/>
              </a:tabLst>
            </a:pPr>
            <a:r>
              <a:rPr lang="en-US" sz="2400" dirty="0"/>
              <a:t> </a:t>
            </a:r>
            <a:r>
              <a:rPr lang="id-ID" sz="2400" dirty="0" smtClean="0"/>
              <a:t>	</a:t>
            </a:r>
            <a:r>
              <a:rPr lang="en-US" sz="2400" dirty="0" smtClean="0"/>
              <a:t>(</a:t>
            </a:r>
            <a:r>
              <a:rPr lang="en-US" sz="2400" dirty="0" err="1"/>
              <a:t>contoh</a:t>
            </a:r>
            <a:r>
              <a:rPr lang="en-US" sz="2400" dirty="0"/>
              <a:t> : F </a:t>
            </a:r>
            <a:r>
              <a:rPr lang="en-US" sz="2400" dirty="0" err="1"/>
              <a:t>merupakan</a:t>
            </a:r>
            <a:r>
              <a:rPr lang="en-US" sz="2400" dirty="0"/>
              <a:t> child </a:t>
            </a:r>
            <a:r>
              <a:rPr lang="en-US" sz="2400" dirty="0" err="1"/>
              <a:t>dari</a:t>
            </a:r>
            <a:r>
              <a:rPr lang="en-US" sz="2400" dirty="0"/>
              <a:t> B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71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684584" y="275164"/>
            <a:ext cx="6624736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ISTILAH DALAM TREE</a:t>
            </a:r>
            <a:r>
              <a:rPr lang="id-ID" alt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(Lanjutan)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400" b="1" dirty="0"/>
              <a:t>7. </a:t>
            </a:r>
            <a:r>
              <a:rPr lang="id-ID" sz="2400" b="1" dirty="0"/>
              <a:t>	</a:t>
            </a:r>
            <a:r>
              <a:rPr lang="en-US" sz="2400" b="1" dirty="0"/>
              <a:t>Sibling</a:t>
            </a:r>
          </a:p>
          <a:p>
            <a:pPr>
              <a:tabLst>
                <a:tab pos="457200" algn="l"/>
              </a:tabLst>
            </a:pPr>
            <a:r>
              <a:rPr lang="en-US" sz="2400" dirty="0"/>
              <a:t> </a:t>
            </a:r>
            <a:r>
              <a:rPr lang="id-ID" sz="2400" dirty="0"/>
              <a:t>	</a:t>
            </a:r>
            <a:r>
              <a:rPr lang="en-US" sz="2400" dirty="0"/>
              <a:t>Node yang </a:t>
            </a:r>
            <a:r>
              <a:rPr lang="en-US" sz="2400" dirty="0" err="1"/>
              <a:t>memiliki</a:t>
            </a:r>
            <a:r>
              <a:rPr lang="en-US" sz="2400" dirty="0"/>
              <a:t> parent yang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endParaRPr lang="en-US" sz="2400" dirty="0"/>
          </a:p>
          <a:p>
            <a:pPr>
              <a:tabLst>
                <a:tab pos="457200" algn="l"/>
              </a:tabLst>
            </a:pPr>
            <a:r>
              <a:rPr lang="en-US" sz="2400" dirty="0"/>
              <a:t> </a:t>
            </a:r>
            <a:r>
              <a:rPr lang="id-ID" sz="2400" dirty="0"/>
              <a:t>	</a:t>
            </a:r>
            <a:r>
              <a:rPr lang="en-US" sz="2400" dirty="0"/>
              <a:t>node (</a:t>
            </a:r>
            <a:r>
              <a:rPr lang="en-US" sz="2400" dirty="0" err="1"/>
              <a:t>contoh</a:t>
            </a:r>
            <a:r>
              <a:rPr lang="en-US" sz="2400" dirty="0"/>
              <a:t> : E </a:t>
            </a:r>
            <a:r>
              <a:rPr lang="en-US" sz="2400" dirty="0" err="1"/>
              <a:t>dan</a:t>
            </a:r>
            <a:r>
              <a:rPr lang="en-US" sz="2400" dirty="0"/>
              <a:t> F </a:t>
            </a:r>
            <a:r>
              <a:rPr lang="en-US" sz="2400" dirty="0" err="1"/>
              <a:t>adalah</a:t>
            </a:r>
            <a:r>
              <a:rPr lang="en-US" sz="2400" dirty="0"/>
              <a:t> sibling) </a:t>
            </a:r>
            <a:endParaRPr lang="id-ID" sz="2400" b="1" dirty="0" smtClean="0"/>
          </a:p>
          <a:p>
            <a:pPr>
              <a:tabLst>
                <a:tab pos="457200" algn="l"/>
              </a:tabLst>
            </a:pPr>
            <a:r>
              <a:rPr lang="en-US" sz="2400" b="1" dirty="0" smtClean="0"/>
              <a:t>8.</a:t>
            </a:r>
            <a:r>
              <a:rPr lang="id-ID" sz="2400" b="1" dirty="0" smtClean="0"/>
              <a:t>	</a:t>
            </a:r>
            <a:r>
              <a:rPr lang="en-US" sz="2400" b="1" dirty="0" smtClean="0"/>
              <a:t>Subtree</a:t>
            </a:r>
            <a:endParaRPr lang="en-US" sz="2400" b="1" dirty="0"/>
          </a:p>
          <a:p>
            <a:pPr>
              <a:tabLst>
                <a:tab pos="457200" algn="l"/>
              </a:tabLst>
            </a:pPr>
            <a:r>
              <a:rPr lang="en-US" sz="2400" dirty="0"/>
              <a:t> </a:t>
            </a:r>
            <a:r>
              <a:rPr lang="id-ID" sz="2400" dirty="0" smtClean="0"/>
              <a:t>	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/>
              <a:t>dari</a:t>
            </a:r>
            <a:r>
              <a:rPr lang="en-US" sz="2400" dirty="0"/>
              <a:t> tree yang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node </a:t>
            </a:r>
            <a:r>
              <a:rPr lang="en-US" sz="2400" dirty="0" err="1" smtClean="0"/>
              <a:t>beserta</a:t>
            </a:r>
            <a:r>
              <a:rPr lang="id-ID" sz="2400" dirty="0" smtClean="0"/>
              <a:t> 	</a:t>
            </a:r>
            <a:r>
              <a:rPr lang="en-US" sz="2400" dirty="0" smtClean="0"/>
              <a:t>descendant-</a:t>
            </a:r>
            <a:r>
              <a:rPr lang="en-US" sz="2400" dirty="0" err="1" smtClean="0"/>
              <a:t>nya</a:t>
            </a:r>
            <a:r>
              <a:rPr lang="en-US" sz="2400" dirty="0" smtClean="0"/>
              <a:t> </a:t>
            </a:r>
            <a:r>
              <a:rPr lang="en-US" sz="2400" dirty="0"/>
              <a:t>(</a:t>
            </a:r>
            <a:r>
              <a:rPr lang="en-US" sz="2400" dirty="0" err="1"/>
              <a:t>contoh</a:t>
            </a:r>
            <a:r>
              <a:rPr lang="en-US" sz="2400" dirty="0"/>
              <a:t> : Subtree B, E, F </a:t>
            </a:r>
            <a:r>
              <a:rPr lang="en-US" sz="2400" dirty="0" err="1" smtClean="0"/>
              <a:t>dan</a:t>
            </a:r>
            <a:r>
              <a:rPr lang="id-ID" sz="2400" dirty="0" smtClean="0"/>
              <a:t> </a:t>
            </a:r>
            <a:r>
              <a:rPr lang="en-US" sz="2400" dirty="0" smtClean="0"/>
              <a:t>Subtree </a:t>
            </a:r>
            <a:r>
              <a:rPr lang="en-US" sz="2400" dirty="0"/>
              <a:t>D, G, H)</a:t>
            </a:r>
          </a:p>
          <a:p>
            <a:pPr>
              <a:tabLst>
                <a:tab pos="457200" algn="l"/>
              </a:tabLst>
            </a:pPr>
            <a:r>
              <a:rPr lang="en-US" sz="2400" b="1" dirty="0"/>
              <a:t>9. </a:t>
            </a:r>
            <a:r>
              <a:rPr lang="id-ID" sz="2400" b="1" dirty="0" smtClean="0"/>
              <a:t>	</a:t>
            </a:r>
            <a:r>
              <a:rPr lang="en-US" sz="2400" b="1" dirty="0" smtClean="0"/>
              <a:t>Size</a:t>
            </a:r>
            <a:endParaRPr lang="en-US" sz="2400" b="1" dirty="0"/>
          </a:p>
          <a:p>
            <a:pPr>
              <a:tabLst>
                <a:tab pos="457200" algn="l"/>
              </a:tabLst>
            </a:pPr>
            <a:r>
              <a:rPr lang="en-US" sz="2400" dirty="0"/>
              <a:t> </a:t>
            </a:r>
            <a:r>
              <a:rPr lang="id-ID" sz="2400" dirty="0" smtClean="0"/>
              <a:t>	B</a:t>
            </a:r>
            <a:r>
              <a:rPr lang="en-US" sz="2400" dirty="0" err="1" smtClean="0"/>
              <a:t>anyaknya</a:t>
            </a:r>
            <a:r>
              <a:rPr lang="en-US" sz="2400" dirty="0" smtClean="0"/>
              <a:t> </a:t>
            </a:r>
            <a:r>
              <a:rPr lang="en-US" sz="2400" dirty="0"/>
              <a:t>node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tree (</a:t>
            </a:r>
            <a:r>
              <a:rPr lang="en-US" sz="2400" dirty="0" err="1"/>
              <a:t>contoh</a:t>
            </a:r>
            <a:r>
              <a:rPr lang="en-US" sz="2400" dirty="0"/>
              <a:t> : </a:t>
            </a:r>
            <a:r>
              <a:rPr lang="en-US" sz="2400" dirty="0" err="1" smtClean="0"/>
              <a:t>gambar</a:t>
            </a:r>
            <a:r>
              <a:rPr lang="id-ID" sz="2400" dirty="0" smtClean="0"/>
              <a:t> </a:t>
            </a:r>
            <a:r>
              <a:rPr lang="en-US" sz="2400" dirty="0" smtClean="0"/>
              <a:t>tree </a:t>
            </a:r>
            <a:r>
              <a:rPr lang="id-ID" sz="2400" dirty="0" smtClean="0"/>
              <a:t>	</a:t>
            </a:r>
            <a:r>
              <a:rPr lang="en-US" sz="2400" dirty="0" err="1" smtClean="0"/>
              <a:t>diatas</a:t>
            </a:r>
            <a:r>
              <a:rPr lang="en-US" sz="2400" dirty="0" smtClean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size = 8)</a:t>
            </a:r>
          </a:p>
          <a:p>
            <a:pPr>
              <a:tabLst>
                <a:tab pos="457200" algn="l"/>
              </a:tabLst>
            </a:pPr>
            <a:r>
              <a:rPr lang="en-US" sz="2400" b="1" dirty="0"/>
              <a:t>10. Height</a:t>
            </a:r>
          </a:p>
          <a:p>
            <a:pPr>
              <a:tabLst>
                <a:tab pos="457200" algn="l"/>
              </a:tabLst>
            </a:pPr>
            <a:r>
              <a:rPr lang="en-US" sz="2400" dirty="0"/>
              <a:t> </a:t>
            </a:r>
            <a:r>
              <a:rPr lang="id-ID" sz="2400" dirty="0" smtClean="0"/>
              <a:t>	</a:t>
            </a:r>
            <a:r>
              <a:rPr lang="en-US" sz="2400" dirty="0" err="1" smtClean="0"/>
              <a:t>Banyaknya</a:t>
            </a:r>
            <a:r>
              <a:rPr lang="en-US" sz="2400" dirty="0" smtClean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/level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tree </a:t>
            </a:r>
            <a:endParaRPr lang="id-ID" sz="2400" dirty="0" smtClean="0"/>
          </a:p>
          <a:p>
            <a:pPr>
              <a:tabLst>
                <a:tab pos="457200" algn="l"/>
              </a:tabLst>
            </a:pPr>
            <a:r>
              <a:rPr lang="id-ID" sz="2400" dirty="0"/>
              <a:t>	</a:t>
            </a:r>
            <a:r>
              <a:rPr lang="en-US" sz="2400" dirty="0" smtClean="0"/>
              <a:t>(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smtClean="0"/>
              <a:t>:</a:t>
            </a:r>
            <a:r>
              <a:rPr lang="id-ID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</a:t>
            </a:r>
            <a:r>
              <a:rPr lang="en-US" sz="2400" dirty="0"/>
              <a:t>tree </a:t>
            </a:r>
            <a:r>
              <a:rPr lang="en-US" sz="2400" dirty="0" err="1"/>
              <a:t>diatas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height = 3) </a:t>
            </a:r>
          </a:p>
        </p:txBody>
      </p:sp>
    </p:spTree>
    <p:extLst>
      <p:ext uri="{BB962C8B-B14F-4D97-AF65-F5344CB8AC3E}">
        <p14:creationId xmlns:p14="http://schemas.microsoft.com/office/powerpoint/2010/main" val="10221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410713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400" b="1" dirty="0"/>
              <a:t>11. Root (</a:t>
            </a:r>
            <a:r>
              <a:rPr lang="en-US" sz="2400" b="1" dirty="0" err="1"/>
              <a:t>Akar</a:t>
            </a:r>
            <a:r>
              <a:rPr lang="en-US" sz="2400" b="1" dirty="0"/>
              <a:t>) </a:t>
            </a:r>
            <a:endParaRPr lang="id-ID" sz="2400" b="1" dirty="0" smtClean="0"/>
          </a:p>
          <a:p>
            <a:pPr>
              <a:tabLst>
                <a:tab pos="457200" algn="l"/>
              </a:tabLst>
            </a:pPr>
            <a:r>
              <a:rPr lang="id-ID" sz="2400" b="1" dirty="0"/>
              <a:t>	</a:t>
            </a:r>
            <a:r>
              <a:rPr lang="en-US" sz="2400" dirty="0" smtClean="0"/>
              <a:t>Node </a:t>
            </a:r>
            <a:r>
              <a:rPr lang="en-US" sz="2400" dirty="0" err="1"/>
              <a:t>khusus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tree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 smtClean="0"/>
              <a:t>predesesor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pPr>
              <a:tabLst>
                <a:tab pos="457200" algn="l"/>
              </a:tabLst>
            </a:pPr>
            <a:r>
              <a:rPr lang="id-ID" sz="2400" dirty="0"/>
              <a:t>	</a:t>
            </a:r>
            <a:r>
              <a:rPr lang="en-US" sz="2400" dirty="0" smtClean="0"/>
              <a:t>(</a:t>
            </a:r>
            <a:r>
              <a:rPr lang="en-US" sz="2400" dirty="0" err="1"/>
              <a:t>Contoh</a:t>
            </a:r>
            <a:r>
              <a:rPr lang="en-US" sz="2400" dirty="0"/>
              <a:t> : A) </a:t>
            </a:r>
            <a:endParaRPr lang="id-ID" sz="2400" dirty="0" smtClean="0"/>
          </a:p>
          <a:p>
            <a:pPr>
              <a:tabLst>
                <a:tab pos="457200" algn="l"/>
              </a:tabLst>
            </a:pPr>
            <a:r>
              <a:rPr lang="en-US" sz="2400" b="1" dirty="0" smtClean="0"/>
              <a:t>12</a:t>
            </a:r>
            <a:r>
              <a:rPr lang="en-US" sz="2400" b="1" dirty="0"/>
              <a:t>. Leaf (</a:t>
            </a:r>
            <a:r>
              <a:rPr lang="en-US" sz="2400" b="1" dirty="0" err="1"/>
              <a:t>Daun</a:t>
            </a:r>
            <a:r>
              <a:rPr lang="en-US" sz="2400" b="1" dirty="0"/>
              <a:t>) </a:t>
            </a:r>
            <a:endParaRPr lang="id-ID" sz="2400" b="1" dirty="0" smtClean="0"/>
          </a:p>
          <a:p>
            <a:pPr>
              <a:tabLst>
                <a:tab pos="457200" algn="l"/>
              </a:tabLst>
            </a:pPr>
            <a:r>
              <a:rPr lang="id-ID" sz="2400" dirty="0"/>
              <a:t>	</a:t>
            </a:r>
            <a:r>
              <a:rPr lang="en-US" sz="2400" dirty="0" smtClean="0"/>
              <a:t>Node-node </a:t>
            </a:r>
            <a:r>
              <a:rPr lang="en-US" sz="2400" dirty="0" err="1"/>
              <a:t>dalam</a:t>
            </a:r>
            <a:r>
              <a:rPr lang="en-US" sz="2400" dirty="0"/>
              <a:t> tree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daun</a:t>
            </a:r>
            <a:r>
              <a:rPr lang="en-US" sz="2400" dirty="0"/>
              <a:t> </a:t>
            </a:r>
            <a:r>
              <a:rPr lang="id-ID" sz="2400" dirty="0" smtClean="0"/>
              <a:t>	</a:t>
            </a:r>
            <a:r>
              <a:rPr lang="en-US" sz="2400" dirty="0" smtClean="0"/>
              <a:t>(</a:t>
            </a:r>
            <a:r>
              <a:rPr lang="en-US" sz="2400" dirty="0" err="1"/>
              <a:t>contoh</a:t>
            </a:r>
            <a:r>
              <a:rPr lang="en-US" sz="2400" dirty="0"/>
              <a:t> : Node E,F,C,G,H) </a:t>
            </a:r>
            <a:endParaRPr lang="id-ID" sz="2400" dirty="0" smtClean="0"/>
          </a:p>
          <a:p>
            <a:pPr>
              <a:tabLst>
                <a:tab pos="457200" algn="l"/>
              </a:tabLst>
            </a:pPr>
            <a:r>
              <a:rPr lang="en-US" sz="2400" b="1" dirty="0" smtClean="0"/>
              <a:t>13</a:t>
            </a:r>
            <a:r>
              <a:rPr lang="en-US" sz="2400" b="1" dirty="0"/>
              <a:t>. Degree (</a:t>
            </a:r>
            <a:r>
              <a:rPr lang="en-US" sz="2400" b="1" dirty="0" err="1"/>
              <a:t>Derajat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  <a:endParaRPr lang="id-ID" sz="2400" dirty="0" smtClean="0"/>
          </a:p>
          <a:p>
            <a:pPr>
              <a:tabLst>
                <a:tab pos="457200" algn="l"/>
              </a:tabLst>
            </a:pPr>
            <a:r>
              <a:rPr lang="id-ID" sz="2400" dirty="0"/>
              <a:t>	</a:t>
            </a:r>
            <a:r>
              <a:rPr lang="en-US" sz="2400" dirty="0" err="1" smtClean="0"/>
              <a:t>Banyaknya</a:t>
            </a:r>
            <a:r>
              <a:rPr lang="en-US" sz="2400" dirty="0" smtClean="0"/>
              <a:t> </a:t>
            </a:r>
            <a:r>
              <a:rPr lang="en-US" sz="2400" dirty="0"/>
              <a:t>child yang </a:t>
            </a:r>
            <a:r>
              <a:rPr lang="en-US" sz="2400" dirty="0" err="1"/>
              <a:t>dimiliki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node </a:t>
            </a:r>
            <a:r>
              <a:rPr lang="id-ID" sz="2400" dirty="0" smtClean="0"/>
              <a:t>	</a:t>
            </a:r>
          </a:p>
          <a:p>
            <a:pPr>
              <a:tabLst>
                <a:tab pos="457200" algn="l"/>
              </a:tabLst>
            </a:pPr>
            <a:r>
              <a:rPr lang="id-ID" sz="2400" dirty="0"/>
              <a:t>	</a:t>
            </a:r>
            <a:r>
              <a:rPr lang="en-US" sz="2400" dirty="0" smtClean="0"/>
              <a:t>(</a:t>
            </a:r>
            <a:r>
              <a:rPr lang="en-US" sz="2400" dirty="0" err="1"/>
              <a:t>contoh</a:t>
            </a:r>
            <a:r>
              <a:rPr lang="en-US" sz="2400" dirty="0"/>
              <a:t> : Node A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derajat</a:t>
            </a:r>
            <a:r>
              <a:rPr lang="en-US" sz="2400" dirty="0"/>
              <a:t> 3, node B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derajat</a:t>
            </a:r>
            <a:r>
              <a:rPr lang="en-US" sz="2400" dirty="0"/>
              <a:t> 2)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684584" y="275164"/>
            <a:ext cx="6624736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ISTILAH DALAM TREE</a:t>
            </a:r>
            <a:r>
              <a:rPr lang="id-ID" alt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 (Lanjutan)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6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196752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61950" algn="l"/>
              </a:tabLst>
            </a:pPr>
            <a:r>
              <a:rPr lang="en-US" sz="2400" dirty="0"/>
              <a:t>1. </a:t>
            </a:r>
            <a:r>
              <a:rPr lang="id-ID" sz="2400" dirty="0" smtClean="0"/>
              <a:t>	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n, </a:t>
            </a:r>
            <a:r>
              <a:rPr lang="en-US" sz="2400" dirty="0" err="1" smtClean="0"/>
              <a:t>maka</a:t>
            </a:r>
            <a:r>
              <a:rPr lang="id-ID" sz="2400" dirty="0" smtClean="0"/>
              <a:t> </a:t>
            </a:r>
            <a:r>
              <a:rPr lang="en-US" sz="2400" dirty="0" err="1" smtClean="0"/>
              <a:t>banyaknya</a:t>
            </a:r>
            <a:r>
              <a:rPr lang="en-US" sz="2400" dirty="0" smtClean="0"/>
              <a:t> </a:t>
            </a:r>
            <a:r>
              <a:rPr lang="id-ID" sz="2400" dirty="0" smtClean="0"/>
              <a:t>	</a:t>
            </a:r>
            <a:r>
              <a:rPr lang="en-US" sz="2400" b="1" dirty="0" err="1" smtClean="0"/>
              <a:t>ruas</a:t>
            </a:r>
            <a:r>
              <a:rPr lang="en-US" sz="2400" b="1" dirty="0" smtClean="0"/>
              <a:t> </a:t>
            </a:r>
            <a:r>
              <a:rPr lang="en-US" sz="2400" b="1" dirty="0" err="1"/>
              <a:t>atau</a:t>
            </a:r>
            <a:r>
              <a:rPr lang="en-US" sz="2400" b="1" dirty="0"/>
              <a:t> edge </a:t>
            </a:r>
            <a:r>
              <a:rPr lang="en-US" sz="2400" b="1" dirty="0" err="1"/>
              <a:t>adalah</a:t>
            </a:r>
            <a:r>
              <a:rPr lang="en-US" sz="2400" b="1" dirty="0"/>
              <a:t> (n-1)</a:t>
            </a:r>
            <a:r>
              <a:rPr lang="en-US" sz="2400" dirty="0"/>
              <a:t>.</a:t>
            </a:r>
          </a:p>
          <a:p>
            <a:pPr>
              <a:tabLst>
                <a:tab pos="361950" algn="l"/>
              </a:tabLst>
            </a:pPr>
            <a:r>
              <a:rPr lang="en-US" sz="2400" dirty="0"/>
              <a:t>2. </a:t>
            </a:r>
            <a:r>
              <a:rPr lang="id-ID" sz="2400" dirty="0" smtClean="0"/>
              <a:t>	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Khusus</a:t>
            </a:r>
            <a:r>
              <a:rPr lang="en-US" sz="2400" dirty="0"/>
              <a:t> yang </a:t>
            </a:r>
            <a:r>
              <a:rPr lang="en-US" sz="2400" dirty="0" err="1"/>
              <a:t>disebut</a:t>
            </a:r>
            <a:r>
              <a:rPr lang="en-US" sz="2400" dirty="0"/>
              <a:t> Root, </a:t>
            </a:r>
            <a:r>
              <a:rPr lang="en-US" sz="2400" dirty="0" err="1" smtClean="0"/>
              <a:t>jika</a:t>
            </a:r>
            <a:r>
              <a:rPr lang="id-ID" sz="2400" dirty="0" smtClean="0"/>
              <a:t> 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id-ID" sz="2400" dirty="0" smtClean="0"/>
              <a:t>	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b="1" dirty="0" err="1"/>
              <a:t>derajat</a:t>
            </a:r>
            <a:r>
              <a:rPr lang="en-US" sz="2400" b="1" dirty="0"/>
              <a:t> </a:t>
            </a:r>
            <a:r>
              <a:rPr lang="en-US" sz="2400" b="1" dirty="0" err="1"/>
              <a:t>keluar</a:t>
            </a:r>
            <a:r>
              <a:rPr lang="en-US" sz="2400" b="1" dirty="0"/>
              <a:t> &gt;= 0, </a:t>
            </a:r>
            <a:r>
              <a:rPr lang="en-US" sz="2400" b="1" dirty="0" err="1" smtClean="0"/>
              <a:t>dan</a:t>
            </a:r>
            <a:r>
              <a:rPr lang="id-ID" sz="2400" b="1" dirty="0" smtClean="0"/>
              <a:t> </a:t>
            </a:r>
            <a:r>
              <a:rPr lang="en-US" sz="2400" b="1" dirty="0" err="1" smtClean="0"/>
              <a:t>derajat</a:t>
            </a:r>
            <a:r>
              <a:rPr lang="en-US" sz="2400" b="1" dirty="0" smtClean="0"/>
              <a:t> </a:t>
            </a:r>
            <a:r>
              <a:rPr lang="en-US" sz="2400" b="1" dirty="0" err="1"/>
              <a:t>masuk</a:t>
            </a:r>
            <a:r>
              <a:rPr lang="en-US" sz="2400" b="1" dirty="0"/>
              <a:t> = 0</a:t>
            </a:r>
            <a:r>
              <a:rPr lang="en-US" sz="2400" dirty="0"/>
              <a:t>.</a:t>
            </a:r>
          </a:p>
          <a:p>
            <a:pPr>
              <a:tabLst>
                <a:tab pos="361950" algn="l"/>
              </a:tabLst>
            </a:pPr>
            <a:r>
              <a:rPr lang="en-US" sz="2400" dirty="0" smtClean="0"/>
              <a:t>3. </a:t>
            </a:r>
            <a:r>
              <a:rPr lang="id-ID" sz="2400" dirty="0" smtClean="0"/>
              <a:t>	</a:t>
            </a:r>
            <a:r>
              <a:rPr lang="en-US" sz="2400" dirty="0" err="1" smtClean="0"/>
              <a:t>Mempunyai</a:t>
            </a:r>
            <a:r>
              <a:rPr lang="en-US" sz="2400" dirty="0" smtClean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yang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Daun</a:t>
            </a:r>
            <a:r>
              <a:rPr lang="en-US" sz="2400" dirty="0"/>
              <a:t> / </a:t>
            </a:r>
            <a:r>
              <a:rPr lang="en-US" sz="2400" dirty="0" smtClean="0"/>
              <a:t>Leaf,</a:t>
            </a:r>
            <a:r>
              <a:rPr lang="id-ID" sz="2400" dirty="0" smtClean="0"/>
              <a:t> </a:t>
            </a:r>
            <a:r>
              <a:rPr lang="en-US" sz="2400" dirty="0" err="1" smtClean="0"/>
              <a:t>jika</a:t>
            </a:r>
            <a:r>
              <a:rPr lang="en-US" sz="2400" dirty="0" smtClean="0"/>
              <a:t> </a:t>
            </a:r>
            <a:r>
              <a:rPr lang="id-ID" sz="2400" dirty="0" smtClean="0"/>
              <a:t>	</a:t>
            </a:r>
            <a:r>
              <a:rPr lang="en-US" sz="2400" dirty="0" err="1" smtClean="0"/>
              <a:t>Simpul</a:t>
            </a:r>
            <a:r>
              <a:rPr lang="en-US" sz="2400" dirty="0" smtClean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berderajat</a:t>
            </a:r>
            <a:r>
              <a:rPr lang="en-US" sz="2400" dirty="0"/>
              <a:t> </a:t>
            </a:r>
            <a:r>
              <a:rPr lang="en-US" sz="2400" dirty="0" err="1"/>
              <a:t>keluar</a:t>
            </a:r>
            <a:r>
              <a:rPr lang="en-US" sz="2400" dirty="0"/>
              <a:t> = 0, </a:t>
            </a:r>
            <a:r>
              <a:rPr lang="en-US" sz="2400" dirty="0" err="1" smtClean="0"/>
              <a:t>dan</a:t>
            </a:r>
            <a:r>
              <a:rPr lang="id-ID" sz="2400" dirty="0" smtClean="0"/>
              <a:t> </a:t>
            </a:r>
            <a:r>
              <a:rPr lang="en-US" sz="2400" dirty="0" err="1" smtClean="0"/>
              <a:t>berderajat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pPr>
              <a:tabLst>
                <a:tab pos="361950" algn="l"/>
              </a:tabLst>
            </a:pPr>
            <a:r>
              <a:rPr lang="id-ID" sz="2400" dirty="0" smtClean="0"/>
              <a:t>	</a:t>
            </a:r>
            <a:r>
              <a:rPr lang="en-US" sz="2400" dirty="0" err="1" smtClean="0"/>
              <a:t>masuk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</a:t>
            </a:r>
            <a:endParaRPr lang="en-US" sz="2400" dirty="0"/>
          </a:p>
          <a:p>
            <a:pPr>
              <a:tabLst>
                <a:tab pos="361950" algn="l"/>
              </a:tabLst>
            </a:pPr>
            <a:r>
              <a:rPr lang="en-US" sz="2400" dirty="0"/>
              <a:t>4. </a:t>
            </a:r>
            <a:r>
              <a:rPr lang="id-ID" sz="2400" dirty="0" smtClean="0"/>
              <a:t>	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Tingkatan</a:t>
            </a:r>
            <a:r>
              <a:rPr lang="en-US" sz="2400" dirty="0"/>
              <a:t> / Level yang </a:t>
            </a:r>
            <a:r>
              <a:rPr lang="en-US" sz="2400" dirty="0" err="1" smtClean="0"/>
              <a:t>dimulai</a:t>
            </a:r>
            <a:r>
              <a:rPr lang="id-ID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id-ID" sz="2400" dirty="0" smtClean="0"/>
              <a:t>	</a:t>
            </a:r>
            <a:r>
              <a:rPr lang="en-US" sz="2400" dirty="0" smtClean="0"/>
              <a:t>Root </a:t>
            </a:r>
            <a:r>
              <a:rPr lang="en-US" sz="2400" dirty="0"/>
              <a:t>yang </a:t>
            </a:r>
            <a:r>
              <a:rPr lang="en-US" sz="2400" dirty="0" err="1"/>
              <a:t>Levelnya</a:t>
            </a:r>
            <a:r>
              <a:rPr lang="en-US" sz="2400" dirty="0"/>
              <a:t> = 1 </a:t>
            </a:r>
            <a:r>
              <a:rPr lang="en-US" sz="2400" dirty="0" err="1"/>
              <a:t>sampai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Level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smtClean="0"/>
              <a:t>– n</a:t>
            </a:r>
            <a:r>
              <a:rPr lang="id-ID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/>
              <a:t>daun</a:t>
            </a:r>
            <a:r>
              <a:rPr lang="en-US" sz="2400" dirty="0"/>
              <a:t> </a:t>
            </a:r>
            <a:r>
              <a:rPr lang="id-ID" sz="2400" dirty="0" smtClean="0"/>
              <a:t>	</a:t>
            </a:r>
            <a:r>
              <a:rPr lang="en-US" sz="2400" dirty="0" smtClean="0"/>
              <a:t>paling </a:t>
            </a:r>
            <a:r>
              <a:rPr lang="en-US" sz="2400" dirty="0" err="1"/>
              <a:t>bawah</a:t>
            </a:r>
            <a:r>
              <a:rPr lang="en-US" sz="2400" dirty="0"/>
              <a:t>. </a:t>
            </a:r>
            <a:r>
              <a:rPr lang="en-US" sz="2400" dirty="0" err="1"/>
              <a:t>Simpul</a:t>
            </a:r>
            <a:r>
              <a:rPr lang="en-US" sz="2400" dirty="0"/>
              <a:t> yang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smtClean="0"/>
              <a:t>Level</a:t>
            </a:r>
            <a:r>
              <a:rPr lang="id-ID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id-ID" sz="2400" dirty="0" smtClean="0"/>
              <a:t>	</a:t>
            </a:r>
            <a:r>
              <a:rPr lang="en-US" sz="2400" dirty="0" err="1" smtClean="0"/>
              <a:t>Bersaudara</a:t>
            </a:r>
            <a:r>
              <a:rPr lang="en-US" sz="2400" dirty="0" smtClean="0"/>
              <a:t> </a:t>
            </a:r>
            <a:r>
              <a:rPr lang="en-US" sz="2400" dirty="0" err="1"/>
              <a:t>atau</a:t>
            </a:r>
            <a:r>
              <a:rPr lang="en-US" sz="2400" dirty="0"/>
              <a:t> Brother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Stribling</a:t>
            </a:r>
            <a:r>
              <a:rPr lang="en-US" sz="2400" dirty="0"/>
              <a:t>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684584" y="275164"/>
            <a:ext cx="7272808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SIFAT UTAMA POHON BERAKAR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684584" y="275164"/>
            <a:ext cx="7272808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SIFAT UTAMA POHON BERAKAR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11560" y="1028343"/>
                <a:ext cx="8113340" cy="4939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tabLst>
                    <a:tab pos="361950" algn="l"/>
                  </a:tabLst>
                </a:pPr>
                <a:r>
                  <a:rPr lang="en-US" sz="2400" dirty="0" smtClean="0"/>
                  <a:t>5. </a:t>
                </a:r>
                <a:r>
                  <a:rPr lang="en-US" sz="2400" dirty="0" err="1"/>
                  <a:t>Pohon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mempunyai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Ketinggian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atau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Kedalaman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atau</a:t>
                </a:r>
                <a:r>
                  <a:rPr lang="id-ID" sz="2400" dirty="0" smtClean="0"/>
                  <a:t> </a:t>
                </a:r>
                <a:r>
                  <a:rPr lang="en-US" sz="2400" dirty="0" smtClean="0"/>
                  <a:t>Height</a:t>
                </a:r>
                <a:r>
                  <a:rPr lang="en-US" sz="2400" dirty="0"/>
                  <a:t>, </a:t>
                </a:r>
                <a:r>
                  <a:rPr lang="id-ID" sz="2400" dirty="0" smtClean="0"/>
                  <a:t>	</a:t>
                </a:r>
                <a:r>
                  <a:rPr lang="en-US" sz="2400" dirty="0" smtClean="0"/>
                  <a:t>yang </a:t>
                </a:r>
                <a:r>
                  <a:rPr lang="en-US" sz="2400" dirty="0" err="1"/>
                  <a:t>merupakan</a:t>
                </a:r>
                <a:r>
                  <a:rPr lang="en-US" sz="2400" dirty="0"/>
                  <a:t> Level </a:t>
                </a:r>
                <a:r>
                  <a:rPr lang="en-US" sz="2400" dirty="0" err="1"/>
                  <a:t>tertinggi</a:t>
                </a:r>
                <a:endParaRPr lang="en-US" sz="2400" dirty="0"/>
              </a:p>
              <a:p>
                <a:pPr>
                  <a:tabLst>
                    <a:tab pos="361950" algn="l"/>
                  </a:tabLst>
                </a:pPr>
                <a:r>
                  <a:rPr lang="en-US" sz="2400" dirty="0" smtClean="0"/>
                  <a:t>6.</a:t>
                </a:r>
                <a:r>
                  <a:rPr lang="id-ID" sz="2400" dirty="0" smtClean="0"/>
                  <a:t>	</a:t>
                </a:r>
                <a:r>
                  <a:rPr lang="en-US" sz="2400" dirty="0" err="1" smtClean="0"/>
                  <a:t>Pohon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mempunyai</a:t>
                </a:r>
                <a:r>
                  <a:rPr lang="en-US" sz="2400" dirty="0"/>
                  <a:t> Weight </a:t>
                </a:r>
                <a:r>
                  <a:rPr lang="en-US" sz="2400" dirty="0" err="1"/>
                  <a:t>atau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atau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Bobot</a:t>
                </a:r>
                <a:r>
                  <a:rPr lang="en-US" sz="2400" dirty="0"/>
                  <a:t>, yang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2400" dirty="0"/>
                  <a:t> </a:t>
                </a:r>
                <a:r>
                  <a:rPr lang="id-ID" sz="2400" dirty="0" smtClean="0"/>
                  <a:t>	</a:t>
                </a:r>
                <a:r>
                  <a:rPr lang="en-US" sz="2400" dirty="0" err="1" smtClean="0"/>
                  <a:t>banyaknya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daun</a:t>
                </a:r>
                <a:r>
                  <a:rPr lang="en-US" sz="2400" dirty="0"/>
                  <a:t> (leaf) </a:t>
                </a:r>
                <a:r>
                  <a:rPr lang="en-US" sz="2400" dirty="0" err="1"/>
                  <a:t>pada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Pohon</a:t>
                </a:r>
                <a:r>
                  <a:rPr lang="en-US" sz="2400" dirty="0"/>
                  <a:t>.</a:t>
                </a:r>
              </a:p>
              <a:p>
                <a:pPr>
                  <a:tabLst>
                    <a:tab pos="361950" algn="l"/>
                  </a:tabLst>
                </a:pPr>
                <a:r>
                  <a:rPr lang="en-US" sz="2400" dirty="0"/>
                  <a:t>7. </a:t>
                </a:r>
                <a:r>
                  <a:rPr lang="id-ID" sz="2400" dirty="0" smtClean="0"/>
                  <a:t>	</a:t>
                </a:r>
                <a:r>
                  <a:rPr lang="en-US" sz="2400" dirty="0" err="1" smtClean="0"/>
                  <a:t>Banyaknya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Simpul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Maksimum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sampai</a:t>
                </a:r>
                <a:r>
                  <a:rPr lang="en-US" sz="2400" dirty="0"/>
                  <a:t> Level N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:</a:t>
                </a:r>
              </a:p>
              <a:p>
                <a:pPr>
                  <a:tabLst>
                    <a:tab pos="361950" algn="l"/>
                  </a:tabLst>
                </a:pPr>
                <a:endParaRPr lang="id-ID" sz="1000" dirty="0" smtClean="0"/>
              </a:p>
              <a:p>
                <a:pPr>
                  <a:tabLst>
                    <a:tab pos="361950" algn="l"/>
                  </a:tabLst>
                </a:pPr>
                <a:r>
                  <a:rPr lang="id-ID" sz="2400" dirty="0" smtClean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id-ID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id-ID" sz="2400" b="0" i="1" smtClean="0">
                                <a:latin typeface="Cambria Math"/>
                              </a:rPr>
                              <m:t>𝑁</m:t>
                            </m:r>
                          </m:e>
                        </m:d>
                      </m:sup>
                    </m:sSup>
                    <m:r>
                      <a:rPr lang="id-ID" sz="2400" b="0" i="1" smtClean="0">
                        <a:latin typeface="Cambria Math"/>
                      </a:rPr>
                      <m:t> −1</m:t>
                    </m:r>
                  </m:oMath>
                </a14:m>
                <a:endParaRPr lang="id-ID" sz="1000" dirty="0" smtClean="0"/>
              </a:p>
              <a:p>
                <a:pPr marL="457200" indent="-457200">
                  <a:buAutoNum type="arabicPeriod" startAt="8"/>
                  <a:tabLst>
                    <a:tab pos="361950" algn="l"/>
                  </a:tabLst>
                </a:pPr>
                <a:r>
                  <a:rPr lang="en-US" sz="2400" dirty="0" err="1" smtClean="0"/>
                  <a:t>Banyaknya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Simpul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untuk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setiap</a:t>
                </a:r>
                <a:r>
                  <a:rPr lang="en-US" sz="2400" dirty="0"/>
                  <a:t> Level I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:</a:t>
                </a:r>
                <a:endParaRPr lang="id-ID" sz="2400" dirty="0" smtClean="0"/>
              </a:p>
              <a:p>
                <a:pPr>
                  <a:tabLst>
                    <a:tab pos="361950" algn="l"/>
                  </a:tabLst>
                </a:pPr>
                <a:endParaRPr lang="id-ID" sz="1000" dirty="0" smtClean="0"/>
              </a:p>
              <a:p>
                <a:pPr>
                  <a:tabLst>
                    <a:tab pos="3619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d-ID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d-ID" sz="24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id-ID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id-ID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d-ID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id-ID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id-ID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id-ID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id-ID" sz="2400" b="0" i="1" smtClean="0">
                                  <a:latin typeface="Cambria Math"/>
                                </a:rPr>
                                <m:t> −1)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d-ID" sz="2400" dirty="0"/>
              </a:p>
              <a:p>
                <a:pPr>
                  <a:tabLst>
                    <a:tab pos="361950" algn="l"/>
                  </a:tabLst>
                </a:pPr>
                <a:endParaRPr lang="id-ID" sz="1000" dirty="0" smtClean="0"/>
              </a:p>
              <a:p>
                <a:pPr>
                  <a:tabLst>
                    <a:tab pos="361950" algn="l"/>
                  </a:tabLst>
                </a:pPr>
                <a:r>
                  <a:rPr lang="id-ID" sz="2400" dirty="0" smtClean="0"/>
                  <a:t>9</a:t>
                </a:r>
                <a:r>
                  <a:rPr lang="en-US" sz="2400" dirty="0" smtClean="0"/>
                  <a:t>. </a:t>
                </a:r>
                <a:r>
                  <a:rPr lang="id-ID" sz="2400" dirty="0" smtClean="0"/>
                  <a:t>	</a:t>
                </a:r>
                <a:r>
                  <a:rPr lang="en-US" sz="2400" dirty="0" err="1" smtClean="0"/>
                  <a:t>Hutan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(Forest) </a:t>
                </a:r>
                <a:r>
                  <a:rPr lang="en-US" sz="2400" dirty="0" err="1"/>
                  <a:t>adalah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kumpulan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Pohon</a:t>
                </a:r>
                <a:r>
                  <a:rPr lang="en-US" sz="2400" dirty="0"/>
                  <a:t> yang </a:t>
                </a:r>
                <a:r>
                  <a:rPr lang="en-US" sz="2400" dirty="0" err="1"/>
                  <a:t>tidak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saling</a:t>
                </a:r>
                <a:endParaRPr lang="en-US" sz="2400" dirty="0"/>
              </a:p>
              <a:p>
                <a:pPr>
                  <a:tabLst>
                    <a:tab pos="361950" algn="l"/>
                  </a:tabLst>
                </a:pPr>
                <a:r>
                  <a:rPr lang="id-ID" sz="2400" dirty="0" smtClean="0"/>
                  <a:t>	</a:t>
                </a:r>
                <a:r>
                  <a:rPr lang="en-US" sz="2400" dirty="0" err="1" smtClean="0"/>
                  <a:t>berhubungan</a:t>
                </a:r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028343"/>
                <a:ext cx="8113340" cy="4939494"/>
              </a:xfrm>
              <a:prstGeom prst="rect">
                <a:avLst/>
              </a:prstGeom>
              <a:blipFill rotWithShape="1">
                <a:blip r:embed="rId2"/>
                <a:stretch>
                  <a:fillRect l="-1127" t="-988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280048" y="2996952"/>
            <a:ext cx="1464382" cy="44743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07904" y="3861048"/>
            <a:ext cx="1808212" cy="1224136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2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684584" y="275164"/>
            <a:ext cx="6696744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BINARY TREE / POHON BINER</a:t>
            </a:r>
            <a:endParaRPr lang="en-US" altLang="en-US" sz="2800" b="1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1290240"/>
            <a:ext cx="82089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menyajikan</a:t>
            </a:r>
            <a:r>
              <a:rPr lang="en-US" sz="2400" dirty="0"/>
              <a:t> data</a:t>
            </a:r>
          </a:p>
          <a:p>
            <a:r>
              <a:rPr lang="en-US" sz="2400" dirty="0"/>
              <a:t>yang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hirarkial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elemenelemennya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endParaRPr lang="en-US" sz="2400" dirty="0"/>
          </a:p>
          <a:p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/>
              <a:t>Berakar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dikelola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endParaRPr lang="en-US" sz="2400" dirty="0"/>
          </a:p>
          <a:p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b="1" dirty="0" err="1" smtClean="0"/>
              <a:t>Pohon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Biner</a:t>
            </a:r>
            <a:r>
              <a:rPr lang="en-US" sz="2400" b="1" dirty="0" smtClean="0"/>
              <a:t> (Binary Tree)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lebih</a:t>
            </a:r>
            <a:endParaRPr lang="en-US" sz="2400" dirty="0"/>
          </a:p>
          <a:p>
            <a:r>
              <a:rPr lang="en-US" sz="2400" dirty="0" err="1"/>
              <a:t>dikenal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/>
              <a:t>Umum</a:t>
            </a:r>
            <a:r>
              <a:rPr lang="en-US" sz="2400" dirty="0"/>
              <a:t> (General Tree) yang </a:t>
            </a:r>
            <a:r>
              <a:rPr lang="en-US" sz="2400" dirty="0" err="1"/>
              <a:t>dapat</a:t>
            </a:r>
            <a:endParaRPr lang="en-US" sz="2400" dirty="0"/>
          </a:p>
          <a:p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yang </a:t>
            </a:r>
            <a:r>
              <a:rPr lang="en-US" sz="2400" dirty="0" err="1"/>
              <a:t>mungkin</a:t>
            </a:r>
            <a:endParaRPr lang="en-US" sz="2400" dirty="0"/>
          </a:p>
          <a:p>
            <a:r>
              <a:rPr lang="en-US" sz="2400" dirty="0" err="1"/>
              <a:t>kosong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akar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Subpohon</a:t>
            </a:r>
            <a:r>
              <a:rPr lang="en-US" sz="2400" dirty="0"/>
              <a:t> yang</a:t>
            </a:r>
          </a:p>
          <a:p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terpisah</a:t>
            </a:r>
            <a:r>
              <a:rPr lang="en-US" sz="2400" dirty="0"/>
              <a:t> yang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Subpohon</a:t>
            </a:r>
            <a:r>
              <a:rPr lang="en-US" sz="2400" dirty="0"/>
              <a:t> Kiri /</a:t>
            </a:r>
          </a:p>
          <a:p>
            <a:r>
              <a:rPr lang="en-US" sz="2400" dirty="0" err="1"/>
              <a:t>cabang</a:t>
            </a:r>
            <a:r>
              <a:rPr lang="en-US" sz="2400" dirty="0"/>
              <a:t> </a:t>
            </a:r>
            <a:r>
              <a:rPr lang="en-US" sz="2400" dirty="0" err="1"/>
              <a:t>kiri</a:t>
            </a:r>
            <a:r>
              <a:rPr lang="en-US" sz="2400" dirty="0"/>
              <a:t> (Left Subtree)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Subpohon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 / </a:t>
            </a:r>
            <a:r>
              <a:rPr lang="en-US" sz="2400" dirty="0" err="1"/>
              <a:t>cabang</a:t>
            </a:r>
            <a:endParaRPr lang="en-US" sz="2400" dirty="0"/>
          </a:p>
          <a:p>
            <a:r>
              <a:rPr lang="en-US" sz="2400" dirty="0" err="1"/>
              <a:t>kanan</a:t>
            </a:r>
            <a:r>
              <a:rPr lang="en-US" sz="2400" dirty="0"/>
              <a:t> (Right Subtree).</a:t>
            </a:r>
          </a:p>
        </p:txBody>
      </p:sp>
    </p:spTree>
    <p:extLst>
      <p:ext uri="{BB962C8B-B14F-4D97-AF65-F5344CB8AC3E}">
        <p14:creationId xmlns:p14="http://schemas.microsoft.com/office/powerpoint/2010/main" val="231403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7652</TotalTime>
  <Words>532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STRUKTUR POHON (TREE)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Kusuma</dc:creator>
  <cp:lastModifiedBy>Admin</cp:lastModifiedBy>
  <cp:revision>69</cp:revision>
  <dcterms:created xsi:type="dcterms:W3CDTF">2022-04-19T03:31:01Z</dcterms:created>
  <dcterms:modified xsi:type="dcterms:W3CDTF">2022-06-14T03:23:40Z</dcterms:modified>
</cp:coreProperties>
</file>