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0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9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8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3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9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8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1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9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179C-7ECC-49CC-96CF-4B4AB72FB7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5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id-ID" sz="6000" b="1" dirty="0">
                <a:latin typeface="Cambria" panose="02040503050406030204" pitchFamily="18" charset="0"/>
              </a:rPr>
              <a:t>KUNJUNGAN</a:t>
            </a:r>
            <a:br>
              <a:rPr lang="id-ID" sz="6000" b="1" dirty="0">
                <a:latin typeface="Cambria" panose="02040503050406030204" pitchFamily="18" charset="0"/>
              </a:rPr>
            </a:br>
            <a:r>
              <a:rPr lang="id-ID" sz="6000" b="1" dirty="0">
                <a:latin typeface="Cambria" panose="02040503050406030204" pitchFamily="18" charset="0"/>
              </a:rPr>
              <a:t>PADA POHON BINER</a:t>
            </a:r>
            <a:endParaRPr lang="en-US" sz="5400" dirty="0">
              <a:latin typeface="Cambria" panose="020405030504060302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31640" y="2492896"/>
            <a:ext cx="6400800" cy="1752600"/>
          </a:xfrm>
        </p:spPr>
        <p:txBody>
          <a:bodyPr>
            <a:normAutofit/>
          </a:bodyPr>
          <a:lstStyle/>
          <a:p>
            <a:r>
              <a:rPr lang="id-ID" sz="3600" dirty="0" smtClean="0"/>
              <a:t>Pertemuan </a:t>
            </a:r>
            <a:r>
              <a:rPr lang="id-ID" sz="3600" dirty="0" smtClean="0"/>
              <a:t>12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8285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736" y="1283276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id-ID" sz="2400" dirty="0" smtClean="0"/>
              <a:t>Pohon yang memiliki paling banyak dua simpul subordinat yang disebut subordinat kiri (left child) dan subordinat kanan (right child)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id-ID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d-ID" sz="2400" dirty="0" smtClean="0"/>
              <a:t>Kunjungan / Penelusuran (traversal) Pohon Biner maksudnya adalah mengunjungi/membaca simpul pohon dengan urutan tertentu :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1) Preorder (depth-first order)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2) Inorder(symetric order)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3) Postorder</a:t>
            </a:r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684584" y="275164"/>
            <a:ext cx="6264696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KUNJUNGAN POHON BINER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736" y="1283276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 smtClean="0"/>
              <a:t>Preorder (depth-first order)</a:t>
            </a:r>
          </a:p>
          <a:p>
            <a:pPr marL="457200" indent="-457200">
              <a:buAutoNum type="arabicParenR"/>
            </a:pPr>
            <a:r>
              <a:rPr lang="id-ID" sz="2400" dirty="0" smtClean="0"/>
              <a:t>Mengunjungi Akar</a:t>
            </a:r>
          </a:p>
          <a:p>
            <a:pPr marL="457200" indent="-457200">
              <a:buAutoNum type="arabicParenR"/>
            </a:pPr>
            <a:r>
              <a:rPr lang="id-ID" sz="2400" dirty="0" smtClean="0"/>
              <a:t>Menelusuri dan mengunjungi subordinat kiri</a:t>
            </a:r>
          </a:p>
          <a:p>
            <a:pPr marL="457200" indent="-457200">
              <a:buAutoNum type="arabicParenR"/>
            </a:pPr>
            <a:r>
              <a:rPr lang="id-ID" sz="2400" dirty="0" smtClean="0"/>
              <a:t>Menelusuri dan mengunjungi subordinat kanan</a:t>
            </a:r>
            <a:endParaRPr lang="id-ID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684584" y="275164"/>
            <a:ext cx="8784976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KUNJUNGAN PREORDER DAN INORDER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260" y="3212976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 smtClean="0"/>
              <a:t>Inorder (depth-first order)</a:t>
            </a:r>
          </a:p>
          <a:p>
            <a:pPr marL="457200" indent="-457200">
              <a:buAutoNum type="arabicParenR"/>
            </a:pPr>
            <a:r>
              <a:rPr lang="id-ID" sz="2400" dirty="0" smtClean="0"/>
              <a:t>Menelusuri dan Mengunjungi Subordinat kiri</a:t>
            </a:r>
          </a:p>
          <a:p>
            <a:pPr marL="457200" indent="-457200">
              <a:buAutoNum type="arabicParenR"/>
            </a:pPr>
            <a:r>
              <a:rPr lang="id-ID" sz="2400" dirty="0" smtClean="0"/>
              <a:t>Mengunjungi akar</a:t>
            </a:r>
          </a:p>
          <a:p>
            <a:pPr marL="457200" indent="-457200">
              <a:buAutoNum type="arabicParenR"/>
            </a:pPr>
            <a:r>
              <a:rPr lang="id-ID" sz="2400" dirty="0" smtClean="0"/>
              <a:t>Menelusuri dan mengunjungi subordinat kanan</a:t>
            </a:r>
            <a:endParaRPr lang="id-ID" sz="2400" dirty="0" smtClean="0"/>
          </a:p>
        </p:txBody>
      </p:sp>
    </p:spTree>
    <p:extLst>
      <p:ext uri="{BB962C8B-B14F-4D97-AF65-F5344CB8AC3E}">
        <p14:creationId xmlns:p14="http://schemas.microsoft.com/office/powerpoint/2010/main" val="78914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736" y="1283276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 smtClean="0"/>
              <a:t>Postorder </a:t>
            </a:r>
            <a:r>
              <a:rPr lang="id-ID" sz="2400" dirty="0" smtClean="0"/>
              <a:t>Mengunjungi Akar</a:t>
            </a:r>
          </a:p>
          <a:p>
            <a:pPr marL="457200" indent="-457200">
              <a:buAutoNum type="arabicParenR"/>
            </a:pPr>
            <a:r>
              <a:rPr lang="id-ID" sz="2400" dirty="0" smtClean="0"/>
              <a:t>Menelusuri dan mengunjungi subordinat kiri</a:t>
            </a:r>
          </a:p>
          <a:p>
            <a:pPr marL="457200" indent="-457200">
              <a:buAutoNum type="arabicParenR"/>
            </a:pPr>
            <a:r>
              <a:rPr lang="id-ID" sz="2400" dirty="0" smtClean="0"/>
              <a:t>Menelusuri dan mengunjungi subordinat kanan</a:t>
            </a:r>
          </a:p>
          <a:p>
            <a:pPr marL="457200" indent="-457200">
              <a:buAutoNum type="arabicParenR"/>
            </a:pPr>
            <a:r>
              <a:rPr lang="id-ID" sz="2400" dirty="0" smtClean="0"/>
              <a:t>Mengunjungi akar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684584" y="275164"/>
            <a:ext cx="6192688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KUNJUNGAN POSTORDER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6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684584" y="275164"/>
            <a:ext cx="8424936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CONTOH KUNJUNGAN POHON BINER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806198"/>
              </p:ext>
            </p:extLst>
          </p:nvPr>
        </p:nvGraphicFramePr>
        <p:xfrm>
          <a:off x="3635896" y="1124744"/>
          <a:ext cx="51845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Ditelusuri secara :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Hasil Penelusuran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Preorder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  B  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Inorder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B  A  C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Postorder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B  C  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666499" y="3369032"/>
            <a:ext cx="3054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Contoh Arithmetic Statement :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83568" y="980728"/>
            <a:ext cx="2088232" cy="2347742"/>
            <a:chOff x="683568" y="980728"/>
            <a:chExt cx="2088232" cy="2347742"/>
          </a:xfrm>
        </p:grpSpPr>
        <p:grpSp>
          <p:nvGrpSpPr>
            <p:cNvPr id="16" name="Group 15"/>
            <p:cNvGrpSpPr/>
            <p:nvPr/>
          </p:nvGrpSpPr>
          <p:grpSpPr>
            <a:xfrm>
              <a:off x="683568" y="980728"/>
              <a:ext cx="2088232" cy="1782236"/>
              <a:chOff x="683568" y="1214716"/>
              <a:chExt cx="2088232" cy="1782236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1403648" y="1214716"/>
                <a:ext cx="720080" cy="720080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2400" b="1" dirty="0" smtClean="0"/>
                  <a:t>A</a:t>
                </a:r>
                <a:endParaRPr lang="en-US" sz="16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83568" y="2276872"/>
                <a:ext cx="720080" cy="720080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2400" b="1" dirty="0" smtClean="0"/>
                  <a:t>B</a:t>
                </a:r>
                <a:endParaRPr lang="en-US" sz="1600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051720" y="2276872"/>
                <a:ext cx="720080" cy="720080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2400" b="1" dirty="0" smtClean="0"/>
                  <a:t>C</a:t>
                </a:r>
                <a:endParaRPr lang="en-US" sz="1600" b="1" dirty="0"/>
              </a:p>
            </p:txBody>
          </p:sp>
          <p:cxnSp>
            <p:nvCxnSpPr>
              <p:cNvPr id="8" name="Straight Connector 7"/>
              <p:cNvCxnSpPr>
                <a:stCxn id="2" idx="3"/>
                <a:endCxn id="6" idx="0"/>
              </p:cNvCxnSpPr>
              <p:nvPr/>
            </p:nvCxnSpPr>
            <p:spPr>
              <a:xfrm flipH="1">
                <a:off x="1043608" y="1829343"/>
                <a:ext cx="465493" cy="447529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2" idx="5"/>
                <a:endCxn id="7" idx="0"/>
              </p:cNvCxnSpPr>
              <p:nvPr/>
            </p:nvCxnSpPr>
            <p:spPr>
              <a:xfrm>
                <a:off x="2018275" y="1829343"/>
                <a:ext cx="393485" cy="447529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/>
          </p:nvCxnSpPr>
          <p:spPr>
            <a:xfrm flipH="1">
              <a:off x="683568" y="2762964"/>
              <a:ext cx="232748" cy="56550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107004" y="2734624"/>
              <a:ext cx="232748" cy="51409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172535" y="2731182"/>
              <a:ext cx="207638" cy="56550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555776" y="2716661"/>
              <a:ext cx="207638" cy="51409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755576" y="3717032"/>
            <a:ext cx="2088232" cy="2347742"/>
            <a:chOff x="683568" y="980728"/>
            <a:chExt cx="2088232" cy="2347742"/>
          </a:xfrm>
        </p:grpSpPr>
        <p:grpSp>
          <p:nvGrpSpPr>
            <p:cNvPr id="34" name="Group 33"/>
            <p:cNvGrpSpPr/>
            <p:nvPr/>
          </p:nvGrpSpPr>
          <p:grpSpPr>
            <a:xfrm>
              <a:off x="683568" y="980728"/>
              <a:ext cx="2088232" cy="1782236"/>
              <a:chOff x="683568" y="1214716"/>
              <a:chExt cx="2088232" cy="1782236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403648" y="1214716"/>
                <a:ext cx="720080" cy="720080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2400" b="1" dirty="0" smtClean="0"/>
                  <a:t>+</a:t>
                </a:r>
                <a:endParaRPr lang="en-US" sz="1600" b="1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83568" y="2276872"/>
                <a:ext cx="720080" cy="720080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2400" b="1" dirty="0" smtClean="0"/>
                  <a:t>A</a:t>
                </a:r>
                <a:endParaRPr lang="en-US" sz="1600" b="1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051720" y="2276872"/>
                <a:ext cx="720080" cy="720080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2400" b="1" dirty="0" smtClean="0"/>
                  <a:t>B</a:t>
                </a:r>
                <a:endParaRPr lang="en-US" sz="1600" b="1" dirty="0"/>
              </a:p>
            </p:txBody>
          </p:sp>
          <p:cxnSp>
            <p:nvCxnSpPr>
              <p:cNvPr id="42" name="Straight Connector 41"/>
              <p:cNvCxnSpPr>
                <a:stCxn id="39" idx="3"/>
                <a:endCxn id="40" idx="0"/>
              </p:cNvCxnSpPr>
              <p:nvPr/>
            </p:nvCxnSpPr>
            <p:spPr>
              <a:xfrm flipH="1">
                <a:off x="1043608" y="1829343"/>
                <a:ext cx="465493" cy="447529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9" idx="5"/>
                <a:endCxn id="41" idx="0"/>
              </p:cNvCxnSpPr>
              <p:nvPr/>
            </p:nvCxnSpPr>
            <p:spPr>
              <a:xfrm>
                <a:off x="2018275" y="1829343"/>
                <a:ext cx="393485" cy="447529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H="1">
              <a:off x="683568" y="2762964"/>
              <a:ext cx="232748" cy="56550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107004" y="2734624"/>
              <a:ext cx="232748" cy="51409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172535" y="2731182"/>
              <a:ext cx="207638" cy="56550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555776" y="2716661"/>
              <a:ext cx="207638" cy="51409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1520"/>
              </p:ext>
            </p:extLst>
          </p:nvPr>
        </p:nvGraphicFramePr>
        <p:xfrm>
          <a:off x="3666499" y="3976464"/>
          <a:ext cx="51845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Ditelusuri secara :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Hasil Penelusuran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Preorder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+ A  B </a:t>
                      </a:r>
                      <a:r>
                        <a:rPr lang="id-ID" sz="2400" baseline="0" dirty="0" smtClean="0"/>
                        <a:t> (Prefix)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Inorder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 + B  (Infix)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Postorder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  B  + (Postfix)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1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494405"/>
              </p:ext>
            </p:extLst>
          </p:nvPr>
        </p:nvGraphicFramePr>
        <p:xfrm>
          <a:off x="3707904" y="620688"/>
          <a:ext cx="51845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Ditelusuri secara :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Hasil Penelusuran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Preorder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ABDEC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Inorder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DBEAC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Postorder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DEBCA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863588" y="1268760"/>
            <a:ext cx="2412268" cy="2315960"/>
            <a:chOff x="359532" y="980728"/>
            <a:chExt cx="2412268" cy="2315960"/>
          </a:xfrm>
        </p:grpSpPr>
        <p:grpSp>
          <p:nvGrpSpPr>
            <p:cNvPr id="16" name="Group 15"/>
            <p:cNvGrpSpPr/>
            <p:nvPr/>
          </p:nvGrpSpPr>
          <p:grpSpPr>
            <a:xfrm>
              <a:off x="683568" y="980728"/>
              <a:ext cx="2088232" cy="1782236"/>
              <a:chOff x="683568" y="1214716"/>
              <a:chExt cx="2088232" cy="1782236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1403648" y="1214716"/>
                <a:ext cx="720080" cy="720080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2400" b="1" dirty="0" smtClean="0"/>
                  <a:t>A</a:t>
                </a:r>
                <a:endParaRPr lang="en-US" sz="16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83568" y="2276872"/>
                <a:ext cx="720080" cy="720080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2400" b="1" dirty="0" smtClean="0"/>
                  <a:t>B</a:t>
                </a:r>
                <a:endParaRPr lang="en-US" sz="1600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051720" y="2276872"/>
                <a:ext cx="720080" cy="720080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2400" b="1" dirty="0" smtClean="0"/>
                  <a:t>C</a:t>
                </a:r>
                <a:endParaRPr lang="en-US" sz="1600" b="1" dirty="0"/>
              </a:p>
            </p:txBody>
          </p:sp>
          <p:cxnSp>
            <p:nvCxnSpPr>
              <p:cNvPr id="8" name="Straight Connector 7"/>
              <p:cNvCxnSpPr>
                <a:stCxn id="2" idx="3"/>
                <a:endCxn id="6" idx="0"/>
              </p:cNvCxnSpPr>
              <p:nvPr/>
            </p:nvCxnSpPr>
            <p:spPr>
              <a:xfrm flipH="1">
                <a:off x="1043608" y="1829343"/>
                <a:ext cx="465493" cy="447529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2" idx="5"/>
                <a:endCxn id="7" idx="0"/>
              </p:cNvCxnSpPr>
              <p:nvPr/>
            </p:nvCxnSpPr>
            <p:spPr>
              <a:xfrm>
                <a:off x="2018275" y="1829343"/>
                <a:ext cx="393485" cy="447529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6" idx="3"/>
              <a:endCxn id="29" idx="0"/>
            </p:cNvCxnSpPr>
            <p:nvPr/>
          </p:nvCxnSpPr>
          <p:spPr>
            <a:xfrm flipH="1">
              <a:off x="359532" y="2657511"/>
              <a:ext cx="429489" cy="5501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998992" y="2734624"/>
              <a:ext cx="232748" cy="51409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32202" y="2734624"/>
              <a:ext cx="207450" cy="56206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555776" y="2716661"/>
              <a:ext cx="207638" cy="51409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503548" y="3495729"/>
            <a:ext cx="720080" cy="72008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D</a:t>
            </a:r>
            <a:endParaRPr lang="en-US" sz="1600" b="1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431540" y="4187469"/>
            <a:ext cx="232748" cy="514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07604" y="4169506"/>
            <a:ext cx="207638" cy="514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575518" y="3495729"/>
            <a:ext cx="720080" cy="72008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E</a:t>
            </a:r>
            <a:endParaRPr lang="en-US" sz="1600" b="1" dirty="0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1503510" y="4187469"/>
            <a:ext cx="232748" cy="514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079574" y="4169506"/>
            <a:ext cx="207638" cy="514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549433"/>
              </p:ext>
            </p:extLst>
          </p:nvPr>
        </p:nvGraphicFramePr>
        <p:xfrm>
          <a:off x="3563888" y="620688"/>
          <a:ext cx="518457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Ditelusuri secara :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Hasil Penelusuran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Preorder (Notasi Prefix)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/</a:t>
                      </a:r>
                      <a:r>
                        <a:rPr lang="id-ID" sz="2400" baseline="0" dirty="0" smtClean="0"/>
                        <a:t>+ABC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Inorder (Infix)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A+B/C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Postorder (Postfix)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AB+C/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755576" y="620688"/>
            <a:ext cx="2412268" cy="2315960"/>
            <a:chOff x="359532" y="980728"/>
            <a:chExt cx="2412268" cy="2315960"/>
          </a:xfrm>
        </p:grpSpPr>
        <p:grpSp>
          <p:nvGrpSpPr>
            <p:cNvPr id="16" name="Group 15"/>
            <p:cNvGrpSpPr/>
            <p:nvPr/>
          </p:nvGrpSpPr>
          <p:grpSpPr>
            <a:xfrm>
              <a:off x="683568" y="980728"/>
              <a:ext cx="2088232" cy="1782236"/>
              <a:chOff x="683568" y="1214716"/>
              <a:chExt cx="2088232" cy="1782236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1403648" y="1214716"/>
                <a:ext cx="720080" cy="720080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2400" b="1" dirty="0" smtClean="0"/>
                  <a:t>/</a:t>
                </a:r>
                <a:endParaRPr lang="en-US" sz="16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83568" y="2276872"/>
                <a:ext cx="720080" cy="720080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2400" b="1" dirty="0" smtClean="0"/>
                  <a:t>+</a:t>
                </a:r>
                <a:endParaRPr lang="en-US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051720" y="2276872"/>
                <a:ext cx="720080" cy="720080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2400" b="1" dirty="0" smtClean="0"/>
                  <a:t>C</a:t>
                </a:r>
                <a:endParaRPr lang="en-US" sz="1600" b="1" dirty="0"/>
              </a:p>
            </p:txBody>
          </p:sp>
          <p:cxnSp>
            <p:nvCxnSpPr>
              <p:cNvPr id="8" name="Straight Connector 7"/>
              <p:cNvCxnSpPr>
                <a:stCxn id="2" idx="3"/>
                <a:endCxn id="6" idx="0"/>
              </p:cNvCxnSpPr>
              <p:nvPr/>
            </p:nvCxnSpPr>
            <p:spPr>
              <a:xfrm flipH="1">
                <a:off x="1043608" y="1829343"/>
                <a:ext cx="465493" cy="447529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2" idx="5"/>
                <a:endCxn id="7" idx="0"/>
              </p:cNvCxnSpPr>
              <p:nvPr/>
            </p:nvCxnSpPr>
            <p:spPr>
              <a:xfrm>
                <a:off x="2018275" y="1829343"/>
                <a:ext cx="393485" cy="447529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6" idx="3"/>
              <a:endCxn id="29" idx="0"/>
            </p:cNvCxnSpPr>
            <p:nvPr/>
          </p:nvCxnSpPr>
          <p:spPr>
            <a:xfrm flipH="1">
              <a:off x="359532" y="2657511"/>
              <a:ext cx="429489" cy="5501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998992" y="2734624"/>
              <a:ext cx="232748" cy="51409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32202" y="2734624"/>
              <a:ext cx="207450" cy="56206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555776" y="2716661"/>
              <a:ext cx="207638" cy="51409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395536" y="2847657"/>
            <a:ext cx="720080" cy="72008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A</a:t>
            </a:r>
            <a:endParaRPr lang="en-US" sz="1600" b="1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315166" y="3501008"/>
            <a:ext cx="232748" cy="514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99592" y="3521434"/>
            <a:ext cx="207638" cy="514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67506" y="2847657"/>
            <a:ext cx="720080" cy="72008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B</a:t>
            </a:r>
            <a:endParaRPr lang="en-US" sz="1600" b="1" dirty="0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1395498" y="3501008"/>
            <a:ext cx="232748" cy="514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971562" y="3521434"/>
            <a:ext cx="207638" cy="514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023828" y="3352924"/>
            <a:ext cx="58686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/>
              <a:t>Bila A, B, dan C diberi nilai sebagai berikut :</a:t>
            </a:r>
          </a:p>
          <a:p>
            <a:r>
              <a:rPr lang="id-ID" sz="2400" dirty="0" smtClean="0"/>
              <a:t>A=5; B=3; C=2</a:t>
            </a:r>
          </a:p>
          <a:p>
            <a:r>
              <a:rPr lang="id-ID" sz="2400" dirty="0" smtClean="0"/>
              <a:t>Maka hasil dari penelusuran pohon tersebut dengan menggunakan </a:t>
            </a:r>
            <a:r>
              <a:rPr lang="id-ID" sz="2400" b="1" dirty="0" smtClean="0"/>
              <a:t>notasi infix </a:t>
            </a:r>
            <a:r>
              <a:rPr lang="id-ID" sz="2400" dirty="0" smtClean="0"/>
              <a:t>adalah ???</a:t>
            </a:r>
          </a:p>
          <a:p>
            <a:endParaRPr lang="id-ID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3850" y="298359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736" y="3066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4232" y="18582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59458" y="18582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7872" y="62068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32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79052"/>
              </p:ext>
            </p:extLst>
          </p:nvPr>
        </p:nvGraphicFramePr>
        <p:xfrm>
          <a:off x="3779912" y="476672"/>
          <a:ext cx="50405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406"/>
                <a:gridCol w="2446154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Ditelusuri secara :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Hasil Penelusuran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Preorder (Prefix)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*+AB-+CDE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Inorder (infix)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A+B*C+D-</a:t>
                      </a:r>
                      <a:r>
                        <a:rPr lang="id-ID" sz="2400" baseline="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Postorder (Postfix)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AB+CD+E-*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683568" y="404664"/>
            <a:ext cx="2952328" cy="2232248"/>
            <a:chOff x="35496" y="980728"/>
            <a:chExt cx="2952328" cy="2232248"/>
          </a:xfrm>
        </p:grpSpPr>
        <p:grpSp>
          <p:nvGrpSpPr>
            <p:cNvPr id="16" name="Group 15"/>
            <p:cNvGrpSpPr/>
            <p:nvPr/>
          </p:nvGrpSpPr>
          <p:grpSpPr>
            <a:xfrm>
              <a:off x="323528" y="980728"/>
              <a:ext cx="2448272" cy="1782236"/>
              <a:chOff x="323528" y="1214716"/>
              <a:chExt cx="2448272" cy="1782236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1259632" y="1214716"/>
                <a:ext cx="720080" cy="720080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2400" b="1" dirty="0" smtClean="0"/>
                  <a:t>*</a:t>
                </a:r>
                <a:endParaRPr lang="en-US" sz="16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3528" y="2276872"/>
                <a:ext cx="720080" cy="720080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2400" b="1" dirty="0" smtClean="0"/>
                  <a:t>+</a:t>
                </a:r>
                <a:endParaRPr lang="en-US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051720" y="2276872"/>
                <a:ext cx="720080" cy="720080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2400" b="1" dirty="0" smtClean="0"/>
                  <a:t>-</a:t>
                </a:r>
                <a:endParaRPr lang="en-US" sz="1600" b="1" dirty="0"/>
              </a:p>
            </p:txBody>
          </p:sp>
          <p:cxnSp>
            <p:nvCxnSpPr>
              <p:cNvPr id="8" name="Straight Connector 7"/>
              <p:cNvCxnSpPr>
                <a:stCxn id="2" idx="2"/>
                <a:endCxn id="6" idx="0"/>
              </p:cNvCxnSpPr>
              <p:nvPr/>
            </p:nvCxnSpPr>
            <p:spPr>
              <a:xfrm flipH="1">
                <a:off x="683568" y="1574756"/>
                <a:ext cx="576064" cy="70211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2" idx="6"/>
                <a:endCxn id="7" idx="0"/>
              </p:cNvCxnSpPr>
              <p:nvPr/>
            </p:nvCxnSpPr>
            <p:spPr>
              <a:xfrm>
                <a:off x="1979712" y="1574756"/>
                <a:ext cx="432048" cy="70211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6" idx="3"/>
              <a:endCxn id="29" idx="0"/>
            </p:cNvCxnSpPr>
            <p:nvPr/>
          </p:nvCxnSpPr>
          <p:spPr>
            <a:xfrm flipH="1">
              <a:off x="35496" y="2657511"/>
              <a:ext cx="393485" cy="5501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26" idx="0"/>
            </p:cNvCxnSpPr>
            <p:nvPr/>
          </p:nvCxnSpPr>
          <p:spPr>
            <a:xfrm flipH="1">
              <a:off x="2051720" y="2734624"/>
              <a:ext cx="180020" cy="47835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6" idx="5"/>
              <a:endCxn id="46" idx="0"/>
            </p:cNvCxnSpPr>
            <p:nvPr/>
          </p:nvCxnSpPr>
          <p:spPr>
            <a:xfrm>
              <a:off x="938155" y="2657511"/>
              <a:ext cx="321477" cy="5501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7" idx="5"/>
              <a:endCxn id="33" idx="0"/>
            </p:cNvCxnSpPr>
            <p:nvPr/>
          </p:nvCxnSpPr>
          <p:spPr>
            <a:xfrm>
              <a:off x="2666347" y="2657511"/>
              <a:ext cx="321477" cy="55546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467544" y="2631633"/>
            <a:ext cx="720080" cy="72008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A</a:t>
            </a:r>
            <a:endParaRPr lang="en-US" sz="1600" b="1" dirty="0"/>
          </a:p>
        </p:txBody>
      </p:sp>
      <p:sp>
        <p:nvSpPr>
          <p:cNvPr id="46" name="Oval 45"/>
          <p:cNvSpPr/>
          <p:nvPr/>
        </p:nvSpPr>
        <p:spPr>
          <a:xfrm>
            <a:off x="1547664" y="2631633"/>
            <a:ext cx="720080" cy="72008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B</a:t>
            </a:r>
            <a:endParaRPr lang="en-US" sz="1600" b="1" dirty="0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2267744" y="3284984"/>
            <a:ext cx="232748" cy="514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43808" y="3305410"/>
            <a:ext cx="207638" cy="514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39552" y="4802376"/>
            <a:ext cx="8424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/>
              <a:t>Bila A, B, C, D, E diberi nilai sebagai berikut : A=2, B=3, C=5, D=3, E=2; Maka hasil dari penelusuran pohon tersebut dengan notasi infix adalah ???</a:t>
            </a:r>
          </a:p>
          <a:p>
            <a:endParaRPr lang="id-ID" sz="2400" dirty="0"/>
          </a:p>
          <a:p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2339752" y="2636912"/>
            <a:ext cx="720080" cy="72008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+</a:t>
            </a:r>
            <a:endParaRPr lang="en-US" sz="1600" b="1" dirty="0"/>
          </a:p>
        </p:txBody>
      </p:sp>
      <p:sp>
        <p:nvSpPr>
          <p:cNvPr id="33" name="Oval 32"/>
          <p:cNvSpPr/>
          <p:nvPr/>
        </p:nvSpPr>
        <p:spPr>
          <a:xfrm>
            <a:off x="3419872" y="2636912"/>
            <a:ext cx="720080" cy="72008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E</a:t>
            </a:r>
            <a:endParaRPr lang="en-US" sz="1600" b="1" dirty="0"/>
          </a:p>
        </p:txBody>
      </p:sp>
      <p:sp>
        <p:nvSpPr>
          <p:cNvPr id="36" name="Oval 35"/>
          <p:cNvSpPr/>
          <p:nvPr/>
        </p:nvSpPr>
        <p:spPr>
          <a:xfrm>
            <a:off x="1780412" y="3797993"/>
            <a:ext cx="720080" cy="72008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C</a:t>
            </a:r>
            <a:endParaRPr lang="en-US" sz="1600" b="1" dirty="0"/>
          </a:p>
        </p:txBody>
      </p:sp>
      <p:sp>
        <p:nvSpPr>
          <p:cNvPr id="37" name="Oval 36"/>
          <p:cNvSpPr/>
          <p:nvPr/>
        </p:nvSpPr>
        <p:spPr>
          <a:xfrm>
            <a:off x="2860532" y="3797993"/>
            <a:ext cx="720080" cy="72008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D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>
          <a:xfrm>
            <a:off x="205515" y="2807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2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317986" y="28318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50864" y="146764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5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445279" y="38196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5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61562" y="378870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233275" y="22734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8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211571" y="236501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2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173471" y="112556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6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629569" y="39537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30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48064" y="3121804"/>
            <a:ext cx="2696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 smtClean="0"/>
              <a:t>((A+B)*((C+D)-E))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1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8130</TotalTime>
  <Words>321</Words>
  <Application>Microsoft Office PowerPoint</Application>
  <PresentationFormat>On-screen Show (4:3)</PresentationFormat>
  <Paragraphs>109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KUNJUNGAN PADA POHON BINER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Kusuma</dc:creator>
  <cp:lastModifiedBy>Admin</cp:lastModifiedBy>
  <cp:revision>67</cp:revision>
  <dcterms:created xsi:type="dcterms:W3CDTF">2022-04-19T03:31:01Z</dcterms:created>
  <dcterms:modified xsi:type="dcterms:W3CDTF">2022-06-28T04:21:45Z</dcterms:modified>
</cp:coreProperties>
</file>