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9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9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8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1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179C-7ECC-49CC-96CF-4B4AB72FB777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7F06-4F21-4FCD-81E5-702A70393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1470025"/>
          </a:xfrm>
        </p:spPr>
        <p:txBody>
          <a:bodyPr>
            <a:normAutofit/>
          </a:bodyPr>
          <a:lstStyle/>
          <a:p>
            <a:r>
              <a:rPr lang="id-ID" sz="6000" b="1" dirty="0">
                <a:latin typeface="Cambria" panose="02040503050406030204" pitchFamily="18" charset="0"/>
              </a:rPr>
              <a:t>GRAPH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492896"/>
            <a:ext cx="6400800" cy="1752600"/>
          </a:xfrm>
        </p:spPr>
        <p:txBody>
          <a:bodyPr>
            <a:normAutofit/>
          </a:bodyPr>
          <a:lstStyle/>
          <a:p>
            <a:r>
              <a:rPr lang="id-ID" sz="3600" dirty="0"/>
              <a:t>Pertemuan 13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285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283276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Suatu Graph mengandung 2 himpunan, yaitu :</a:t>
            </a:r>
          </a:p>
          <a:p>
            <a:pPr marL="266700" indent="-266700"/>
            <a:r>
              <a:rPr lang="id-ID" sz="2400" dirty="0"/>
              <a:t>1.	Himpunan V yang elemennya disebut simpul (Vertex atau Point atau Node atau Titik)</a:t>
            </a:r>
          </a:p>
          <a:p>
            <a:pPr marL="266700" indent="-266700"/>
            <a:r>
              <a:rPr lang="id-ID" sz="2400" dirty="0"/>
              <a:t>2.	Himpunan E yang merupakan pasangan tak urut dari</a:t>
            </a:r>
          </a:p>
          <a:p>
            <a:pPr marL="266700" indent="-266700"/>
            <a:r>
              <a:rPr lang="id-ID" sz="2400" dirty="0"/>
              <a:t> 	simpul. Anggotanya disebut Ruas (Edge atau rusuk</a:t>
            </a:r>
          </a:p>
          <a:p>
            <a:pPr marL="266700" indent="-266700"/>
            <a:r>
              <a:rPr lang="id-ID" sz="2400" dirty="0"/>
              <a:t> 	atau sisi)</a:t>
            </a:r>
          </a:p>
          <a:p>
            <a:pPr marL="266700" indent="-266700"/>
            <a:r>
              <a:rPr lang="id-ID" sz="2400" dirty="0"/>
              <a:t>	Graph seperti dimaksud diatas, ditulis sebagai G(E,V). </a:t>
            </a:r>
          </a:p>
          <a:p>
            <a:pPr marL="266700" indent="-266700"/>
            <a:endParaRPr lang="id-ID" sz="2400" dirty="0"/>
          </a:p>
          <a:p>
            <a:r>
              <a:rPr lang="id-ID" sz="2400" dirty="0"/>
              <a:t>Banyaknya simpul (vertex) pada graph disebut </a:t>
            </a:r>
            <a:r>
              <a:rPr lang="id-ID" sz="2400" b="1" dirty="0"/>
              <a:t>order</a:t>
            </a:r>
            <a:r>
              <a:rPr lang="id-ID" sz="2400" dirty="0"/>
              <a:t>, sedangkan banyaknya ruas (edge) disebut </a:t>
            </a:r>
            <a:r>
              <a:rPr lang="id-ID" sz="2400" b="1" dirty="0"/>
              <a:t>size</a:t>
            </a:r>
            <a:r>
              <a:rPr lang="id-ID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5256584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>
                <a:solidFill>
                  <a:schemeClr val="bg1"/>
                </a:solidFill>
                <a:latin typeface="Cambria" panose="02040503050406030204" pitchFamily="18" charset="0"/>
              </a:rPr>
              <a:t>PENGERTIAN GRAPH</a:t>
            </a:r>
            <a:endParaRPr lang="en-US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841936"/>
            <a:ext cx="81186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: </a:t>
            </a:r>
            <a:endParaRPr lang="id-ID" sz="2400" dirty="0"/>
          </a:p>
          <a:p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menanyakan</a:t>
            </a:r>
            <a:r>
              <a:rPr lang="en-US" sz="2400" dirty="0"/>
              <a:t> Graph G(E,V) </a:t>
            </a:r>
            <a:r>
              <a:rPr lang="en-US" sz="2400" dirty="0" err="1"/>
              <a:t>dengan</a:t>
            </a:r>
            <a:r>
              <a:rPr lang="en-US" sz="2400" dirty="0"/>
              <a:t> : </a:t>
            </a:r>
            <a:endParaRPr lang="id-ID" sz="2400" dirty="0"/>
          </a:p>
          <a:p>
            <a:pPr marL="457200" indent="-457200">
              <a:buAutoNum type="arabicPeriod"/>
            </a:pPr>
            <a:r>
              <a:rPr lang="en-US" sz="2400" dirty="0"/>
              <a:t>V </a:t>
            </a:r>
            <a:r>
              <a:rPr lang="en-US" sz="2400" dirty="0" err="1"/>
              <a:t>mengandung</a:t>
            </a:r>
            <a:r>
              <a:rPr lang="en-US" sz="2400" dirty="0"/>
              <a:t> 4 </a:t>
            </a:r>
            <a:r>
              <a:rPr lang="en-US" sz="2400" dirty="0" err="1"/>
              <a:t>simpul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A,B,C,D. </a:t>
            </a:r>
            <a:endParaRPr lang="id-ID" sz="2400" dirty="0"/>
          </a:p>
          <a:p>
            <a:pPr marL="457200" indent="-457200">
              <a:buAutoNum type="arabicPeriod"/>
            </a:pPr>
            <a:r>
              <a:rPr lang="en-US" sz="2400" dirty="0"/>
              <a:t>E </a:t>
            </a:r>
            <a:r>
              <a:rPr lang="en-US" sz="2400" dirty="0" err="1"/>
              <a:t>mengandung</a:t>
            </a:r>
            <a:r>
              <a:rPr lang="en-US" sz="2400" dirty="0"/>
              <a:t> 5 </a:t>
            </a:r>
            <a:r>
              <a:rPr lang="en-US" sz="2400" dirty="0" err="1"/>
              <a:t>ruas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: </a:t>
            </a:r>
            <a:endParaRPr lang="id-ID" sz="2400" dirty="0"/>
          </a:p>
          <a:p>
            <a:pPr>
              <a:tabLst>
                <a:tab pos="457200" algn="l"/>
              </a:tabLst>
            </a:pPr>
            <a:r>
              <a:rPr lang="id-ID" sz="2400" dirty="0"/>
              <a:t>	</a:t>
            </a:r>
            <a:r>
              <a:rPr lang="en-US" sz="2400" dirty="0"/>
              <a:t>e1 = (A,B)</a:t>
            </a:r>
            <a:r>
              <a:rPr lang="id-ID" sz="2400" dirty="0"/>
              <a:t>;</a:t>
            </a:r>
            <a:r>
              <a:rPr lang="en-US" sz="2400" dirty="0"/>
              <a:t> e2 = (B,C)</a:t>
            </a:r>
            <a:r>
              <a:rPr lang="id-ID" sz="2400" dirty="0"/>
              <a:t>;</a:t>
            </a:r>
            <a:r>
              <a:rPr lang="en-US" sz="2400" dirty="0"/>
              <a:t> e3 = (A,D)</a:t>
            </a:r>
            <a:r>
              <a:rPr lang="id-ID" sz="2400" dirty="0"/>
              <a:t>; </a:t>
            </a:r>
            <a:r>
              <a:rPr lang="en-US" sz="2400" dirty="0"/>
              <a:t>e4 = (C,D)</a:t>
            </a:r>
            <a:r>
              <a:rPr lang="id-ID" sz="2400" dirty="0"/>
              <a:t>;</a:t>
            </a:r>
            <a:r>
              <a:rPr lang="en-US" sz="2400" dirty="0"/>
              <a:t> e5 = (B,D)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858522" y="2895327"/>
            <a:ext cx="5650904" cy="2579514"/>
            <a:chOff x="1858522" y="2895327"/>
            <a:chExt cx="5650904" cy="2579514"/>
          </a:xfrm>
        </p:grpSpPr>
        <p:sp>
          <p:nvSpPr>
            <p:cNvPr id="3" name="Rectangle 2"/>
            <p:cNvSpPr/>
            <p:nvPr/>
          </p:nvSpPr>
          <p:spPr>
            <a:xfrm>
              <a:off x="2330624" y="3356992"/>
              <a:ext cx="4680520" cy="187220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 flipV="1">
              <a:off x="2330624" y="3356992"/>
              <a:ext cx="4680520" cy="18722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907704" y="3039343"/>
              <a:ext cx="362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A</a:t>
              </a:r>
              <a:endParaRPr lang="en-US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7152" y="5013176"/>
              <a:ext cx="3626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B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020272" y="3039343"/>
              <a:ext cx="3738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D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92280" y="4998367"/>
              <a:ext cx="3481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C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8522" y="4062263"/>
              <a:ext cx="4940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e1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839543"/>
              <a:ext cx="4940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e2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6838" y="2895327"/>
              <a:ext cx="4940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e3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15380" y="4062262"/>
              <a:ext cx="4940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e4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29106" y="3983830"/>
              <a:ext cx="4940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e5</a:t>
              </a:r>
              <a:endParaRPr lang="en-US" sz="24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266601" y="3242101"/>
              <a:ext cx="108202" cy="167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267744" y="5133359"/>
              <a:ext cx="108202" cy="167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12070" y="3284984"/>
              <a:ext cx="108202" cy="167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48264" y="5140988"/>
              <a:ext cx="108202" cy="15259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51920" y="5825572"/>
            <a:ext cx="1816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Graph Sederhana</a:t>
            </a:r>
            <a:endParaRPr lang="en-US" dirty="0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684584" y="116632"/>
            <a:ext cx="5256584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>
                <a:solidFill>
                  <a:schemeClr val="bg1"/>
                </a:solidFill>
                <a:latin typeface="Cambria" panose="02040503050406030204" pitchFamily="18" charset="0"/>
              </a:rPr>
              <a:t>GRAPH SEDERHANA</a:t>
            </a:r>
            <a:endParaRPr lang="en-US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8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1760" y="2780928"/>
            <a:ext cx="4680520" cy="187220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411760" y="2780928"/>
            <a:ext cx="4680520" cy="18722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988840" y="2535287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A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058288" y="445192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B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7101408" y="2463279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173416" y="4437112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C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411760" y="3486199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e1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653136" y="4263479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257974" y="2319263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e3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096516" y="3486198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e4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10242" y="3407766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e5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2347737" y="2666037"/>
            <a:ext cx="108202" cy="167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48880" y="4557295"/>
            <a:ext cx="108202" cy="167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993206" y="2708920"/>
            <a:ext cx="108202" cy="1678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29400" y="4564924"/>
            <a:ext cx="108202" cy="152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1907704" y="1840108"/>
            <a:ext cx="760281" cy="922141"/>
          </a:xfrm>
          <a:custGeom>
            <a:avLst/>
            <a:gdLst>
              <a:gd name="connsiteX0" fmla="*/ 629367 w 1016288"/>
              <a:gd name="connsiteY0" fmla="*/ 1105616 h 1105616"/>
              <a:gd name="connsiteX1" fmla="*/ 717 w 1016288"/>
              <a:gd name="connsiteY1" fmla="*/ 343616 h 1105616"/>
              <a:gd name="connsiteX2" fmla="*/ 515067 w 1016288"/>
              <a:gd name="connsiteY2" fmla="*/ 19766 h 1105616"/>
              <a:gd name="connsiteX3" fmla="*/ 1010367 w 1016288"/>
              <a:gd name="connsiteY3" fmla="*/ 153116 h 1105616"/>
              <a:gd name="connsiteX4" fmla="*/ 743667 w 1016288"/>
              <a:gd name="connsiteY4" fmla="*/ 1105616 h 1105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88" h="1105616">
                <a:moveTo>
                  <a:pt x="629367" y="1105616"/>
                </a:moveTo>
                <a:cubicBezTo>
                  <a:pt x="324567" y="815103"/>
                  <a:pt x="19767" y="524591"/>
                  <a:pt x="717" y="343616"/>
                </a:cubicBezTo>
                <a:cubicBezTo>
                  <a:pt x="-18333" y="162641"/>
                  <a:pt x="346792" y="51516"/>
                  <a:pt x="515067" y="19766"/>
                </a:cubicBezTo>
                <a:cubicBezTo>
                  <a:pt x="683342" y="-11984"/>
                  <a:pt x="972267" y="-27859"/>
                  <a:pt x="1010367" y="153116"/>
                </a:cubicBezTo>
                <a:cubicBezTo>
                  <a:pt x="1048467" y="334091"/>
                  <a:pt x="896067" y="719853"/>
                  <a:pt x="743667" y="1105616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438400" y="4667250"/>
            <a:ext cx="4648200" cy="571526"/>
          </a:xfrm>
          <a:custGeom>
            <a:avLst/>
            <a:gdLst>
              <a:gd name="connsiteX0" fmla="*/ 0 w 4648200"/>
              <a:gd name="connsiteY0" fmla="*/ 19050 h 571526"/>
              <a:gd name="connsiteX1" fmla="*/ 1752600 w 4648200"/>
              <a:gd name="connsiteY1" fmla="*/ 571500 h 571526"/>
              <a:gd name="connsiteX2" fmla="*/ 4648200 w 4648200"/>
              <a:gd name="connsiteY2" fmla="*/ 0 h 57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8200" h="571526">
                <a:moveTo>
                  <a:pt x="0" y="19050"/>
                </a:moveTo>
                <a:cubicBezTo>
                  <a:pt x="488950" y="296862"/>
                  <a:pt x="977900" y="574675"/>
                  <a:pt x="1752600" y="571500"/>
                </a:cubicBezTo>
                <a:cubicBezTo>
                  <a:pt x="2527300" y="568325"/>
                  <a:pt x="3587750" y="284162"/>
                  <a:pt x="4648200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55576" y="869811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/>
              <a:t>Multigraph adalah s</a:t>
            </a:r>
            <a:r>
              <a:rPr lang="en-US" sz="2400" dirty="0" err="1"/>
              <a:t>uatu</a:t>
            </a:r>
            <a:r>
              <a:rPr lang="en-US" sz="2400" dirty="0"/>
              <a:t> Graph yang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ruas</a:t>
            </a:r>
            <a:r>
              <a:rPr lang="en-US" sz="2400" dirty="0"/>
              <a:t> </a:t>
            </a:r>
            <a:r>
              <a:rPr lang="en-US" sz="2400" dirty="0" err="1"/>
              <a:t>sejajar</a:t>
            </a:r>
            <a:r>
              <a:rPr lang="en-US" sz="2400" dirty="0"/>
              <a:t> </a:t>
            </a:r>
            <a:r>
              <a:rPr lang="en-US" sz="2400" dirty="0" err="1"/>
              <a:t>maupun</a:t>
            </a:r>
            <a:r>
              <a:rPr lang="id-ID" sz="2400" dirty="0"/>
              <a:t> </a:t>
            </a:r>
            <a:r>
              <a:rPr lang="en-US" sz="2400" dirty="0"/>
              <a:t>self-loop</a:t>
            </a:r>
            <a:r>
              <a:rPr lang="id-ID" sz="2400" dirty="0"/>
              <a:t> 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3716196" y="476753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e6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2627784" y="1887215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e7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 rot="10800000" flipV="1">
            <a:off x="251521" y="1746682"/>
            <a:ext cx="18631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Gelung/Self-loop</a:t>
            </a:r>
          </a:p>
          <a:p>
            <a:r>
              <a:rPr lang="id-ID" dirty="0"/>
              <a:t>Ruas dengan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ujungnya</a:t>
            </a:r>
            <a:r>
              <a:rPr lang="en-US" dirty="0"/>
              <a:t> </a:t>
            </a:r>
            <a:r>
              <a:rPr lang="id-ID" dirty="0"/>
              <a:t>mengarah pada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rot="10800000" flipV="1">
            <a:off x="1272116" y="5085184"/>
            <a:ext cx="6828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 dirty="0"/>
              <a:t>Ruas sejajar</a:t>
            </a:r>
          </a:p>
          <a:p>
            <a:r>
              <a:rPr lang="id-ID" dirty="0"/>
              <a:t>Ruas dengan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ujungnya</a:t>
            </a:r>
            <a:r>
              <a:rPr lang="en-US" dirty="0"/>
              <a:t> </a:t>
            </a:r>
            <a:r>
              <a:rPr lang="id-ID" dirty="0"/>
              <a:t>mengarah pada </a:t>
            </a:r>
            <a:r>
              <a:rPr lang="en-US" dirty="0" err="1"/>
              <a:t>simpul</a:t>
            </a:r>
            <a:r>
              <a:rPr lang="en-US" dirty="0"/>
              <a:t> yang </a:t>
            </a:r>
            <a:r>
              <a:rPr lang="en-US" dirty="0" err="1"/>
              <a:t>sama</a:t>
            </a:r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-684584" y="155104"/>
            <a:ext cx="4032448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>
                <a:solidFill>
                  <a:schemeClr val="bg1"/>
                </a:solidFill>
                <a:latin typeface="Cambria" panose="02040503050406030204" pitchFamily="18" charset="0"/>
              </a:rPr>
              <a:t>MULTIGRAPH</a:t>
            </a:r>
            <a:endParaRPr lang="en-US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3672408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>
                <a:solidFill>
                  <a:schemeClr val="bg1"/>
                </a:solidFill>
                <a:latin typeface="Cambria" panose="02040503050406030204" pitchFamily="18" charset="0"/>
              </a:rPr>
              <a:t>SUBGRAPH</a:t>
            </a:r>
            <a:endParaRPr lang="en-US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1196752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Suatu</a:t>
            </a:r>
            <a:r>
              <a:rPr lang="en-US" sz="2400" dirty="0"/>
              <a:t> Graph G’(E’,V’) </a:t>
            </a:r>
            <a:r>
              <a:rPr lang="en-US" sz="2400" dirty="0" err="1"/>
              <a:t>disebut</a:t>
            </a:r>
            <a:r>
              <a:rPr lang="en-US" sz="2400" dirty="0"/>
              <a:t> Sub Graph </a:t>
            </a:r>
            <a:r>
              <a:rPr lang="en-US" sz="2400" dirty="0" err="1"/>
              <a:t>dari</a:t>
            </a:r>
            <a:r>
              <a:rPr lang="en-US" sz="2400" dirty="0"/>
              <a:t> G(E,V), </a:t>
            </a:r>
            <a:r>
              <a:rPr lang="en-US" sz="2400" dirty="0" err="1"/>
              <a:t>bila</a:t>
            </a:r>
            <a:r>
              <a:rPr lang="en-US" sz="2400" dirty="0"/>
              <a:t> E’</a:t>
            </a:r>
          </a:p>
          <a:p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E </a:t>
            </a:r>
            <a:r>
              <a:rPr lang="en-US" sz="2400" dirty="0" err="1"/>
              <a:t>dan</a:t>
            </a:r>
            <a:r>
              <a:rPr lang="en-US" sz="2400" dirty="0"/>
              <a:t> V’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V.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3568" y="2420888"/>
            <a:ext cx="3384376" cy="1971507"/>
            <a:chOff x="1513795" y="2684473"/>
            <a:chExt cx="5995631" cy="2886483"/>
          </a:xfrm>
        </p:grpSpPr>
        <p:sp>
          <p:nvSpPr>
            <p:cNvPr id="7" name="Rectangle 6"/>
            <p:cNvSpPr/>
            <p:nvPr/>
          </p:nvSpPr>
          <p:spPr>
            <a:xfrm>
              <a:off x="2330623" y="3317034"/>
              <a:ext cx="4680519" cy="187220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19" idx="6"/>
            </p:cNvCxnSpPr>
            <p:nvPr/>
          </p:nvCxnSpPr>
          <p:spPr>
            <a:xfrm flipV="1">
              <a:off x="2375945" y="3329104"/>
              <a:ext cx="4635197" cy="18144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751055" y="3039343"/>
              <a:ext cx="36260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A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8928" y="5013177"/>
              <a:ext cx="36260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B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20272" y="3039343"/>
              <a:ext cx="3738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D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2280" y="4998367"/>
              <a:ext cx="3481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C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13795" y="4062263"/>
              <a:ext cx="49404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e1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47827" y="5109292"/>
              <a:ext cx="49404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e2</a:t>
              </a: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76839" y="2684473"/>
              <a:ext cx="49404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e3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15380" y="4062262"/>
              <a:ext cx="4940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e4</a:t>
              </a:r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29106" y="3738742"/>
              <a:ext cx="49404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e5</a:t>
              </a:r>
              <a:endParaRPr lang="en-US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282440" y="3233708"/>
              <a:ext cx="144017" cy="1846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267742" y="5059647"/>
              <a:ext cx="108203" cy="167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17278" y="3231106"/>
              <a:ext cx="108203" cy="1846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96606" y="5092141"/>
              <a:ext cx="144021" cy="138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V="1">
            <a:off x="4860032" y="2909774"/>
            <a:ext cx="2616447" cy="1239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489903" y="2678013"/>
            <a:ext cx="204678" cy="31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A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4499992" y="4026168"/>
            <a:ext cx="204678" cy="31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B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380312" y="2678013"/>
            <a:ext cx="211012" cy="31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D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355976" y="3376681"/>
            <a:ext cx="278876" cy="31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e1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832250" y="3155712"/>
            <a:ext cx="278876" cy="31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e5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4788024" y="2810767"/>
            <a:ext cx="81294" cy="12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18688" y="4005064"/>
            <a:ext cx="89426" cy="155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83996" y="2847090"/>
            <a:ext cx="67186" cy="12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4860032" y="2873821"/>
            <a:ext cx="11124" cy="12987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691549" y="4724074"/>
            <a:ext cx="143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Graph</a:t>
            </a:r>
            <a:r>
              <a:rPr lang="id-ID" dirty="0"/>
              <a:t> G(E,V)</a:t>
            </a:r>
            <a:r>
              <a:rPr lang="en-US" dirty="0"/>
              <a:t>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32040" y="4653136"/>
            <a:ext cx="281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Graph</a:t>
            </a:r>
            <a:r>
              <a:rPr lang="id-ID" dirty="0"/>
              <a:t> G’(E’,V’) </a:t>
            </a:r>
            <a:r>
              <a:rPr lang="id-ID" dirty="0">
                <a:sym typeface="Wingdings" panose="05000000000000000000" pitchFamily="2" charset="2"/>
              </a:rPr>
              <a:t> Subgraph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8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684584" y="275164"/>
            <a:ext cx="5256584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>
                <a:solidFill>
                  <a:schemeClr val="bg1"/>
                </a:solidFill>
                <a:latin typeface="Cambria" panose="02040503050406030204" pitchFamily="18" charset="0"/>
              </a:rPr>
              <a:t>SPANNING SUBGRAPH</a:t>
            </a:r>
            <a:endParaRPr lang="en-US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196752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Jika</a:t>
            </a:r>
            <a:r>
              <a:rPr lang="en-US" sz="2400" dirty="0"/>
              <a:t> E’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ruas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E yang </a:t>
            </a:r>
            <a:r>
              <a:rPr lang="en-US" sz="2400" dirty="0" err="1"/>
              <a:t>titik</a:t>
            </a:r>
            <a:r>
              <a:rPr lang="en-US" sz="2400" dirty="0"/>
              <a:t> </a:t>
            </a:r>
            <a:r>
              <a:rPr lang="en-US" sz="2400" dirty="0" err="1"/>
              <a:t>ujungnya</a:t>
            </a:r>
            <a:r>
              <a:rPr lang="id-ID" sz="2400" dirty="0"/>
              <a:t> </a:t>
            </a:r>
            <a:r>
              <a:rPr lang="en-US" sz="2400" dirty="0"/>
              <a:t>di V’, </a:t>
            </a:r>
            <a:r>
              <a:rPr lang="en-US" sz="2400" dirty="0" err="1"/>
              <a:t>maka</a:t>
            </a:r>
            <a:r>
              <a:rPr lang="en-US" sz="2400" dirty="0"/>
              <a:t> G’ </a:t>
            </a:r>
            <a:r>
              <a:rPr lang="en-US" sz="2400" dirty="0" err="1"/>
              <a:t>disebut</a:t>
            </a:r>
            <a:r>
              <a:rPr lang="en-US" sz="2400" dirty="0"/>
              <a:t> Subgraph yang </a:t>
            </a:r>
            <a:r>
              <a:rPr lang="en-US" sz="2400" dirty="0" err="1"/>
              <a:t>direntang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V’</a:t>
            </a:r>
            <a:r>
              <a:rPr lang="id-ID" sz="2400" dirty="0"/>
              <a:t> </a:t>
            </a:r>
            <a:r>
              <a:rPr lang="en-US" sz="2400" dirty="0"/>
              <a:t>(Spanning Subgraph).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3568" y="2420888"/>
            <a:ext cx="3384376" cy="1971507"/>
            <a:chOff x="1513795" y="2684473"/>
            <a:chExt cx="5995631" cy="2886483"/>
          </a:xfrm>
        </p:grpSpPr>
        <p:sp>
          <p:nvSpPr>
            <p:cNvPr id="7" name="Rectangle 6"/>
            <p:cNvSpPr/>
            <p:nvPr/>
          </p:nvSpPr>
          <p:spPr>
            <a:xfrm>
              <a:off x="2330623" y="3317034"/>
              <a:ext cx="4680519" cy="187220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19" idx="6"/>
            </p:cNvCxnSpPr>
            <p:nvPr/>
          </p:nvCxnSpPr>
          <p:spPr>
            <a:xfrm flipV="1">
              <a:off x="2375945" y="3329104"/>
              <a:ext cx="4635197" cy="18144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1751055" y="3039343"/>
              <a:ext cx="36260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A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68928" y="5013177"/>
              <a:ext cx="36260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B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20272" y="3039343"/>
              <a:ext cx="3738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D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92280" y="4998367"/>
              <a:ext cx="3481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C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13795" y="4062263"/>
              <a:ext cx="49404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e1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47827" y="5109292"/>
              <a:ext cx="49404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e2</a:t>
              </a: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76839" y="2684473"/>
              <a:ext cx="49404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e3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15380" y="4062262"/>
              <a:ext cx="4940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e4</a:t>
              </a:r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29106" y="3738742"/>
              <a:ext cx="49404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e5</a:t>
              </a:r>
              <a:endParaRPr lang="en-US" sz="2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282440" y="3233708"/>
              <a:ext cx="144017" cy="1846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267742" y="5059647"/>
              <a:ext cx="108203" cy="167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917278" y="3231106"/>
              <a:ext cx="108203" cy="1846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896606" y="5092141"/>
              <a:ext cx="144021" cy="138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/>
          <p:cNvCxnSpPr>
            <a:stCxn id="29" idx="5"/>
            <a:endCxn id="30" idx="5"/>
          </p:cNvCxnSpPr>
          <p:nvPr/>
        </p:nvCxnSpPr>
        <p:spPr>
          <a:xfrm flipV="1">
            <a:off x="5111042" y="2907617"/>
            <a:ext cx="2761420" cy="1229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927" y="2678013"/>
            <a:ext cx="204678" cy="31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A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716016" y="4026168"/>
            <a:ext cx="204678" cy="31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B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7817372" y="2636912"/>
            <a:ext cx="211012" cy="31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D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572000" y="3376681"/>
            <a:ext cx="278876" cy="31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e1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6048274" y="3155712"/>
            <a:ext cx="278876" cy="31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e5</a:t>
            </a:r>
            <a:endParaRPr lang="en-US" sz="2400" dirty="0"/>
          </a:p>
        </p:txBody>
      </p:sp>
      <p:sp>
        <p:nvSpPr>
          <p:cNvPr id="28" name="Oval 27"/>
          <p:cNvSpPr/>
          <p:nvPr/>
        </p:nvSpPr>
        <p:spPr>
          <a:xfrm>
            <a:off x="5004048" y="2810767"/>
            <a:ext cx="81294" cy="12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34712" y="4005064"/>
            <a:ext cx="89426" cy="155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03072" y="2799978"/>
            <a:ext cx="81296" cy="126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076056" y="2873821"/>
            <a:ext cx="11124" cy="12987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91549" y="4724074"/>
            <a:ext cx="1438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Graph</a:t>
            </a:r>
            <a:r>
              <a:rPr lang="id-ID" dirty="0"/>
              <a:t> G(E,V)</a:t>
            </a:r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72934" y="4326840"/>
            <a:ext cx="204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Spanning </a:t>
            </a:r>
            <a:r>
              <a:rPr lang="id-ID" dirty="0">
                <a:sym typeface="Wingdings" panose="05000000000000000000" pitchFamily="2" charset="2"/>
              </a:rPr>
              <a:t>Subgraph</a:t>
            </a:r>
            <a:r>
              <a:rPr lang="en-US" dirty="0"/>
              <a:t> 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085342" y="2850266"/>
            <a:ext cx="2729636" cy="43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082836" y="2505607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400" dirty="0"/>
              <a:t>e3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56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684584" y="275164"/>
            <a:ext cx="4608512" cy="6096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altLang="en-US" sz="3200" b="1" dirty="0">
                <a:solidFill>
                  <a:schemeClr val="bg1"/>
                </a:solidFill>
                <a:latin typeface="Cambria" panose="02040503050406030204" pitchFamily="18" charset="0"/>
              </a:rPr>
              <a:t>GRAPH BERLABEL</a:t>
            </a:r>
            <a:endParaRPr lang="en-US" altLang="en-US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196752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Graph G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berlabel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ruas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simpulnya</a:t>
            </a:r>
            <a:r>
              <a:rPr lang="en-US" sz="2400" dirty="0"/>
              <a:t> </a:t>
            </a:r>
            <a:r>
              <a:rPr lang="en-US" sz="2400" dirty="0" err="1"/>
              <a:t>dikaitkan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besaran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r>
              <a:rPr lang="en-US" sz="2400" dirty="0" err="1"/>
              <a:t>Khususnya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Ruas</a:t>
            </a:r>
            <a:r>
              <a:rPr lang="en-US" sz="2400" dirty="0"/>
              <a:t> e </a:t>
            </a:r>
            <a:r>
              <a:rPr lang="en-US" sz="2400" dirty="0" err="1"/>
              <a:t>dari</a:t>
            </a:r>
            <a:r>
              <a:rPr lang="en-US" sz="2400" dirty="0"/>
              <a:t> G </a:t>
            </a:r>
            <a:r>
              <a:rPr lang="en-US" sz="2400" dirty="0" err="1"/>
              <a:t>dikaitkan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bilangan</a:t>
            </a:r>
            <a:r>
              <a:rPr lang="en-US" sz="2400" dirty="0"/>
              <a:t> non </a:t>
            </a:r>
            <a:r>
              <a:rPr lang="en-US" sz="2400" dirty="0" err="1"/>
              <a:t>negatif</a:t>
            </a:r>
            <a:r>
              <a:rPr lang="en-US" sz="2400" dirty="0"/>
              <a:t> d(e), </a:t>
            </a:r>
            <a:r>
              <a:rPr lang="en-US" sz="2400" dirty="0" err="1"/>
              <a:t>maka</a:t>
            </a:r>
            <a:r>
              <a:rPr lang="en-US" sz="2400" dirty="0"/>
              <a:t> d(e)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bobot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ruas</a:t>
            </a:r>
            <a:r>
              <a:rPr lang="en-US" sz="2400" dirty="0"/>
              <a:t> 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322003" y="3183331"/>
            <a:ext cx="4245126" cy="2117849"/>
            <a:chOff x="929551" y="2684473"/>
            <a:chExt cx="7520505" cy="3100743"/>
          </a:xfrm>
        </p:grpSpPr>
        <p:sp>
          <p:nvSpPr>
            <p:cNvPr id="5" name="Rectangle 4"/>
            <p:cNvSpPr/>
            <p:nvPr/>
          </p:nvSpPr>
          <p:spPr>
            <a:xfrm>
              <a:off x="2330623" y="3317034"/>
              <a:ext cx="4680519" cy="1872208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17" idx="6"/>
            </p:cNvCxnSpPr>
            <p:nvPr/>
          </p:nvCxnSpPr>
          <p:spPr>
            <a:xfrm flipV="1">
              <a:off x="2375945" y="3329104"/>
              <a:ext cx="4635197" cy="18144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751055" y="2727876"/>
              <a:ext cx="36260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A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68928" y="5013177"/>
              <a:ext cx="362600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B</a:t>
              </a:r>
              <a:endParaRPr lang="en-US" sz="2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20272" y="3039343"/>
              <a:ext cx="3738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D</a:t>
              </a:r>
              <a:endParaRPr lang="en-US" sz="2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92280" y="4998367"/>
              <a:ext cx="3481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C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29551" y="3992999"/>
              <a:ext cx="1434677" cy="675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3 Km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50161" y="5109292"/>
              <a:ext cx="1434677" cy="675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8 Km</a:t>
              </a:r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22594" y="2684473"/>
              <a:ext cx="1434677" cy="675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8 Km</a:t>
              </a:r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015380" y="4062262"/>
              <a:ext cx="1434676" cy="675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3 Km</a:t>
              </a:r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12329" y="3571292"/>
              <a:ext cx="1710140" cy="675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/>
                <a:t>10 Km</a:t>
              </a:r>
              <a:endParaRPr lang="en-US" sz="24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282440" y="3233708"/>
              <a:ext cx="144017" cy="1846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267742" y="5059647"/>
              <a:ext cx="108203" cy="1678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917278" y="3231106"/>
              <a:ext cx="108203" cy="1846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896606" y="5092141"/>
              <a:ext cx="144021" cy="1387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12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11458</TotalTime>
  <Words>405</Words>
  <Application>Microsoft Office PowerPoint</Application>
  <PresentationFormat>On-screen Show (4:3)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Office Theme</vt:lpstr>
      <vt:lpstr>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</dc:title>
  <dc:creator>Kusuma</dc:creator>
  <cp:lastModifiedBy>kitinx@outlook.com</cp:lastModifiedBy>
  <cp:revision>70</cp:revision>
  <dcterms:created xsi:type="dcterms:W3CDTF">2022-04-19T03:31:01Z</dcterms:created>
  <dcterms:modified xsi:type="dcterms:W3CDTF">2022-07-16T06:52:27Z</dcterms:modified>
</cp:coreProperties>
</file>