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4" r:id="rId9"/>
    <p:sldId id="263" r:id="rId10"/>
    <p:sldId id="265" r:id="rId11"/>
    <p:sldId id="267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0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A6FBD-8706-4F8C-AE2C-BC5712813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7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7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5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8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3325-DB89-46D7-94F9-33E9F24D3A2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rmAutofit/>
          </a:bodyPr>
          <a:lstStyle/>
          <a:p>
            <a:r>
              <a:rPr lang="id-ID" sz="6000" dirty="0" smtClean="0">
                <a:latin typeface="Cambria" panose="02040503050406030204" pitchFamily="18" charset="0"/>
              </a:rPr>
              <a:t>STRUKTUR DATA</a:t>
            </a:r>
            <a:endParaRPr lang="en-US" sz="6000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924944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51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1921664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400" dirty="0" smtClean="0">
                <a:latin typeface="Cambria" panose="02040503050406030204" pitchFamily="18" charset="0"/>
              </a:rPr>
              <a:t>M</a:t>
            </a:r>
            <a:r>
              <a:rPr lang="id-ID" sz="2400" dirty="0" smtClean="0">
                <a:latin typeface="Cambria" panose="02040503050406030204" pitchFamily="18" charset="0"/>
              </a:rPr>
              <a:t>isalkan ada data contact person yg terdiri dari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>
                <a:latin typeface="Cambria" panose="02040503050406030204" pitchFamily="18" charset="0"/>
              </a:rPr>
              <a:t>nama, alamat, no_ktp, no_telp</a:t>
            </a:r>
          </a:p>
          <a:p>
            <a:endParaRPr lang="id-ID" sz="2400" dirty="0" smtClean="0">
              <a:latin typeface="Cambria" panose="02040503050406030204" pitchFamily="18" charset="0"/>
            </a:endParaRPr>
          </a:p>
          <a:p>
            <a:r>
              <a:rPr lang="id-ID" sz="2400" dirty="0" smtClean="0">
                <a:latin typeface="Cambria" panose="02040503050406030204" pitchFamily="18" charset="0"/>
              </a:rPr>
              <a:t>Bila data ini akan disimpan, logikanya kita akan membuat tempat pentimpanan datanya dalam beberapa tipe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98367"/>
              </p:ext>
            </p:extLst>
          </p:nvPr>
        </p:nvGraphicFramePr>
        <p:xfrm>
          <a:off x="2123728" y="764312"/>
          <a:ext cx="4680520" cy="79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104"/>
                <a:gridCol w="1224136"/>
                <a:gridCol w="1296144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latin typeface="Cambria" panose="02040503050406030204" pitchFamily="18" charset="0"/>
                        </a:rPr>
                        <a:t>nama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latin typeface="Cambria" panose="02040503050406030204" pitchFamily="18" charset="0"/>
                        </a:rPr>
                        <a:t>alamat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latin typeface="Cambria" panose="02040503050406030204" pitchFamily="18" charset="0"/>
                        </a:rPr>
                        <a:t>No_ktp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latin typeface="Cambria" panose="02040503050406030204" pitchFamily="18" charset="0"/>
                        </a:rPr>
                        <a:t>no_telp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latin typeface="Cambria" panose="02040503050406030204" pitchFamily="18" charset="0"/>
                        </a:rPr>
                        <a:t>?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latin typeface="Cambria" panose="02040503050406030204" pitchFamily="18" charset="0"/>
                        </a:rPr>
                        <a:t>?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latin typeface="Cambria" panose="02040503050406030204" pitchFamily="18" charset="0"/>
                        </a:rPr>
                        <a:t>?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latin typeface="Cambria" panose="02040503050406030204" pitchFamily="18" charset="0"/>
                        </a:rPr>
                        <a:t>?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22553"/>
              </p:ext>
            </p:extLst>
          </p:nvPr>
        </p:nvGraphicFramePr>
        <p:xfrm>
          <a:off x="1619672" y="4221088"/>
          <a:ext cx="5688632" cy="792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4907"/>
                <a:gridCol w="1410249"/>
                <a:gridCol w="1729300"/>
                <a:gridCol w="15841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latin typeface="Cambria" panose="02040503050406030204" pitchFamily="18" charset="0"/>
                        </a:rPr>
                        <a:t>nama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latin typeface="Cambria" panose="02040503050406030204" pitchFamily="18" charset="0"/>
                        </a:rPr>
                        <a:t>alamat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latin typeface="Cambria" panose="02040503050406030204" pitchFamily="18" charset="0"/>
                        </a:rPr>
                        <a:t>No_ktp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latin typeface="Cambria" panose="02040503050406030204" pitchFamily="18" charset="0"/>
                        </a:rPr>
                        <a:t>no_telp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latin typeface="Cambria" panose="02040503050406030204" pitchFamily="18" charset="0"/>
                        </a:rPr>
                        <a:t>Diaz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latin typeface="Cambria" panose="02040503050406030204" pitchFamily="18" charset="0"/>
                        </a:rPr>
                        <a:t>Tangerang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latin typeface="Cambria" panose="02040503050406030204" pitchFamily="18" charset="0"/>
                        </a:rPr>
                        <a:t>1234567890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>
                          <a:latin typeface="Cambria" panose="02040503050406030204" pitchFamily="18" charset="0"/>
                        </a:rPr>
                        <a:t>081812234</a:t>
                      </a:r>
                      <a:endParaRPr lang="en-US" sz="20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10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56592" y="332656"/>
            <a:ext cx="8478688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id-ID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PERMASALAHAN YANG MEMERLUKAN STRUKTUR DATA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064" y="913944"/>
            <a:ext cx="81003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>
                <a:latin typeface="Cambria" panose="02040503050406030204" pitchFamily="18" charset="0"/>
              </a:rPr>
              <a:t>Program yg memproses banyak data dgn jumlah yg dapat berubah-ubah, sehingga penyimpanan di memori harus menggunakan struktur data list dengan representasi dinamis.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400" dirty="0">
              <a:latin typeface="Cambria" panose="020405030504060302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512" y="2552690"/>
            <a:ext cx="6073496" cy="3610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19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56592" y="332656"/>
            <a:ext cx="8478688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id-ID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PERMASALAHAN YANG MEMERLUKAN STRUKTUR DATA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064" y="932527"/>
            <a:ext cx="81003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>
                <a:latin typeface="Cambria" panose="02040503050406030204" pitchFamily="18" charset="0"/>
              </a:rPr>
              <a:t>Program yang memproses data antrian (queue),  seperti  data perparkiran, antrian pelanggan restoran, antrian pasien</a:t>
            </a:r>
            <a:r>
              <a:rPr lang="id-ID" sz="2400" dirty="0">
                <a:latin typeface="Cambria" panose="02040503050406030204" pitchFamily="18" charset="0"/>
              </a:rPr>
              <a:t> ,</a:t>
            </a:r>
            <a:r>
              <a:rPr lang="id-ID" sz="2400" dirty="0" smtClean="0">
                <a:latin typeface="Cambria" panose="02040503050406030204" pitchFamily="18" charset="0"/>
              </a:rPr>
              <a:t> dll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400" dirty="0">
              <a:latin typeface="Cambria" panose="020405030504060302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4864"/>
            <a:ext cx="5059437" cy="374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24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56592" y="332656"/>
            <a:ext cx="8478688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id-ID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PERMASALAHAN YANG MEMERLUKAN STRUKTUR DATA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064" y="548680"/>
            <a:ext cx="81003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id-ID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>
                <a:latin typeface="Cambria" panose="02040503050406030204" pitchFamily="18" charset="0"/>
              </a:rPr>
              <a:t>Program yg memproses segala kemungkinan pilihan seperti sistem pakar atau sistem pendukung keputusan yang menggunakan struktur data pohon (tree)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400" dirty="0">
              <a:latin typeface="Cambria" panose="02040503050406030204" pitchFamily="18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156" y="2200474"/>
            <a:ext cx="5194207" cy="367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5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56592" y="332656"/>
            <a:ext cx="8478688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id-ID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PERMASALAHAN YANG MEMERLUKAN STRUKTUR DATA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064" y="836712"/>
            <a:ext cx="8100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>
                <a:latin typeface="Cambria" panose="02040503050406030204" pitchFamily="18" charset="0"/>
              </a:rPr>
              <a:t>Program yg memproses jalur-jalur peta atau denah yang menggunakan struktur data graf</a:t>
            </a:r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322" y="1844824"/>
            <a:ext cx="5679875" cy="322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4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1663" y="1450181"/>
            <a:ext cx="7937500" cy="4283075"/>
          </a:xfrm>
        </p:spPr>
        <p:txBody>
          <a:bodyPr/>
          <a:lstStyle/>
          <a:p>
            <a:pPr>
              <a:buFont typeface="Arial" charset="0"/>
              <a:buAutoNum type="arabicPeriod"/>
            </a:pPr>
            <a:r>
              <a:rPr lang="id-ID" altLang="en-US" sz="2800" dirty="0">
                <a:latin typeface="Cambria" pitchFamily="18" charset="0"/>
              </a:rPr>
              <a:t>Mahasiswa </a:t>
            </a:r>
            <a:r>
              <a:rPr lang="id-ID" altLang="en-US" sz="2800" dirty="0" smtClean="0">
                <a:latin typeface="Cambria" pitchFamily="18" charset="0"/>
              </a:rPr>
              <a:t>Mengenal Tipe Data </a:t>
            </a:r>
            <a:r>
              <a:rPr lang="id-ID" altLang="en-US" sz="2800" dirty="0" smtClean="0">
                <a:latin typeface="Cambria" pitchFamily="18" charset="0"/>
              </a:rPr>
              <a:t>dan Struktur </a:t>
            </a:r>
            <a:r>
              <a:rPr lang="id-ID" altLang="en-US" sz="2800" dirty="0" smtClean="0">
                <a:latin typeface="Cambria" pitchFamily="18" charset="0"/>
              </a:rPr>
              <a:t>Data (Array, Linked List, Stack, Queue, Seaching &amp; Sorting Data)</a:t>
            </a:r>
            <a:endParaRPr lang="en-US" altLang="en-US" sz="2800" dirty="0" smtClean="0">
              <a:latin typeface="Cambria" pitchFamily="18" charset="0"/>
            </a:endParaRPr>
          </a:p>
          <a:p>
            <a:pPr>
              <a:buFont typeface="Arial" charset="0"/>
              <a:buAutoNum type="arabicPeriod"/>
            </a:pPr>
            <a:r>
              <a:rPr lang="id-ID" altLang="en-US" sz="2800" dirty="0" smtClean="0">
                <a:latin typeface="Cambria" pitchFamily="18" charset="0"/>
              </a:rPr>
              <a:t>Mahasiswa </a:t>
            </a:r>
            <a:r>
              <a:rPr lang="en-US" altLang="en-US" sz="2800" dirty="0" smtClean="0">
                <a:latin typeface="Cambria" pitchFamily="18" charset="0"/>
              </a:rPr>
              <a:t>M</a:t>
            </a:r>
            <a:r>
              <a:rPr lang="id-ID" altLang="en-US" sz="2800" dirty="0" smtClean="0">
                <a:latin typeface="Cambria" pitchFamily="18" charset="0"/>
              </a:rPr>
              <a:t>engetahui Penggunaan Struktur Data</a:t>
            </a:r>
            <a:endParaRPr lang="id-ID" altLang="en-US" sz="2800" dirty="0" smtClean="0">
              <a:latin typeface="Cambria" pitchFamily="18" charset="0"/>
            </a:endParaRPr>
          </a:p>
          <a:p>
            <a:pPr>
              <a:buFont typeface="Arial" charset="0"/>
              <a:buAutoNum type="arabicPeriod"/>
            </a:pPr>
            <a:r>
              <a:rPr lang="id-ID" altLang="en-US" sz="2800" dirty="0">
                <a:latin typeface="Cambria" pitchFamily="18" charset="0"/>
              </a:rPr>
              <a:t>Mahasiswa </a:t>
            </a:r>
            <a:r>
              <a:rPr lang="en-US" altLang="en-US" sz="2800" dirty="0" err="1" smtClean="0">
                <a:latin typeface="Cambria" pitchFamily="18" charset="0"/>
              </a:rPr>
              <a:t>Mampu</a:t>
            </a:r>
            <a:r>
              <a:rPr lang="id-ID" altLang="en-US" sz="2800" dirty="0" smtClean="0">
                <a:latin typeface="Cambria" pitchFamily="18" charset="0"/>
              </a:rPr>
              <a:t> </a:t>
            </a:r>
            <a:r>
              <a:rPr lang="en-US" altLang="en-US" sz="2800" dirty="0" smtClean="0">
                <a:latin typeface="Cambria" pitchFamily="18" charset="0"/>
              </a:rPr>
              <a:t>M</a:t>
            </a:r>
            <a:r>
              <a:rPr lang="id-ID" altLang="en-US" sz="2800" dirty="0" smtClean="0">
                <a:latin typeface="Cambria" pitchFamily="18" charset="0"/>
              </a:rPr>
              <a:t>enerapkan Penggunaan </a:t>
            </a:r>
            <a:r>
              <a:rPr lang="id-ID" altLang="en-US" sz="2800" dirty="0" smtClean="0">
                <a:latin typeface="Cambria" pitchFamily="18" charset="0"/>
              </a:rPr>
              <a:t>Struktur Data dalam </a:t>
            </a:r>
            <a:r>
              <a:rPr lang="id-ID" altLang="en-US" sz="2800" dirty="0" smtClean="0">
                <a:latin typeface="Cambria" pitchFamily="18" charset="0"/>
              </a:rPr>
              <a:t>Pemrograman (Minimal C++)</a:t>
            </a:r>
            <a:endParaRPr lang="en-US" altLang="en-US" sz="2800" dirty="0" smtClean="0">
              <a:latin typeface="Cambri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62000" y="548648"/>
            <a:ext cx="7777163" cy="611187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en-US" sz="3600" b="1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Sasaran</a:t>
            </a:r>
            <a:r>
              <a:rPr lang="en-US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3600" b="1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Pencapaian</a:t>
            </a:r>
            <a:r>
              <a:rPr lang="en-US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Mata </a:t>
            </a:r>
            <a:r>
              <a:rPr lang="en-US" altLang="en-US" sz="3600" b="1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Kuliah</a:t>
            </a:r>
            <a:endParaRPr lang="en-US" altLang="en-US" sz="3600" kern="0" dirty="0" smtClean="0">
              <a:solidFill>
                <a:schemeClr val="bg1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489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799"/>
            <a:ext cx="8291513" cy="47910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id-ID" altLang="en-US" sz="2500" dirty="0" smtClean="0">
                <a:latin typeface="Cambria" pitchFamily="18" charset="0"/>
              </a:rPr>
              <a:t>1. Mahasiswa mengikuti aturan perkuliahan</a:t>
            </a:r>
          </a:p>
          <a:p>
            <a:pPr>
              <a:buFont typeface="Arial" charset="0"/>
              <a:buNone/>
            </a:pPr>
            <a:r>
              <a:rPr lang="en-US" altLang="en-US" sz="2500" dirty="0" smtClean="0">
                <a:latin typeface="Cambria" pitchFamily="18" charset="0"/>
              </a:rPr>
              <a:t>2</a:t>
            </a:r>
            <a:r>
              <a:rPr lang="id-ID" altLang="en-US" sz="2500" dirty="0" smtClean="0">
                <a:latin typeface="Cambria" pitchFamily="18" charset="0"/>
              </a:rPr>
              <a:t>. </a:t>
            </a:r>
            <a:r>
              <a:rPr lang="en-US" altLang="en-US" sz="2500" dirty="0" err="1" smtClean="0">
                <a:latin typeface="Cambria" pitchFamily="18" charset="0"/>
              </a:rPr>
              <a:t>Hadir</a:t>
            </a:r>
            <a:r>
              <a:rPr lang="en-US" altLang="en-US" sz="2500" dirty="0" smtClean="0">
                <a:latin typeface="Cambria" pitchFamily="18" charset="0"/>
              </a:rPr>
              <a:t> </a:t>
            </a:r>
            <a:r>
              <a:rPr lang="en-US" altLang="en-US" sz="2500" dirty="0" err="1" smtClean="0">
                <a:latin typeface="Cambria" pitchFamily="18" charset="0"/>
              </a:rPr>
              <a:t>perkuliahan</a:t>
            </a:r>
            <a:r>
              <a:rPr lang="en-US" altLang="en-US" sz="2500" dirty="0" smtClean="0">
                <a:latin typeface="Cambria" pitchFamily="18" charset="0"/>
              </a:rPr>
              <a:t> </a:t>
            </a:r>
            <a:r>
              <a:rPr lang="en-US" altLang="en-US" sz="2500" dirty="0" err="1" smtClean="0">
                <a:latin typeface="Cambria" pitchFamily="18" charset="0"/>
              </a:rPr>
              <a:t>tatap</a:t>
            </a:r>
            <a:r>
              <a:rPr lang="en-US" altLang="en-US" sz="2500" dirty="0" smtClean="0">
                <a:latin typeface="Cambria" pitchFamily="18" charset="0"/>
              </a:rPr>
              <a:t> </a:t>
            </a:r>
            <a:r>
              <a:rPr lang="en-US" altLang="en-US" sz="2500" dirty="0" err="1" smtClean="0">
                <a:latin typeface="Cambria" pitchFamily="18" charset="0"/>
              </a:rPr>
              <a:t>muka</a:t>
            </a:r>
            <a:r>
              <a:rPr lang="en-US" altLang="en-US" sz="2500" dirty="0" smtClean="0">
                <a:latin typeface="Cambria" pitchFamily="18" charset="0"/>
              </a:rPr>
              <a:t> </a:t>
            </a:r>
            <a:r>
              <a:rPr lang="en-US" altLang="en-US" sz="2500" dirty="0" err="1" smtClean="0">
                <a:latin typeface="Cambria" pitchFamily="18" charset="0"/>
              </a:rPr>
              <a:t>maupun</a:t>
            </a:r>
            <a:r>
              <a:rPr lang="en-US" altLang="en-US" sz="2500" dirty="0" smtClean="0">
                <a:latin typeface="Cambria" pitchFamily="18" charset="0"/>
              </a:rPr>
              <a:t> online (minimal 75%)</a:t>
            </a:r>
          </a:p>
          <a:p>
            <a:pPr>
              <a:buFont typeface="Arial" charset="0"/>
              <a:buNone/>
            </a:pPr>
            <a:r>
              <a:rPr lang="en-US" altLang="en-US" sz="2500" dirty="0" smtClean="0">
                <a:latin typeface="Cambria" pitchFamily="18" charset="0"/>
              </a:rPr>
              <a:t>3</a:t>
            </a:r>
            <a:r>
              <a:rPr lang="id-ID" altLang="en-US" sz="2500" dirty="0" smtClean="0">
                <a:latin typeface="Cambria" pitchFamily="18" charset="0"/>
              </a:rPr>
              <a:t>. </a:t>
            </a:r>
            <a:r>
              <a:rPr lang="en-US" altLang="en-US" sz="2500" dirty="0" smtClean="0">
                <a:latin typeface="Cambria" pitchFamily="18" charset="0"/>
              </a:rPr>
              <a:t>	</a:t>
            </a:r>
            <a:r>
              <a:rPr lang="id-ID" altLang="en-US" sz="2500" dirty="0" smtClean="0">
                <a:latin typeface="Cambria" pitchFamily="18" charset="0"/>
              </a:rPr>
              <a:t>Mahasiswa membaca buku-buku referensi</a:t>
            </a:r>
            <a:r>
              <a:rPr lang="en-US" altLang="en-US" sz="2500" dirty="0" smtClean="0">
                <a:latin typeface="Cambria" pitchFamily="18" charset="0"/>
              </a:rPr>
              <a:t> </a:t>
            </a:r>
            <a:r>
              <a:rPr lang="en-US" altLang="en-US" sz="2500" dirty="0" err="1" smtClean="0">
                <a:latin typeface="Cambria" pitchFamily="18" charset="0"/>
              </a:rPr>
              <a:t>dan</a:t>
            </a:r>
            <a:r>
              <a:rPr lang="en-US" altLang="en-US" sz="2500" dirty="0" smtClean="0">
                <a:latin typeface="Cambria" pitchFamily="18" charset="0"/>
              </a:rPr>
              <a:t> </a:t>
            </a:r>
            <a:r>
              <a:rPr lang="en-US" altLang="en-US" sz="2500" dirty="0" err="1" smtClean="0">
                <a:latin typeface="Cambria" pitchFamily="18" charset="0"/>
              </a:rPr>
              <a:t>mencari</a:t>
            </a:r>
            <a:r>
              <a:rPr lang="en-US" altLang="en-US" sz="2500" dirty="0" smtClean="0">
                <a:latin typeface="Cambria" pitchFamily="18" charset="0"/>
              </a:rPr>
              <a:t> </a:t>
            </a:r>
            <a:r>
              <a:rPr lang="en-US" altLang="en-US" sz="2500" dirty="0" err="1" smtClean="0">
                <a:latin typeface="Cambria" pitchFamily="18" charset="0"/>
              </a:rPr>
              <a:t>literatur</a:t>
            </a:r>
            <a:r>
              <a:rPr lang="en-US" altLang="en-US" sz="2500" dirty="0" smtClean="0">
                <a:latin typeface="Cambria" pitchFamily="18" charset="0"/>
              </a:rPr>
              <a:t> </a:t>
            </a:r>
            <a:r>
              <a:rPr lang="id-ID" altLang="en-US" sz="2500" dirty="0" smtClean="0">
                <a:latin typeface="Cambria" pitchFamily="18" charset="0"/>
              </a:rPr>
              <a:t> </a:t>
            </a:r>
            <a:r>
              <a:rPr lang="en-US" altLang="en-US" sz="2500" dirty="0" err="1" smtClean="0">
                <a:latin typeface="Cambria" pitchFamily="18" charset="0"/>
              </a:rPr>
              <a:t>tambahan</a:t>
            </a:r>
            <a:r>
              <a:rPr lang="en-US" altLang="en-US" sz="2500" dirty="0" smtClean="0">
                <a:latin typeface="Cambria" pitchFamily="18" charset="0"/>
              </a:rPr>
              <a:t> </a:t>
            </a:r>
            <a:r>
              <a:rPr lang="en-US" altLang="en-US" sz="2500" dirty="0" err="1" smtClean="0">
                <a:latin typeface="Cambria" pitchFamily="18" charset="0"/>
              </a:rPr>
              <a:t>dari</a:t>
            </a:r>
            <a:r>
              <a:rPr lang="en-US" altLang="en-US" sz="2500" dirty="0" smtClean="0">
                <a:latin typeface="Cambria" pitchFamily="18" charset="0"/>
              </a:rPr>
              <a:t> internet / e-book</a:t>
            </a:r>
            <a:endParaRPr lang="id-ID" altLang="en-US" sz="2500" dirty="0" smtClean="0">
              <a:latin typeface="Cambria" pitchFamily="18" charset="0"/>
            </a:endParaRPr>
          </a:p>
          <a:p>
            <a:pPr>
              <a:buFont typeface="Arial" charset="0"/>
              <a:buNone/>
            </a:pPr>
            <a:r>
              <a:rPr lang="en-US" altLang="en-US" sz="2500" dirty="0" smtClean="0">
                <a:latin typeface="Cambria" pitchFamily="18" charset="0"/>
              </a:rPr>
              <a:t>4</a:t>
            </a:r>
            <a:r>
              <a:rPr lang="id-ID" altLang="en-US" sz="2500" dirty="0" smtClean="0">
                <a:latin typeface="Cambria" pitchFamily="18" charset="0"/>
              </a:rPr>
              <a:t>. </a:t>
            </a:r>
            <a:r>
              <a:rPr lang="en-US" altLang="en-US" sz="2500" dirty="0" err="1" smtClean="0">
                <a:latin typeface="Cambria" pitchFamily="18" charset="0"/>
              </a:rPr>
              <a:t>Mahasiswa</a:t>
            </a:r>
            <a:r>
              <a:rPr lang="en-US" altLang="en-US" sz="2500" dirty="0" smtClean="0">
                <a:latin typeface="Cambria" pitchFamily="18" charset="0"/>
              </a:rPr>
              <a:t> </a:t>
            </a:r>
            <a:r>
              <a:rPr lang="en-US" altLang="en-US" sz="2500" dirty="0" err="1" smtClean="0">
                <a:latin typeface="Cambria" pitchFamily="18" charset="0"/>
              </a:rPr>
              <a:t>harus</a:t>
            </a:r>
            <a:r>
              <a:rPr lang="en-US" altLang="en-US" sz="2500" dirty="0" smtClean="0">
                <a:latin typeface="Cambria" pitchFamily="18" charset="0"/>
              </a:rPr>
              <a:t> </a:t>
            </a:r>
            <a:r>
              <a:rPr lang="en-US" altLang="en-US" sz="2500" dirty="0" err="1" smtClean="0">
                <a:latin typeface="Cambria" pitchFamily="18" charset="0"/>
              </a:rPr>
              <a:t>mengerjakan</a:t>
            </a:r>
            <a:r>
              <a:rPr lang="en-US" altLang="en-US" sz="2500" dirty="0" smtClean="0">
                <a:latin typeface="Cambria" pitchFamily="18" charset="0"/>
              </a:rPr>
              <a:t> </a:t>
            </a:r>
            <a:r>
              <a:rPr lang="en-US" altLang="en-US" sz="2500" dirty="0" err="1" smtClean="0">
                <a:latin typeface="Cambria" pitchFamily="18" charset="0"/>
              </a:rPr>
              <a:t>semua</a:t>
            </a:r>
            <a:r>
              <a:rPr lang="en-US" altLang="en-US" sz="2500" dirty="0" smtClean="0">
                <a:latin typeface="Cambria" pitchFamily="18" charset="0"/>
              </a:rPr>
              <a:t> </a:t>
            </a:r>
            <a:r>
              <a:rPr lang="en-US" altLang="en-US" sz="2500" dirty="0" err="1" smtClean="0">
                <a:latin typeface="Cambria" pitchFamily="18" charset="0"/>
              </a:rPr>
              <a:t>tugas</a:t>
            </a:r>
            <a:r>
              <a:rPr lang="en-US" altLang="en-US" sz="2500" dirty="0" smtClean="0">
                <a:latin typeface="Cambria" pitchFamily="18" charset="0"/>
              </a:rPr>
              <a:t> </a:t>
            </a:r>
            <a:r>
              <a:rPr lang="en-US" altLang="en-US" sz="2500" dirty="0" err="1" smtClean="0">
                <a:latin typeface="Cambria" pitchFamily="18" charset="0"/>
              </a:rPr>
              <a:t>yg</a:t>
            </a:r>
            <a:r>
              <a:rPr lang="en-US" altLang="en-US" sz="2500" dirty="0" smtClean="0">
                <a:latin typeface="Cambria" pitchFamily="18" charset="0"/>
              </a:rPr>
              <a:t> </a:t>
            </a:r>
            <a:r>
              <a:rPr lang="en-US" altLang="en-US" sz="2500" dirty="0" err="1" smtClean="0">
                <a:latin typeface="Cambria" pitchFamily="18" charset="0"/>
              </a:rPr>
              <a:t>diberikan</a:t>
            </a:r>
            <a:endParaRPr lang="id-ID" altLang="en-US" sz="2500" dirty="0" smtClean="0">
              <a:latin typeface="Cambria" pitchFamily="18" charset="0"/>
            </a:endParaRPr>
          </a:p>
          <a:p>
            <a:pPr>
              <a:buFont typeface="Arial" charset="0"/>
              <a:buNone/>
            </a:pPr>
            <a:r>
              <a:rPr lang="en-US" altLang="en-US" sz="2500" dirty="0" smtClean="0">
                <a:latin typeface="Cambria" pitchFamily="18" charset="0"/>
              </a:rPr>
              <a:t>5</a:t>
            </a:r>
            <a:r>
              <a:rPr lang="id-ID" altLang="en-US" sz="2500" dirty="0" smtClean="0">
                <a:latin typeface="Cambria" pitchFamily="18" charset="0"/>
              </a:rPr>
              <a:t>. Terlambat mengumpulkan tugas, </a:t>
            </a:r>
            <a:r>
              <a:rPr lang="en-US" altLang="en-US" sz="2500" dirty="0" err="1" smtClean="0">
                <a:latin typeface="Cambria" pitchFamily="18" charset="0"/>
              </a:rPr>
              <a:t>akan</a:t>
            </a:r>
            <a:r>
              <a:rPr lang="en-US" altLang="en-US" sz="2500" dirty="0" smtClean="0">
                <a:latin typeface="Cambria" pitchFamily="18" charset="0"/>
              </a:rPr>
              <a:t> </a:t>
            </a:r>
            <a:r>
              <a:rPr lang="en-US" altLang="en-US" sz="2500" dirty="0" err="1" smtClean="0">
                <a:latin typeface="Cambria" pitchFamily="18" charset="0"/>
              </a:rPr>
              <a:t>mengurangi</a:t>
            </a:r>
            <a:r>
              <a:rPr lang="en-US" altLang="en-US" sz="2500" dirty="0" smtClean="0">
                <a:latin typeface="Cambria" pitchFamily="18" charset="0"/>
              </a:rPr>
              <a:t> </a:t>
            </a:r>
            <a:r>
              <a:rPr lang="en-US" altLang="en-US" sz="2500" dirty="0" err="1" smtClean="0">
                <a:latin typeface="Cambria" pitchFamily="18" charset="0"/>
              </a:rPr>
              <a:t>nilai</a:t>
            </a:r>
            <a:r>
              <a:rPr lang="id-ID" altLang="en-US" sz="2500" dirty="0" smtClean="0">
                <a:latin typeface="Cambria" pitchFamily="18" charset="0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altLang="en-US" sz="2500" dirty="0" smtClean="0">
                <a:latin typeface="Cambria" pitchFamily="18" charset="0"/>
              </a:rPr>
              <a:t>6</a:t>
            </a:r>
            <a:r>
              <a:rPr lang="id-ID" altLang="en-US" sz="2500" dirty="0" smtClean="0">
                <a:latin typeface="Cambria" pitchFamily="18" charset="0"/>
              </a:rPr>
              <a:t>. </a:t>
            </a:r>
            <a:r>
              <a:rPr lang="en-US" altLang="en-US" sz="2500" dirty="0" err="1" smtClean="0">
                <a:latin typeface="Cambria" pitchFamily="18" charset="0"/>
              </a:rPr>
              <a:t>Melakukan</a:t>
            </a:r>
            <a:r>
              <a:rPr lang="en-US" altLang="en-US" sz="2500" dirty="0" smtClean="0">
                <a:latin typeface="Cambria" pitchFamily="18" charset="0"/>
              </a:rPr>
              <a:t> </a:t>
            </a:r>
            <a:r>
              <a:rPr lang="en-US" altLang="en-US" sz="2500" dirty="0" err="1" smtClean="0">
                <a:latin typeface="Cambria" pitchFamily="18" charset="0"/>
              </a:rPr>
              <a:t>presentasi</a:t>
            </a:r>
            <a:r>
              <a:rPr lang="en-US" altLang="en-US" sz="2500" dirty="0" smtClean="0">
                <a:latin typeface="Cambria" pitchFamily="18" charset="0"/>
              </a:rPr>
              <a:t> / seminar project </a:t>
            </a:r>
            <a:r>
              <a:rPr lang="en-US" altLang="en-US" sz="2500" dirty="0" err="1" smtClean="0">
                <a:latin typeface="Cambria" pitchFamily="18" charset="0"/>
              </a:rPr>
              <a:t>diakhir</a:t>
            </a:r>
            <a:r>
              <a:rPr lang="en-US" altLang="en-US" sz="2500" dirty="0" smtClean="0">
                <a:latin typeface="Cambria" pitchFamily="18" charset="0"/>
              </a:rPr>
              <a:t> semester</a:t>
            </a:r>
            <a:endParaRPr lang="id-ID" altLang="en-US" sz="2500" dirty="0" smtClean="0">
              <a:latin typeface="Cambria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676400" y="494506"/>
            <a:ext cx="5832475" cy="611187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en-US" sz="3600" b="1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Kontrak</a:t>
            </a:r>
            <a:r>
              <a:rPr lang="en-US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3600" b="1" dirty="0" err="1" smtClean="0">
                <a:solidFill>
                  <a:schemeClr val="bg1"/>
                </a:solidFill>
                <a:latin typeface="Cambria" panose="02040503050406030204" pitchFamily="18" charset="0"/>
              </a:rPr>
              <a:t>Perkuliahan</a:t>
            </a:r>
            <a:r>
              <a:rPr lang="en-US" alt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endParaRPr lang="en-US" altLang="en-US" sz="3600" kern="0" dirty="0" smtClean="0">
              <a:solidFill>
                <a:schemeClr val="bg1"/>
              </a:solidFill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9156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971600" y="260648"/>
            <a:ext cx="7272808" cy="1066800"/>
          </a:xfrm>
        </p:spPr>
        <p:txBody>
          <a:bodyPr/>
          <a:lstStyle/>
          <a:p>
            <a:r>
              <a:rPr lang="en-US" altLang="en-US" sz="2800" dirty="0" smtClean="0">
                <a:latin typeface="Cambria" panose="02040503050406030204" pitchFamily="18" charset="0"/>
              </a:rPr>
              <a:t>SILABUS </a:t>
            </a:r>
            <a:r>
              <a:rPr lang="id-ID" altLang="en-US" sz="2800" dirty="0" smtClean="0">
                <a:latin typeface="Cambria" panose="02040503050406030204" pitchFamily="18" charset="0"/>
              </a:rPr>
              <a:t>STRUKTUR DATA</a:t>
            </a:r>
            <a:endParaRPr lang="en-US" altLang="en-US" sz="2800" dirty="0" smtClean="0">
              <a:latin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04139"/>
              </p:ext>
            </p:extLst>
          </p:nvPr>
        </p:nvGraphicFramePr>
        <p:xfrm>
          <a:off x="1187624" y="1556792"/>
          <a:ext cx="6974160" cy="356608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12168"/>
                <a:gridCol w="5461992"/>
              </a:tblGrid>
              <a:tr h="3657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Pertemuan</a:t>
                      </a:r>
                      <a:endParaRPr lang="en-US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Materi</a:t>
                      </a:r>
                      <a:endParaRPr lang="en-US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33"/>
                    </a:solidFill>
                  </a:tcPr>
                </a:tc>
              </a:tr>
              <a:tr h="370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Pengenalan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id-ID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Stuktur Data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370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Array Dimensi</a:t>
                      </a:r>
                      <a:r>
                        <a:rPr lang="id-ID" sz="20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1 dan Dimensi 2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370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Array Dimensi Banyak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370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Senarai (list) Tunggal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370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Senarai (list) Ganda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370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Senarai (list) di dalam List (List of List) 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370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Review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Materi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370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UTS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217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194171"/>
              </p:ext>
            </p:extLst>
          </p:nvPr>
        </p:nvGraphicFramePr>
        <p:xfrm>
          <a:off x="1043608" y="1556792"/>
          <a:ext cx="7338392" cy="356608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77752"/>
                <a:gridCol w="5760640"/>
              </a:tblGrid>
              <a:tr h="3657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Pertemuan</a:t>
                      </a:r>
                      <a:endParaRPr lang="en-US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Materi</a:t>
                      </a:r>
                      <a:endParaRPr lang="en-US" sz="2000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33"/>
                    </a:solidFill>
                  </a:tcPr>
                </a:tc>
              </a:tr>
              <a:tr h="370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Tumpukan (Stack)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370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Antrian (Queue)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370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Pohon</a:t>
                      </a:r>
                      <a:r>
                        <a:rPr lang="id-ID" sz="20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(Tree)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370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>
                          <a:latin typeface="Cambria" panose="02040503050406030204" pitchFamily="18" charset="0"/>
                        </a:rPr>
                        <a:t>Graf</a:t>
                      </a:r>
                      <a:endParaRPr lang="en-US" sz="2000" dirty="0" smtClean="0"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370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Implementasi  Struktur Data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370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Diskusi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Kelompok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370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Diskusi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Kelompok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3708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Presentasi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 (UAS)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71600" y="260648"/>
            <a:ext cx="7272808" cy="1066800"/>
          </a:xfrm>
        </p:spPr>
        <p:txBody>
          <a:bodyPr/>
          <a:lstStyle/>
          <a:p>
            <a:r>
              <a:rPr lang="en-US" altLang="en-US" sz="2800" dirty="0" smtClean="0">
                <a:latin typeface="Cambria" panose="02040503050406030204" pitchFamily="18" charset="0"/>
              </a:rPr>
              <a:t>SILABUS </a:t>
            </a:r>
            <a:r>
              <a:rPr lang="id-ID" altLang="en-US" sz="2800" dirty="0" smtClean="0">
                <a:latin typeface="Cambria" panose="02040503050406030204" pitchFamily="18" charset="0"/>
              </a:rPr>
              <a:t>STRUKTUR DATA </a:t>
            </a:r>
            <a:r>
              <a:rPr lang="id-ID" altLang="en-US" sz="2000" dirty="0" smtClean="0">
                <a:latin typeface="Cambria" panose="02040503050406030204" pitchFamily="18" charset="0"/>
              </a:rPr>
              <a:t>(lanjutan)</a:t>
            </a:r>
            <a:endParaRPr lang="en-US" altLang="en-US" sz="2800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50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496144" y="404664"/>
            <a:ext cx="6172200" cy="6096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altLang="en-US" sz="3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REFERENSI BUKU :</a:t>
            </a:r>
            <a:endParaRPr lang="en-US" altLang="en-US" sz="28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1524000"/>
            <a:ext cx="8153400" cy="348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447675" indent="-447675" algn="just">
              <a:defRPr/>
            </a:pPr>
            <a:r>
              <a:rPr lang="en-US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[1]	</a:t>
            </a:r>
            <a:r>
              <a:rPr lang="id-ID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Moh</a:t>
            </a:r>
            <a:r>
              <a:rPr lang="en-US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.</a:t>
            </a:r>
            <a:r>
              <a:rPr lang="id-ID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 Sjukani</a:t>
            </a:r>
            <a:r>
              <a:rPr lang="id-ID" altLang="en-US" sz="2400" kern="0" dirty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,</a:t>
            </a:r>
            <a:r>
              <a:rPr lang="en-US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id-ID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Algoritma &amp; Struktur Data dengan C, C++ dan Java</a:t>
            </a:r>
            <a:r>
              <a:rPr lang="en-US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. </a:t>
            </a:r>
            <a:r>
              <a:rPr lang="en-US" altLang="en-US" sz="2400" kern="0" dirty="0" err="1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Penerbit</a:t>
            </a:r>
            <a:r>
              <a:rPr lang="en-US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id-ID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Mitra Wacana Media</a:t>
            </a:r>
            <a:r>
              <a:rPr lang="en-US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. </a:t>
            </a:r>
            <a:r>
              <a:rPr lang="id-ID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Jakarta</a:t>
            </a:r>
            <a:r>
              <a:rPr lang="en-US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.</a:t>
            </a:r>
            <a:endParaRPr lang="en-US" altLang="en-US" sz="2400" kern="0" dirty="0" smtClean="0">
              <a:solidFill>
                <a:schemeClr val="tx1"/>
              </a:solidFill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pPr marL="447675" indent="-447675" algn="just">
              <a:defRPr/>
            </a:pPr>
            <a:endParaRPr lang="en-US" altLang="en-US" sz="2400" kern="0" dirty="0" smtClean="0">
              <a:solidFill>
                <a:schemeClr val="tx1"/>
              </a:solidFill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pPr marL="447675" indent="-447675" algn="just">
              <a:defRPr/>
            </a:pPr>
            <a:r>
              <a:rPr lang="en-US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[2]	</a:t>
            </a:r>
            <a:r>
              <a:rPr lang="id-ID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Rosa A</a:t>
            </a:r>
            <a:r>
              <a:rPr lang="en-US" altLang="en-US" sz="2400" kern="0" dirty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 . </a:t>
            </a:r>
            <a:r>
              <a:rPr lang="id-ID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S,</a:t>
            </a:r>
            <a:r>
              <a:rPr lang="en-US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id-ID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Struktur Data,</a:t>
            </a:r>
            <a:r>
              <a:rPr lang="en-US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Penerbit</a:t>
            </a:r>
            <a:r>
              <a:rPr lang="en-US" altLang="en-US" sz="2400" kern="0" dirty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id-ID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Modula</a:t>
            </a:r>
            <a:r>
              <a:rPr lang="en-US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. </a:t>
            </a:r>
            <a:r>
              <a:rPr lang="id-ID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Bandung</a:t>
            </a:r>
            <a:r>
              <a:rPr lang="en-US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.</a:t>
            </a:r>
            <a:endParaRPr lang="id-ID" altLang="en-US" sz="2400" kern="0" dirty="0" smtClean="0">
              <a:solidFill>
                <a:schemeClr val="tx1"/>
              </a:solidFill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pPr marL="447675" indent="-447675" algn="just">
              <a:defRPr/>
            </a:pPr>
            <a:endParaRPr lang="id-ID" altLang="en-US" sz="2400" kern="0" dirty="0" smtClean="0">
              <a:solidFill>
                <a:schemeClr val="tx1"/>
              </a:solidFill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pPr marL="447675" indent="-447675" algn="just">
              <a:defRPr/>
            </a:pPr>
            <a:r>
              <a:rPr lang="en-US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[</a:t>
            </a:r>
            <a:r>
              <a:rPr lang="id-ID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3</a:t>
            </a:r>
            <a:r>
              <a:rPr lang="en-US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]</a:t>
            </a:r>
            <a:r>
              <a:rPr lang="en-US" altLang="en-US" sz="2400" kern="0" dirty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	</a:t>
            </a:r>
            <a:r>
              <a:rPr lang="id-ID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Teddy Marcus Zakaria &amp; Agus Prijono,</a:t>
            </a:r>
            <a:r>
              <a:rPr lang="en-US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id-ID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Konsep dan Implementasi Struktur </a:t>
            </a:r>
            <a:r>
              <a:rPr lang="id-ID" altLang="en-US" sz="2400" kern="0" dirty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Data,</a:t>
            </a:r>
            <a:r>
              <a:rPr lang="en-US" altLang="en-US" sz="2400" kern="0" dirty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kern="0" dirty="0" err="1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Penerbit</a:t>
            </a:r>
            <a:r>
              <a:rPr lang="en-US" altLang="en-US" sz="2400" kern="0" dirty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id-ID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Informatika</a:t>
            </a:r>
            <a:r>
              <a:rPr lang="en-US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. </a:t>
            </a:r>
            <a:r>
              <a:rPr lang="id-ID" altLang="en-US" sz="2400" kern="0" dirty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Bandung</a:t>
            </a:r>
            <a:r>
              <a:rPr lang="en-US" altLang="en-US" sz="2400" kern="0" dirty="0" smtClean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.</a:t>
            </a:r>
            <a:endParaRPr lang="en-US" altLang="en-US" sz="2400" kern="0" dirty="0" smtClean="0">
              <a:solidFill>
                <a:schemeClr val="tx1"/>
              </a:solidFill>
              <a:latin typeface="Cambria" panose="020405030504060302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7898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5656" y="3356992"/>
            <a:ext cx="6246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b="1" dirty="0" smtClean="0">
                <a:latin typeface="Cambria" panose="02040503050406030204" pitchFamily="18" charset="0"/>
              </a:rPr>
              <a:t>Bagian dari ilmu pemrograman dasar yang bertujuan untuk membuat struktur penyimpanan data yang digunakan saat program dijalankan </a:t>
            </a:r>
          </a:p>
          <a:p>
            <a:pPr algn="ctr"/>
            <a:r>
              <a:rPr lang="id-ID" sz="2400" dirty="0" smtClean="0">
                <a:latin typeface="Cambria" panose="02040503050406030204" pitchFamily="18" charset="0"/>
              </a:rPr>
              <a:t>(Rosa AS)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756592" y="395953"/>
            <a:ext cx="7039400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id-ID" sz="3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PENGERTIAN </a:t>
            </a:r>
            <a:r>
              <a:rPr lang="en-US" sz="3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STRUKTUR DATA</a:t>
            </a:r>
            <a:endParaRPr lang="en-US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608" y="1484784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b="1" dirty="0" smtClean="0">
                <a:latin typeface="Cambria" panose="02040503050406030204" pitchFamily="18" charset="0"/>
              </a:rPr>
              <a:t>Karakteristik yang terkait dengan sifat dan cara penyimpanan sekaligus penggunaan data </a:t>
            </a:r>
          </a:p>
          <a:p>
            <a:pPr algn="ctr"/>
            <a:r>
              <a:rPr lang="id-ID" sz="2400" dirty="0" smtClean="0">
                <a:latin typeface="Cambria" panose="02040503050406030204" pitchFamily="18" charset="0"/>
              </a:rPr>
              <a:t>(Moh Sjukani)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7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620688"/>
            <a:ext cx="7452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400" dirty="0">
                <a:latin typeface="Cambria" panose="02040503050406030204" pitchFamily="18" charset="0"/>
              </a:rPr>
              <a:t>Struktur </a:t>
            </a:r>
            <a:r>
              <a:rPr lang="nn-NO" sz="2400" dirty="0" smtClean="0">
                <a:latin typeface="Cambria" panose="02040503050406030204" pitchFamily="18" charset="0"/>
              </a:rPr>
              <a:t>Data</a:t>
            </a:r>
            <a:r>
              <a:rPr lang="id-ID" sz="2400" dirty="0" smtClean="0">
                <a:latin typeface="Cambria" panose="02040503050406030204" pitchFamily="18" charset="0"/>
              </a:rPr>
              <a:t> </a:t>
            </a:r>
            <a:r>
              <a:rPr lang="nn-NO" sz="2400" dirty="0" smtClean="0">
                <a:latin typeface="Cambria" panose="02040503050406030204" pitchFamily="18" charset="0"/>
              </a:rPr>
              <a:t>Terdiri </a:t>
            </a:r>
            <a:r>
              <a:rPr lang="nn-NO" sz="2400" dirty="0">
                <a:latin typeface="Cambria" panose="02040503050406030204" pitchFamily="18" charset="0"/>
              </a:rPr>
              <a:t>dari :</a:t>
            </a:r>
          </a:p>
          <a:p>
            <a:pPr marL="457200" indent="-457200">
              <a:buFont typeface="+mj-lt"/>
              <a:buAutoNum type="arabicPeriod"/>
            </a:pPr>
            <a:r>
              <a:rPr lang="nn-NO" sz="2400" dirty="0" smtClean="0">
                <a:latin typeface="Cambria" panose="02040503050406030204" pitchFamily="18" charset="0"/>
              </a:rPr>
              <a:t>Struktur </a:t>
            </a:r>
            <a:r>
              <a:rPr lang="nn-NO" sz="2400" dirty="0">
                <a:latin typeface="Cambria" panose="02040503050406030204" pitchFamily="18" charset="0"/>
              </a:rPr>
              <a:t>Data Sederhana</a:t>
            </a:r>
          </a:p>
          <a:p>
            <a:pPr>
              <a:tabLst>
                <a:tab pos="457200" algn="l"/>
              </a:tabLst>
            </a:pPr>
            <a:r>
              <a:rPr lang="nn-NO" sz="2400" dirty="0">
                <a:latin typeface="Cambria" panose="02040503050406030204" pitchFamily="18" charset="0"/>
              </a:rPr>
              <a:t> </a:t>
            </a:r>
            <a:r>
              <a:rPr lang="id-ID" sz="2400" dirty="0" smtClean="0">
                <a:latin typeface="Cambria" panose="02040503050406030204" pitchFamily="18" charset="0"/>
              </a:rPr>
              <a:t>	</a:t>
            </a:r>
            <a:r>
              <a:rPr lang="nn-NO" sz="2400" dirty="0" smtClean="0">
                <a:latin typeface="Cambria" panose="02040503050406030204" pitchFamily="18" charset="0"/>
              </a:rPr>
              <a:t>Misalnya </a:t>
            </a:r>
            <a:r>
              <a:rPr lang="nn-NO" sz="2400" b="1" dirty="0" smtClean="0">
                <a:solidFill>
                  <a:schemeClr val="accent2"/>
                </a:solidFill>
                <a:latin typeface="Cambria" panose="02040503050406030204" pitchFamily="18" charset="0"/>
              </a:rPr>
              <a:t>Array</a:t>
            </a:r>
            <a:endParaRPr lang="en-US" sz="2400" b="1" dirty="0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130822"/>
            <a:ext cx="7920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err="1">
                <a:latin typeface="Cambria" panose="02040503050406030204" pitchFamily="18" charset="0"/>
              </a:rPr>
              <a:t>Struktur</a:t>
            </a:r>
            <a:r>
              <a:rPr lang="en-US" sz="2400" dirty="0">
                <a:latin typeface="Cambria" panose="02040503050406030204" pitchFamily="18" charset="0"/>
              </a:rPr>
              <a:t> Data </a:t>
            </a:r>
            <a:r>
              <a:rPr lang="en-US" sz="2400" dirty="0" err="1">
                <a:latin typeface="Cambria" panose="02040503050406030204" pitchFamily="18" charset="0"/>
              </a:rPr>
              <a:t>Majemuk</a:t>
            </a:r>
            <a:endParaRPr lang="en-US" sz="2400" dirty="0">
              <a:latin typeface="Cambria" panose="020405030504060302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id-ID" sz="2400" dirty="0" smtClean="0">
                <a:latin typeface="Cambria" panose="02040503050406030204" pitchFamily="18" charset="0"/>
              </a:rPr>
              <a:t>	</a:t>
            </a:r>
            <a:r>
              <a:rPr lang="en-US" sz="2400" dirty="0" err="1" smtClean="0">
                <a:latin typeface="Cambria" panose="02040503050406030204" pitchFamily="18" charset="0"/>
              </a:rPr>
              <a:t>Terdiri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dari</a:t>
            </a:r>
            <a:r>
              <a:rPr lang="en-US" sz="2400" dirty="0">
                <a:latin typeface="Cambria" panose="02040503050406030204" pitchFamily="18" charset="0"/>
              </a:rPr>
              <a:t> :</a:t>
            </a:r>
          </a:p>
          <a:p>
            <a:pPr>
              <a:tabLst>
                <a:tab pos="457200" algn="l"/>
              </a:tabLst>
            </a:pP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id-ID" sz="2400" dirty="0" smtClean="0">
                <a:latin typeface="Cambria" panose="02040503050406030204" pitchFamily="18" charset="0"/>
              </a:rPr>
              <a:t>	</a:t>
            </a:r>
            <a:r>
              <a:rPr lang="en-US" sz="2400" dirty="0" smtClean="0">
                <a:latin typeface="Cambria" panose="02040503050406030204" pitchFamily="18" charset="0"/>
              </a:rPr>
              <a:t>a</a:t>
            </a:r>
            <a:r>
              <a:rPr lang="en-US" sz="2400" dirty="0">
                <a:latin typeface="Cambria" panose="02040503050406030204" pitchFamily="18" charset="0"/>
              </a:rPr>
              <a:t>. Linier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id-ID" sz="2400" dirty="0" smtClean="0">
                <a:latin typeface="Cambria" panose="02040503050406030204" pitchFamily="18" charset="0"/>
              </a:rPr>
              <a:t>	</a:t>
            </a:r>
            <a:r>
              <a:rPr lang="en-US" sz="2400" dirty="0" err="1" smtClean="0">
                <a:latin typeface="Cambria" panose="02040503050406030204" pitchFamily="18" charset="0"/>
              </a:rPr>
              <a:t>Misalnya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: Stack, Queue </a:t>
            </a:r>
            <a:r>
              <a:rPr lang="en-US" sz="2400" dirty="0" err="1">
                <a:latin typeface="Cambria" panose="02040503050406030204" pitchFamily="18" charset="0"/>
              </a:rPr>
              <a:t>dan</a:t>
            </a:r>
            <a:r>
              <a:rPr lang="en-US" sz="2400" dirty="0">
                <a:latin typeface="Cambria" panose="02040503050406030204" pitchFamily="18" charset="0"/>
              </a:rPr>
              <a:t> Linear Linked List.</a:t>
            </a:r>
          </a:p>
          <a:p>
            <a:pPr>
              <a:tabLst>
                <a:tab pos="457200" algn="l"/>
              </a:tabLst>
            </a:pP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id-ID" sz="2400" dirty="0" smtClean="0">
                <a:latin typeface="Cambria" panose="02040503050406030204" pitchFamily="18" charset="0"/>
              </a:rPr>
              <a:t>	</a:t>
            </a:r>
            <a:r>
              <a:rPr lang="en-US" sz="2400" dirty="0" smtClean="0">
                <a:latin typeface="Cambria" panose="02040503050406030204" pitchFamily="18" charset="0"/>
              </a:rPr>
              <a:t>b</a:t>
            </a:r>
            <a:r>
              <a:rPr lang="en-US" sz="2400" dirty="0">
                <a:latin typeface="Cambria" panose="02040503050406030204" pitchFamily="18" charset="0"/>
              </a:rPr>
              <a:t>. Non Linier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id-ID" sz="2400" dirty="0" smtClean="0">
                <a:latin typeface="Cambria" panose="02040503050406030204" pitchFamily="18" charset="0"/>
              </a:rPr>
              <a:t>	</a:t>
            </a:r>
            <a:r>
              <a:rPr lang="en-US" sz="2400" dirty="0" err="1" smtClean="0">
                <a:latin typeface="Cambria" panose="02040503050406030204" pitchFamily="18" charset="0"/>
              </a:rPr>
              <a:t>Misalnya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>
                <a:latin typeface="Cambria" panose="02040503050406030204" pitchFamily="18" charset="0"/>
              </a:rPr>
              <a:t>Pohon</a:t>
            </a:r>
            <a:r>
              <a:rPr lang="en-US" sz="2400" dirty="0">
                <a:latin typeface="Cambria" panose="02040503050406030204" pitchFamily="18" charset="0"/>
              </a:rPr>
              <a:t> (Tree), </a:t>
            </a:r>
            <a:r>
              <a:rPr lang="en-US" sz="2400" dirty="0" err="1">
                <a:latin typeface="Cambria" panose="02040503050406030204" pitchFamily="18" charset="0"/>
              </a:rPr>
              <a:t>Pohon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Biner</a:t>
            </a:r>
            <a:r>
              <a:rPr lang="en-US" sz="2400" dirty="0">
                <a:latin typeface="Cambria" panose="02040503050406030204" pitchFamily="18" charset="0"/>
              </a:rPr>
              <a:t> (Binary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id-ID" sz="2400" dirty="0" smtClean="0">
                <a:latin typeface="Cambria" panose="02040503050406030204" pitchFamily="18" charset="0"/>
              </a:rPr>
              <a:t>	</a:t>
            </a:r>
            <a:r>
              <a:rPr lang="en-US" sz="2400" dirty="0" smtClean="0">
                <a:latin typeface="Cambria" panose="02040503050406030204" pitchFamily="18" charset="0"/>
              </a:rPr>
              <a:t>Tree</a:t>
            </a:r>
            <a:r>
              <a:rPr lang="en-US" sz="2400" dirty="0">
                <a:latin typeface="Cambria" panose="02040503050406030204" pitchFamily="18" charset="0"/>
              </a:rPr>
              <a:t>), </a:t>
            </a:r>
            <a:r>
              <a:rPr lang="en-US" sz="2400" dirty="0" err="1">
                <a:latin typeface="Cambria" panose="02040503050406030204" pitchFamily="18" charset="0"/>
              </a:rPr>
              <a:t>Pohon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Cari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Biner</a:t>
            </a:r>
            <a:r>
              <a:rPr lang="en-US" sz="2400" dirty="0">
                <a:latin typeface="Cambria" panose="02040503050406030204" pitchFamily="18" charset="0"/>
              </a:rPr>
              <a:t> (Binary Search Tree),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id-ID" sz="2400" dirty="0" smtClean="0">
                <a:latin typeface="Cambria" panose="02040503050406030204" pitchFamily="18" charset="0"/>
              </a:rPr>
              <a:t>	</a:t>
            </a:r>
            <a:r>
              <a:rPr lang="en-US" sz="2400" dirty="0" smtClean="0">
                <a:latin typeface="Cambria" panose="02040503050406030204" pitchFamily="18" charset="0"/>
              </a:rPr>
              <a:t>General </a:t>
            </a:r>
            <a:r>
              <a:rPr lang="en-US" sz="2400" dirty="0">
                <a:latin typeface="Cambria" panose="02040503050406030204" pitchFamily="18" charset="0"/>
              </a:rPr>
              <a:t>Tree </a:t>
            </a:r>
            <a:r>
              <a:rPr lang="en-US" sz="2400" dirty="0" err="1">
                <a:latin typeface="Cambria" panose="02040503050406030204" pitchFamily="18" charset="0"/>
              </a:rPr>
              <a:t>serta</a:t>
            </a:r>
            <a:r>
              <a:rPr lang="en-US" sz="2400" dirty="0">
                <a:latin typeface="Cambria" panose="02040503050406030204" pitchFamily="18" charset="0"/>
              </a:rPr>
              <a:t> Graph.</a:t>
            </a:r>
          </a:p>
        </p:txBody>
      </p:sp>
    </p:spTree>
    <p:extLst>
      <p:ext uri="{BB962C8B-B14F-4D97-AF65-F5344CB8AC3E}">
        <p14:creationId xmlns:p14="http://schemas.microsoft.com/office/powerpoint/2010/main" val="208643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9464" y="4725144"/>
            <a:ext cx="7190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>
                <a:latin typeface="Cambria" panose="02040503050406030204" pitchFamily="18" charset="0"/>
              </a:rPr>
              <a:t>Berada di level pemrograman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smtClean="0">
                <a:latin typeface="Cambria" panose="02040503050406030204" pitchFamily="18" charset="0"/>
              </a:rPr>
              <a:t>Tempat penyimpanan data dialokasikan di memori (bukan storage / hardisk) 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468560" y="395953"/>
            <a:ext cx="6120680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id-ID" sz="3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ILUSTRASI </a:t>
            </a:r>
            <a:r>
              <a:rPr lang="en-US" sz="3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STRUKTUR DATA</a:t>
            </a:r>
            <a:endParaRPr lang="en-US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403648" y="1268760"/>
            <a:ext cx="6231697" cy="3096344"/>
            <a:chOff x="1403648" y="1268760"/>
            <a:chExt cx="6231697" cy="3096344"/>
          </a:xfrm>
        </p:grpSpPr>
        <p:sp>
          <p:nvSpPr>
            <p:cNvPr id="4" name="Oval 3"/>
            <p:cNvSpPr/>
            <p:nvPr/>
          </p:nvSpPr>
          <p:spPr>
            <a:xfrm>
              <a:off x="1403648" y="1268760"/>
              <a:ext cx="3672408" cy="3096344"/>
            </a:xfrm>
            <a:prstGeom prst="ellipse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23347" y="2238909"/>
              <a:ext cx="968434" cy="682935"/>
            </a:xfrm>
            <a:prstGeom prst="ellipse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>
                  <a:latin typeface="Cambria" panose="02040503050406030204" pitchFamily="18" charset="0"/>
                </a:rPr>
                <a:t>Data</a:t>
              </a:r>
              <a:endParaRPr lang="en-US" sz="2000" dirty="0">
                <a:latin typeface="Cambria" panose="02040503050406030204" pitchFamily="18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668610" y="2786087"/>
              <a:ext cx="785308" cy="902094"/>
              <a:chOff x="6012160" y="1403648"/>
              <a:chExt cx="1059650" cy="1065820"/>
            </a:xfrm>
          </p:grpSpPr>
          <p:sp>
            <p:nvSpPr>
              <p:cNvPr id="12" name="Rectangle 11"/>
              <p:cNvSpPr/>
              <p:nvPr/>
            </p:nvSpPr>
            <p:spPr>
              <a:xfrm rot="894180" flipV="1">
                <a:off x="6402369" y="2148712"/>
                <a:ext cx="328658" cy="9567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3802588" flipV="1">
                <a:off x="6575052" y="1907641"/>
                <a:ext cx="328658" cy="9567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7361744" flipV="1">
                <a:off x="6246466" y="1798051"/>
                <a:ext cx="328658" cy="935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/>
              <p:cNvSpPr/>
              <p:nvPr/>
            </p:nvSpPr>
            <p:spPr>
              <a:xfrm>
                <a:off x="6012160" y="1844824"/>
                <a:ext cx="432048" cy="472244"/>
              </a:xfrm>
              <a:prstGeom prst="flowChartConnector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Connector 6"/>
              <p:cNvSpPr/>
              <p:nvPr/>
            </p:nvSpPr>
            <p:spPr>
              <a:xfrm>
                <a:off x="6377100" y="1403648"/>
                <a:ext cx="432048" cy="472244"/>
              </a:xfrm>
              <a:prstGeom prst="flowChartConnector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Connector 7"/>
              <p:cNvSpPr/>
              <p:nvPr/>
            </p:nvSpPr>
            <p:spPr>
              <a:xfrm>
                <a:off x="6639762" y="1997224"/>
                <a:ext cx="432048" cy="472244"/>
              </a:xfrm>
              <a:prstGeom prst="flowChartConnector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Bevel 13"/>
            <p:cNvSpPr/>
            <p:nvPr/>
          </p:nvSpPr>
          <p:spPr>
            <a:xfrm rot="1244113">
              <a:off x="3993434" y="3013324"/>
              <a:ext cx="360040" cy="746826"/>
            </a:xfrm>
            <a:prstGeom prst="bevel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0406" y="1763524"/>
              <a:ext cx="2387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dirty="0" smtClean="0">
                  <a:latin typeface="Cambria" panose="02040503050406030204" pitchFamily="18" charset="0"/>
                </a:rPr>
                <a:t>Lingkup Struktur Data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94051" y="3679356"/>
              <a:ext cx="10118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dirty="0" smtClean="0">
                  <a:latin typeface="Cambria" panose="02040503050406030204" pitchFamily="18" charset="0"/>
                </a:rPr>
                <a:t>Memory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07458" y="2364933"/>
              <a:ext cx="12669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400" dirty="0" smtClean="0">
                  <a:latin typeface="Cambria" panose="02040503050406030204" pitchFamily="18" charset="0"/>
                </a:rPr>
                <a:t>Menggunakan</a:t>
              </a:r>
              <a:endParaRPr 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18" name="Curved Down Arrow 17"/>
            <p:cNvSpPr/>
            <p:nvPr/>
          </p:nvSpPr>
          <p:spPr>
            <a:xfrm rot="796564">
              <a:off x="2617494" y="2379601"/>
              <a:ext cx="645008" cy="29900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Curved Down Arrow 18"/>
            <p:cNvSpPr/>
            <p:nvPr/>
          </p:nvSpPr>
          <p:spPr>
            <a:xfrm rot="796564">
              <a:off x="3359449" y="2685999"/>
              <a:ext cx="785308" cy="341314"/>
            </a:xfrm>
            <a:prstGeom prst="curvedDownArrow">
              <a:avLst>
                <a:gd name="adj1" fmla="val 25000"/>
                <a:gd name="adj2" fmla="val 50000"/>
                <a:gd name="adj3" fmla="val 677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urved Down Arrow 19"/>
            <p:cNvSpPr/>
            <p:nvPr/>
          </p:nvSpPr>
          <p:spPr>
            <a:xfrm rot="796564">
              <a:off x="5242988" y="2209299"/>
              <a:ext cx="1408229" cy="370014"/>
            </a:xfrm>
            <a:prstGeom prst="curvedDownArrow">
              <a:avLst>
                <a:gd name="adj1" fmla="val 0"/>
                <a:gd name="adj2" fmla="val 40266"/>
                <a:gd name="adj3" fmla="val 417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9898" y="1580792"/>
              <a:ext cx="17876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dirty="0" smtClean="0">
                  <a:latin typeface="Cambria" panose="02040503050406030204" pitchFamily="18" charset="0"/>
                </a:rPr>
                <a:t>Dapat disimpan 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22" name="Flowchart: Stored Data 21"/>
            <p:cNvSpPr/>
            <p:nvPr/>
          </p:nvSpPr>
          <p:spPr>
            <a:xfrm>
              <a:off x="6242837" y="2780889"/>
              <a:ext cx="864096" cy="593766"/>
            </a:xfrm>
            <a:prstGeom prst="flowChartOnlineStorag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14434" y="3767683"/>
              <a:ext cx="19209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dirty="0" smtClean="0">
                  <a:latin typeface="Cambria" panose="02040503050406030204" pitchFamily="18" charset="0"/>
                </a:rPr>
                <a:t>Hardisk / Storage</a:t>
              </a:r>
              <a:endParaRPr lang="en-US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95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394</Words>
  <Application>Microsoft Office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STRUKTUR DATA</vt:lpstr>
      <vt:lpstr>PowerPoint Presentation</vt:lpstr>
      <vt:lpstr>PowerPoint Presentation</vt:lpstr>
      <vt:lpstr>SILABUS STRUKTUR DATA</vt:lpstr>
      <vt:lpstr>SILABUS STRUKTUR DATA (lanjutan)</vt:lpstr>
      <vt:lpstr>REFERENSI BUKU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 1</dc:title>
  <dc:creator>Kusuma Hati</dc:creator>
  <cp:lastModifiedBy>Admin</cp:lastModifiedBy>
  <cp:revision>24</cp:revision>
  <dcterms:created xsi:type="dcterms:W3CDTF">2022-03-14T06:37:11Z</dcterms:created>
  <dcterms:modified xsi:type="dcterms:W3CDTF">2022-03-15T04:30:49Z</dcterms:modified>
</cp:coreProperties>
</file>