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2" r:id="rId7"/>
    <p:sldId id="261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3325-DB89-46D7-94F9-33E9F24D3A2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id-ID" sz="5400" dirty="0" smtClean="0">
                <a:latin typeface="Cambria" panose="02040503050406030204" pitchFamily="18" charset="0"/>
              </a:rPr>
              <a:t>ARRAY DIMENSI 1 &amp; 2 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/>
          <a:lstStyle/>
          <a:p>
            <a:r>
              <a:rPr lang="id-ID" dirty="0" smtClean="0"/>
              <a:t>Pertemuan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395953"/>
            <a:ext cx="504056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PENGERTIAN ARRAY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191" y="1268760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 smtClean="0">
                <a:latin typeface="Cambria" panose="02040503050406030204" pitchFamily="18" charset="0"/>
              </a:rPr>
              <a:t>Array adalah sesuatu yang berbaris atau berderet-deret</a:t>
            </a:r>
          </a:p>
          <a:p>
            <a:pPr algn="ctr"/>
            <a:endParaRPr lang="id-ID" sz="2400" dirty="0">
              <a:latin typeface="Cambria" panose="02040503050406030204" pitchFamily="18" charset="0"/>
            </a:endParaRPr>
          </a:p>
          <a:p>
            <a:pPr algn="ctr"/>
            <a:r>
              <a:rPr lang="id-ID" sz="2400" dirty="0" smtClean="0">
                <a:latin typeface="Cambria" panose="02040503050406030204" pitchFamily="18" charset="0"/>
              </a:rPr>
              <a:t>Dalam bahasa pemrograman array adalah variabel sejenis yg berderet-deret sedemikian rupa sehingga alamatnya saling bersambung/berdampingan</a:t>
            </a:r>
          </a:p>
          <a:p>
            <a:pPr algn="ctr"/>
            <a:endParaRPr lang="id-ID" sz="2400" dirty="0">
              <a:latin typeface="Cambria" panose="02040503050406030204" pitchFamily="18" charset="0"/>
            </a:endParaRPr>
          </a:p>
          <a:p>
            <a:pPr algn="ctr"/>
            <a:r>
              <a:rPr lang="id-ID" sz="2400" dirty="0" smtClean="0">
                <a:latin typeface="Cambria" panose="02040503050406030204" pitchFamily="18" charset="0"/>
              </a:rPr>
              <a:t>(</a:t>
            </a:r>
            <a:r>
              <a:rPr lang="id-ID" sz="2400" dirty="0" smtClean="0">
                <a:latin typeface="Cambria" panose="02040503050406030204" pitchFamily="18" charset="0"/>
              </a:rPr>
              <a:t>Moh Sjukani)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179929"/>
            <a:ext cx="504056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MENYIAPKAN ARRAY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908720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Cambria" panose="02040503050406030204" pitchFamily="18" charset="0"/>
              </a:rPr>
              <a:t>Menyiapkan array dilakukan dgn menyebutkan tipe, nama, dan jumlah elemen.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5556" y="1887215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Cambria" panose="02040503050406030204" pitchFamily="18" charset="0"/>
              </a:rPr>
              <a:t>Misalnya :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760" y="1932287"/>
            <a:ext cx="4940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Cambria" panose="02040503050406030204" pitchFamily="18" charset="0"/>
              </a:rPr>
              <a:t>#include&lt;iostream.h&gt;</a:t>
            </a:r>
          </a:p>
          <a:p>
            <a:pPr>
              <a:tabLst>
                <a:tab pos="263525" algn="l"/>
              </a:tabLst>
            </a:pPr>
            <a:r>
              <a:rPr lang="id-ID" sz="2400" dirty="0" smtClean="0">
                <a:latin typeface="Cambria" panose="02040503050406030204" pitchFamily="18" charset="0"/>
              </a:rPr>
              <a:t>	Void main()</a:t>
            </a:r>
          </a:p>
          <a:p>
            <a:pPr>
              <a:tabLst>
                <a:tab pos="263525" algn="l"/>
              </a:tabLst>
            </a:pPr>
            <a:r>
              <a:rPr lang="id-ID" sz="2400" dirty="0" smtClean="0">
                <a:latin typeface="Cambria" panose="02040503050406030204" pitchFamily="18" charset="0"/>
              </a:rPr>
              <a:t>	{  int A[7];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56005" y="3826779"/>
            <a:ext cx="2510522" cy="360040"/>
            <a:chOff x="2221478" y="3626488"/>
            <a:chExt cx="2510522" cy="360040"/>
          </a:xfrm>
        </p:grpSpPr>
        <p:sp>
          <p:nvSpPr>
            <p:cNvPr id="2" name="Rectangle 1"/>
            <p:cNvSpPr/>
            <p:nvPr/>
          </p:nvSpPr>
          <p:spPr>
            <a:xfrm>
              <a:off x="222147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8151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4155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159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1622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11662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71960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37571" y="3457447"/>
            <a:ext cx="25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0    1     2    3     4     5    6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395953"/>
            <a:ext cx="475252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ARRAY DIMENSI 2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191" y="1268760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 smtClean="0">
                <a:latin typeface="Cambria" panose="02040503050406030204" pitchFamily="18" charset="0"/>
              </a:rPr>
              <a:t>Array </a:t>
            </a:r>
            <a:r>
              <a:rPr lang="id-ID" sz="2400" dirty="0" smtClean="0">
                <a:latin typeface="Cambria" panose="02040503050406030204" pitchFamily="18" charset="0"/>
              </a:rPr>
              <a:t>Dimensi 2 </a:t>
            </a:r>
            <a:r>
              <a:rPr lang="id-ID" sz="2400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gabungan array dimensi 1</a:t>
            </a:r>
            <a:endParaRPr lang="id-ID" sz="2400" dirty="0" smtClean="0">
              <a:latin typeface="Cambria" panose="02040503050406030204" pitchFamily="18" charset="0"/>
            </a:endParaRPr>
          </a:p>
          <a:p>
            <a:pPr algn="ctr"/>
            <a:endParaRPr lang="id-ID" sz="2400" dirty="0" smtClean="0">
              <a:latin typeface="Cambria" panose="02040503050406030204" pitchFamily="18" charset="0"/>
            </a:endParaRPr>
          </a:p>
          <a:p>
            <a:pPr algn="ctr"/>
            <a:r>
              <a:rPr lang="id-ID" sz="2400" dirty="0" smtClean="0">
                <a:latin typeface="Cambria" panose="02040503050406030204" pitchFamily="18" charset="0"/>
              </a:rPr>
              <a:t>Array Dimensi 2 sebutan </a:t>
            </a:r>
            <a:r>
              <a:rPr lang="id-ID" sz="2400" dirty="0">
                <a:latin typeface="Cambria" panose="02040503050406030204" pitchFamily="18" charset="0"/>
              </a:rPr>
              <a:t>untuk array yang penomoran index-nya menggunakan 2 buah angka. </a:t>
            </a:r>
            <a:endParaRPr lang="id-ID" sz="2400" dirty="0" smtClean="0">
              <a:latin typeface="Cambria" panose="02040503050406030204" pitchFamily="18" charset="0"/>
            </a:endParaRPr>
          </a:p>
          <a:p>
            <a:pPr algn="ctr"/>
            <a:r>
              <a:rPr lang="id-ID" sz="2400" dirty="0" smtClean="0">
                <a:latin typeface="Cambria" panose="02040503050406030204" pitchFamily="18" charset="0"/>
              </a:rPr>
              <a:t>Analogi </a:t>
            </a:r>
            <a:r>
              <a:rPr lang="id-ID" sz="2400" dirty="0">
                <a:latin typeface="Cambria" panose="02040503050406030204" pitchFamily="18" charset="0"/>
              </a:rPr>
              <a:t>yang sering dipakai seperti titik koordinat dalam diagram </a:t>
            </a:r>
            <a:r>
              <a:rPr lang="id-ID" sz="2400" dirty="0" smtClean="0">
                <a:latin typeface="Cambria" panose="02040503050406030204" pitchFamily="18" charset="0"/>
              </a:rPr>
              <a:t>kartesius atau matrik baris dan kolom.</a:t>
            </a:r>
            <a:endParaRPr lang="id-ID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764704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Cambria" panose="02040503050406030204" pitchFamily="18" charset="0"/>
              </a:rPr>
              <a:t>Menyiapkan array dimensi 2 dilakukan dgn menyebutkan tipe, nama, dan jumlah elemen dalam baris dan kolom.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5556" y="1887215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Cambria" panose="02040503050406030204" pitchFamily="18" charset="0"/>
              </a:rPr>
              <a:t>Misalnya :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599" y="2422707"/>
            <a:ext cx="4940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Cambria" panose="02040503050406030204" pitchFamily="18" charset="0"/>
              </a:rPr>
              <a:t>#include&lt;stdio.h&gt;</a:t>
            </a:r>
          </a:p>
          <a:p>
            <a:pPr>
              <a:tabLst>
                <a:tab pos="263525" algn="l"/>
              </a:tabLst>
            </a:pPr>
            <a:r>
              <a:rPr lang="id-ID" sz="2400" dirty="0" smtClean="0">
                <a:latin typeface="Cambria" panose="02040503050406030204" pitchFamily="18" charset="0"/>
              </a:rPr>
              <a:t>	Void main()</a:t>
            </a:r>
          </a:p>
          <a:p>
            <a:pPr>
              <a:tabLst>
                <a:tab pos="263525" algn="l"/>
              </a:tabLst>
            </a:pPr>
            <a:r>
              <a:rPr lang="id-ID" sz="2400" dirty="0" smtClean="0">
                <a:latin typeface="Cambria" panose="02040503050406030204" pitchFamily="18" charset="0"/>
              </a:rPr>
              <a:t>	{  int A[3][5];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053664" y="2792039"/>
            <a:ext cx="1790184" cy="360040"/>
            <a:chOff x="2221478" y="3626488"/>
            <a:chExt cx="1790184" cy="360040"/>
          </a:xfrm>
        </p:grpSpPr>
        <p:sp>
          <p:nvSpPr>
            <p:cNvPr id="2" name="Rectangle 1"/>
            <p:cNvSpPr/>
            <p:nvPr/>
          </p:nvSpPr>
          <p:spPr>
            <a:xfrm>
              <a:off x="222147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8151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4155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159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1622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85843" y="2422707"/>
            <a:ext cx="25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0    1     2    3     4   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53664" y="3152079"/>
            <a:ext cx="1790184" cy="360040"/>
            <a:chOff x="2221478" y="3626488"/>
            <a:chExt cx="1790184" cy="360040"/>
          </a:xfrm>
        </p:grpSpPr>
        <p:sp>
          <p:nvSpPr>
            <p:cNvPr id="16" name="Rectangle 15"/>
            <p:cNvSpPr/>
            <p:nvPr/>
          </p:nvSpPr>
          <p:spPr>
            <a:xfrm>
              <a:off x="222147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151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4155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0159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1622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53664" y="3512119"/>
            <a:ext cx="1790184" cy="360040"/>
            <a:chOff x="2221478" y="3626488"/>
            <a:chExt cx="1790184" cy="360040"/>
          </a:xfrm>
        </p:grpSpPr>
        <p:sp>
          <p:nvSpPr>
            <p:cNvPr id="22" name="Rectangle 21"/>
            <p:cNvSpPr/>
            <p:nvPr/>
          </p:nvSpPr>
          <p:spPr>
            <a:xfrm>
              <a:off x="222147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151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4155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0159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1622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59506" y="2780928"/>
            <a:ext cx="355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dirty="0" smtClean="0"/>
              <a:t>0    </a:t>
            </a:r>
          </a:p>
          <a:p>
            <a:pPr>
              <a:spcAft>
                <a:spcPts val="600"/>
              </a:spcAft>
            </a:pPr>
            <a:r>
              <a:rPr lang="id-ID" dirty="0" smtClean="0"/>
              <a:t>1     </a:t>
            </a:r>
          </a:p>
          <a:p>
            <a:pPr>
              <a:spcAft>
                <a:spcPts val="600"/>
              </a:spcAft>
            </a:pPr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3908" y="313167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38477" y="4336438"/>
            <a:ext cx="25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 baris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96107" y="2432065"/>
            <a:ext cx="25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5 Kolom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957456" y="2622871"/>
            <a:ext cx="5415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37079" y="3872159"/>
            <a:ext cx="0" cy="464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3512" y="1965111"/>
            <a:ext cx="15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dirty="0" smtClean="0">
                <a:latin typeface="Cambria" panose="02040503050406030204" pitchFamily="18" charset="0"/>
              </a:rPr>
              <a:t>A[0][0]</a:t>
            </a:r>
            <a:r>
              <a:rPr lang="id-ID" dirty="0" smtClean="0"/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36096" y="4355812"/>
            <a:ext cx="15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dirty="0" smtClean="0">
                <a:latin typeface="Cambria" panose="02040503050406030204" pitchFamily="18" charset="0"/>
              </a:rPr>
              <a:t>A[1][2]</a:t>
            </a:r>
            <a:r>
              <a:rPr lang="id-ID" dirty="0" smtClean="0"/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3848" y="4336438"/>
            <a:ext cx="15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dirty="0" smtClean="0">
                <a:latin typeface="Cambria" panose="02040503050406030204" pitchFamily="18" charset="0"/>
              </a:rPr>
              <a:t>A[2][4]</a:t>
            </a:r>
            <a:r>
              <a:rPr lang="id-ID" dirty="0" smtClean="0"/>
              <a:t>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620041" y="3640415"/>
            <a:ext cx="608201" cy="696023"/>
            <a:chOff x="6620041" y="3640415"/>
            <a:chExt cx="608201" cy="696023"/>
          </a:xfrm>
        </p:grpSpPr>
        <p:cxnSp>
          <p:nvCxnSpPr>
            <p:cNvPr id="40" name="Straight Arrow Connector 39"/>
            <p:cNvCxnSpPr/>
            <p:nvPr/>
          </p:nvCxnSpPr>
          <p:spPr>
            <a:xfrm flipH="1" flipV="1">
              <a:off x="6663830" y="3692141"/>
              <a:ext cx="564412" cy="644297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 flipV="1">
              <a:off x="6620041" y="3640415"/>
              <a:ext cx="87575" cy="1486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5932284" y="3334441"/>
            <a:ext cx="0" cy="1021371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flipV="1">
            <a:off x="5888496" y="3282716"/>
            <a:ext cx="87575" cy="1486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rot="11237512">
            <a:off x="4731746" y="2343581"/>
            <a:ext cx="608201" cy="696023"/>
            <a:chOff x="6620041" y="3640415"/>
            <a:chExt cx="608201" cy="696023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6663830" y="3692141"/>
              <a:ext cx="564412" cy="644297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 flipV="1">
              <a:off x="6620041" y="3640415"/>
              <a:ext cx="87575" cy="1486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8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3" y="179929"/>
            <a:ext cx="590465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CONTOH ARRAY DIMENSI 1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8032" y="90872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conio.h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iostream.h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stdio.h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void main()</a:t>
            </a:r>
          </a:p>
          <a:p>
            <a:r>
              <a:rPr lang="en-US" dirty="0">
                <a:latin typeface="Cambria" panose="02040503050406030204" pitchFamily="18" charset="0"/>
              </a:rPr>
              <a:t>    {	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a[5] = {10, 15, 20, 25, 30};</a:t>
            </a:r>
          </a:p>
          <a:p>
            <a:r>
              <a:rPr lang="en-US" dirty="0">
                <a:latin typeface="Cambria" panose="02040503050406030204" pitchFamily="18" charset="0"/>
              </a:rPr>
              <a:t>      	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;</a:t>
            </a:r>
          </a:p>
          <a:p>
            <a:r>
              <a:rPr lang="en-US" dirty="0">
                <a:latin typeface="Cambria" panose="02040503050406030204" pitchFamily="18" charset="0"/>
              </a:rPr>
              <a:t>        	for (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=0;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&lt;5;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++)</a:t>
            </a:r>
          </a:p>
          <a:p>
            <a:r>
              <a:rPr lang="en-US" dirty="0">
                <a:latin typeface="Cambria" panose="02040503050406030204" pitchFamily="18" charset="0"/>
              </a:rPr>
              <a:t>    {</a:t>
            </a:r>
          </a:p>
          <a:p>
            <a:r>
              <a:rPr lang="en-US" dirty="0">
                <a:latin typeface="Cambria" panose="02040503050406030204" pitchFamily="18" charset="0"/>
              </a:rPr>
              <a:t>       	</a:t>
            </a:r>
            <a:r>
              <a:rPr lang="en-US" dirty="0" err="1">
                <a:latin typeface="Cambria" panose="02040503050406030204" pitchFamily="18" charset="0"/>
              </a:rPr>
              <a:t>cout</a:t>
            </a:r>
            <a:r>
              <a:rPr lang="en-US" dirty="0">
                <a:latin typeface="Cambria" panose="02040503050406030204" pitchFamily="18" charset="0"/>
              </a:rPr>
              <a:t>&lt;&lt;a[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]; </a:t>
            </a:r>
            <a:r>
              <a:rPr lang="en-US" dirty="0" err="1">
                <a:latin typeface="Cambria" panose="02040503050406030204" pitchFamily="18" charset="0"/>
              </a:rPr>
              <a:t>cout</a:t>
            </a:r>
            <a:r>
              <a:rPr lang="en-US" dirty="0">
                <a:latin typeface="Cambria" panose="02040503050406030204" pitchFamily="18" charset="0"/>
              </a:rPr>
              <a:t>&lt;&lt;" " </a:t>
            </a:r>
            <a:r>
              <a:rPr lang="en-US" dirty="0" smtClean="0">
                <a:latin typeface="Cambria" panose="02040503050406030204" pitchFamily="18" charset="0"/>
              </a:rPr>
              <a:t>;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    }</a:t>
            </a:r>
          </a:p>
          <a:p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 err="1" smtClean="0">
                <a:latin typeface="Cambria" panose="02040503050406030204" pitchFamily="18" charset="0"/>
              </a:rPr>
              <a:t>getch</a:t>
            </a:r>
            <a:r>
              <a:rPr lang="en-US" dirty="0">
                <a:latin typeface="Cambria" panose="02040503050406030204" pitchFamily="18" charset="0"/>
              </a:rPr>
              <a:t>();</a:t>
            </a:r>
          </a:p>
          <a:p>
            <a:r>
              <a:rPr lang="en-US" dirty="0">
                <a:latin typeface="Cambria" panose="02040503050406030204" pitchFamily="18" charset="0"/>
              </a:rPr>
              <a:t>    }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91818" y="980728"/>
            <a:ext cx="3196406" cy="792088"/>
            <a:chOff x="5336034" y="1484784"/>
            <a:chExt cx="3196406" cy="792088"/>
          </a:xfrm>
        </p:grpSpPr>
        <p:sp>
          <p:nvSpPr>
            <p:cNvPr id="6" name="Rectangle 5"/>
            <p:cNvSpPr/>
            <p:nvPr/>
          </p:nvSpPr>
          <p:spPr>
            <a:xfrm>
              <a:off x="5336034" y="1880828"/>
              <a:ext cx="479213" cy="39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10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45654" y="1484784"/>
              <a:ext cx="308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0      1       2       3       4       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7253" y="1880828"/>
              <a:ext cx="479213" cy="39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15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76466" y="1880828"/>
              <a:ext cx="479213" cy="39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20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55679" y="1880828"/>
              <a:ext cx="479213" cy="39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25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34892" y="1880828"/>
              <a:ext cx="479213" cy="39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30</a:t>
              </a:r>
              <a:endParaRPr 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90601"/>
            <a:ext cx="2304256" cy="524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9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3" y="179929"/>
            <a:ext cx="590465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CONTOH ARRAY DIMENSI 1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8032" y="908720"/>
            <a:ext cx="4211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conio.h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iostream.h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stdio.h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void main()</a:t>
            </a:r>
          </a:p>
          <a:p>
            <a:r>
              <a:rPr lang="en-US" dirty="0">
                <a:latin typeface="Cambria" panose="02040503050406030204" pitchFamily="18" charset="0"/>
              </a:rPr>
              <a:t>    {	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a[5] = {10, 15, 20, 25, 30};</a:t>
            </a:r>
          </a:p>
          <a:p>
            <a:r>
              <a:rPr lang="en-US" dirty="0">
                <a:latin typeface="Cambria" panose="02040503050406030204" pitchFamily="18" charset="0"/>
              </a:rPr>
              <a:t>      	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;</a:t>
            </a:r>
          </a:p>
          <a:p>
            <a:r>
              <a:rPr lang="en-US" dirty="0">
                <a:latin typeface="Cambria" panose="02040503050406030204" pitchFamily="18" charset="0"/>
              </a:rPr>
              <a:t>        	for (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=0;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&lt;5;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++)</a:t>
            </a:r>
          </a:p>
          <a:p>
            <a:r>
              <a:rPr lang="en-US" dirty="0">
                <a:latin typeface="Cambria" panose="02040503050406030204" pitchFamily="18" charset="0"/>
              </a:rPr>
              <a:t>    {</a:t>
            </a:r>
          </a:p>
          <a:p>
            <a:r>
              <a:rPr lang="en-US" dirty="0">
                <a:latin typeface="Cambria" panose="02040503050406030204" pitchFamily="18" charset="0"/>
              </a:rPr>
              <a:t>       	</a:t>
            </a:r>
            <a:r>
              <a:rPr lang="en-US" dirty="0" err="1">
                <a:latin typeface="Cambria" panose="02040503050406030204" pitchFamily="18" charset="0"/>
              </a:rPr>
              <a:t>cout</a:t>
            </a:r>
            <a:r>
              <a:rPr lang="en-US" dirty="0">
                <a:latin typeface="Cambria" panose="02040503050406030204" pitchFamily="18" charset="0"/>
              </a:rPr>
              <a:t>&lt;&lt;a[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]; </a:t>
            </a:r>
            <a:r>
              <a:rPr lang="en-US" dirty="0" err="1">
                <a:latin typeface="Cambria" panose="02040503050406030204" pitchFamily="18" charset="0"/>
              </a:rPr>
              <a:t>cout</a:t>
            </a:r>
            <a:r>
              <a:rPr lang="en-US" dirty="0">
                <a:latin typeface="Cambria" panose="02040503050406030204" pitchFamily="18" charset="0"/>
              </a:rPr>
              <a:t>&lt;&lt;" " ;</a:t>
            </a:r>
          </a:p>
          <a:p>
            <a:r>
              <a:rPr lang="en-US" dirty="0">
                <a:latin typeface="Cambria" panose="02040503050406030204" pitchFamily="18" charset="0"/>
              </a:rPr>
              <a:t>    }</a:t>
            </a:r>
          </a:p>
          <a:p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</a:rPr>
              <a:t>getch</a:t>
            </a:r>
            <a:r>
              <a:rPr lang="en-US" dirty="0">
                <a:latin typeface="Cambria" panose="02040503050406030204" pitchFamily="18" charset="0"/>
              </a:rPr>
              <a:t>();</a:t>
            </a:r>
          </a:p>
          <a:p>
            <a:r>
              <a:rPr lang="en-US" dirty="0">
                <a:latin typeface="Cambria" panose="02040503050406030204" pitchFamily="18" charset="0"/>
              </a:rPr>
              <a:t>    }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3"/>
          <a:stretch/>
        </p:blipFill>
        <p:spPr bwMode="auto">
          <a:xfrm>
            <a:off x="4300195" y="1097906"/>
            <a:ext cx="4592285" cy="333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3" y="179929"/>
            <a:ext cx="590465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ALOKASI </a:t>
            </a:r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ARRAY DIMENSI </a:t>
            </a:r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2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8032" y="908720"/>
            <a:ext cx="4355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iostream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conio.h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main()</a:t>
            </a:r>
          </a:p>
          <a:p>
            <a:r>
              <a:rPr lang="en-US" dirty="0">
                <a:latin typeface="Cambria" panose="02040503050406030204" pitchFamily="18" charset="0"/>
              </a:rPr>
              <a:t>{</a:t>
            </a:r>
          </a:p>
          <a:p>
            <a:r>
              <a:rPr lang="id-ID" dirty="0" smtClean="0">
                <a:latin typeface="Cambria" panose="02040503050406030204" pitchFamily="18" charset="0"/>
              </a:rPr>
              <a:t>   </a:t>
            </a:r>
            <a:r>
              <a:rPr lang="en-US" dirty="0" err="1" smtClean="0">
                <a:latin typeface="Cambria" panose="02040503050406030204" pitchFamily="18" charset="0"/>
              </a:rPr>
              <a:t>int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A[3][4]={{3,4,8,0},{3,9,2,1},{6,3,0,2</a:t>
            </a:r>
            <a:r>
              <a:rPr lang="en-US" dirty="0" smtClean="0">
                <a:latin typeface="Cambria" panose="02040503050406030204" pitchFamily="18" charset="0"/>
              </a:rPr>
              <a:t>}</a:t>
            </a:r>
            <a:endParaRPr lang="id-ID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};</a:t>
            </a:r>
            <a:endParaRPr lang="en-US" dirty="0">
              <a:latin typeface="Cambria" panose="02040503050406030204" pitchFamily="18" charset="0"/>
            </a:endParaRPr>
          </a:p>
          <a:p>
            <a:pPr>
              <a:tabLst>
                <a:tab pos="268288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for </a:t>
            </a:r>
            <a:r>
              <a:rPr lang="en-US" dirty="0">
                <a:latin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id-ID" dirty="0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=0;</a:t>
            </a:r>
            <a:r>
              <a:rPr lang="id-ID" dirty="0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&lt;3;</a:t>
            </a:r>
            <a:r>
              <a:rPr lang="id-ID" dirty="0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++){</a:t>
            </a:r>
            <a:endParaRPr lang="en-US" dirty="0">
              <a:latin typeface="Cambria" panose="02040503050406030204" pitchFamily="18" charset="0"/>
            </a:endParaRPr>
          </a:p>
          <a:p>
            <a:pPr>
              <a:tabLst>
                <a:tab pos="268288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  </a:t>
            </a: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id-ID" dirty="0" smtClean="0">
                <a:latin typeface="Cambria" panose="02040503050406030204" pitchFamily="18" charset="0"/>
              </a:rPr>
              <a:t>   </a:t>
            </a:r>
            <a:r>
              <a:rPr lang="en-US" dirty="0" smtClean="0">
                <a:latin typeface="Cambria" panose="02040503050406030204" pitchFamily="18" charset="0"/>
              </a:rPr>
              <a:t>for </a:t>
            </a:r>
            <a:r>
              <a:rPr lang="en-US" dirty="0">
                <a:latin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id-ID" dirty="0" smtClean="0">
                <a:latin typeface="Cambria" panose="02040503050406030204" pitchFamily="18" charset="0"/>
              </a:rPr>
              <a:t>j</a:t>
            </a:r>
            <a:r>
              <a:rPr lang="en-US" dirty="0" smtClean="0">
                <a:latin typeface="Cambria" panose="02040503050406030204" pitchFamily="18" charset="0"/>
              </a:rPr>
              <a:t>=0;</a:t>
            </a:r>
            <a:r>
              <a:rPr lang="id-ID" dirty="0" smtClean="0">
                <a:latin typeface="Cambria" panose="02040503050406030204" pitchFamily="18" charset="0"/>
              </a:rPr>
              <a:t>j</a:t>
            </a:r>
            <a:r>
              <a:rPr lang="en-US" dirty="0" smtClean="0">
                <a:latin typeface="Cambria" panose="02040503050406030204" pitchFamily="18" charset="0"/>
              </a:rPr>
              <a:t>&lt;4;</a:t>
            </a:r>
            <a:r>
              <a:rPr lang="id-ID" dirty="0" smtClean="0">
                <a:latin typeface="Cambria" panose="02040503050406030204" pitchFamily="18" charset="0"/>
              </a:rPr>
              <a:t>j</a:t>
            </a:r>
            <a:r>
              <a:rPr lang="en-US" dirty="0" smtClean="0">
                <a:latin typeface="Cambria" panose="02040503050406030204" pitchFamily="18" charset="0"/>
              </a:rPr>
              <a:t>++){</a:t>
            </a:r>
            <a:endParaRPr lang="en-US" dirty="0">
              <a:latin typeface="Cambria" panose="02040503050406030204" pitchFamily="18" charset="0"/>
            </a:endParaRPr>
          </a:p>
          <a:p>
            <a:pPr>
              <a:tabLst>
                <a:tab pos="536575" algn="l"/>
              </a:tabLst>
            </a:pPr>
            <a:r>
              <a:rPr lang="id-ID" dirty="0">
                <a:latin typeface="Cambria" panose="02040503050406030204" pitchFamily="18" charset="0"/>
              </a:rPr>
              <a:t>	</a:t>
            </a:r>
            <a:r>
              <a:rPr lang="en-US" dirty="0" err="1" smtClean="0">
                <a:latin typeface="Cambria" panose="02040503050406030204" pitchFamily="18" charset="0"/>
              </a:rPr>
              <a:t>cout</a:t>
            </a:r>
            <a:r>
              <a:rPr lang="en-US" dirty="0">
                <a:latin typeface="Cambria" panose="02040503050406030204" pitchFamily="18" charset="0"/>
              </a:rPr>
              <a:t>&lt;&lt;</a:t>
            </a:r>
            <a:r>
              <a:rPr lang="en-US" dirty="0" smtClean="0">
                <a:latin typeface="Cambria" panose="02040503050406030204" pitchFamily="18" charset="0"/>
              </a:rPr>
              <a:t>A[</a:t>
            </a:r>
            <a:r>
              <a:rPr lang="id-ID" dirty="0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][</a:t>
            </a:r>
            <a:r>
              <a:rPr lang="id-ID" dirty="0" smtClean="0">
                <a:latin typeface="Cambria" panose="02040503050406030204" pitchFamily="18" charset="0"/>
              </a:rPr>
              <a:t>j</a:t>
            </a:r>
            <a:r>
              <a:rPr lang="en-US" dirty="0" smtClean="0">
                <a:latin typeface="Cambria" panose="02040503050406030204" pitchFamily="18" charset="0"/>
              </a:rPr>
              <a:t>]&lt;&lt;" </a:t>
            </a:r>
            <a:r>
              <a:rPr lang="en-US" dirty="0">
                <a:latin typeface="Cambria" panose="02040503050406030204" pitchFamily="18" charset="0"/>
              </a:rPr>
              <a:t>";</a:t>
            </a:r>
          </a:p>
          <a:p>
            <a:pPr>
              <a:tabLst>
                <a:tab pos="441325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  <a:p>
            <a:pPr>
              <a:tabLst>
                <a:tab pos="441325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	  </a:t>
            </a:r>
            <a:r>
              <a:rPr lang="en-US" dirty="0" err="1" smtClean="0">
                <a:latin typeface="Cambria" panose="02040503050406030204" pitchFamily="18" charset="0"/>
              </a:rPr>
              <a:t>cout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&lt;&lt; </a:t>
            </a:r>
            <a:r>
              <a:rPr lang="en-US" dirty="0" err="1">
                <a:latin typeface="Cambria" panose="02040503050406030204" pitchFamily="18" charset="0"/>
              </a:rPr>
              <a:t>endl</a:t>
            </a:r>
            <a:r>
              <a:rPr lang="en-US" dirty="0">
                <a:latin typeface="Cambria" panose="02040503050406030204" pitchFamily="18" charset="0"/>
              </a:rPr>
              <a:t>;</a:t>
            </a:r>
          </a:p>
          <a:p>
            <a:pPr>
              <a:tabLst>
                <a:tab pos="441325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getch</a:t>
            </a:r>
            <a:r>
              <a:rPr lang="en-US" dirty="0" smtClean="0">
                <a:latin typeface="Cambria" panose="02040503050406030204" pitchFamily="18" charset="0"/>
              </a:rPr>
              <a:t>();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43808" y="4098320"/>
            <a:ext cx="1440160" cy="1080120"/>
            <a:chOff x="4518612" y="1052736"/>
            <a:chExt cx="1440160" cy="1080120"/>
          </a:xfrm>
        </p:grpSpPr>
        <p:grpSp>
          <p:nvGrpSpPr>
            <p:cNvPr id="5" name="Group 4"/>
            <p:cNvGrpSpPr/>
            <p:nvPr/>
          </p:nvGrpSpPr>
          <p:grpSpPr>
            <a:xfrm>
              <a:off x="4518612" y="1052736"/>
              <a:ext cx="1440160" cy="360040"/>
              <a:chOff x="2221478" y="3626488"/>
              <a:chExt cx="1440160" cy="36004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2147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3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8151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4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4155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8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0159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18612" y="1412776"/>
              <a:ext cx="1440160" cy="360040"/>
              <a:chOff x="2221478" y="3626488"/>
              <a:chExt cx="1440160" cy="3600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22147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3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8151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9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4155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2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0159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18612" y="1772816"/>
              <a:ext cx="1440160" cy="360040"/>
              <a:chOff x="2221478" y="3626488"/>
              <a:chExt cx="1440160" cy="36004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22147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6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8151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3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4155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0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01598" y="3626488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2</a:t>
                </a:r>
                <a:endParaRPr lang="en-US" dirty="0"/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750"/>
            <a:ext cx="2608709" cy="568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3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3" y="179929"/>
            <a:ext cx="590465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ALOKASI </a:t>
            </a:r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ARRAY DIMENSI </a:t>
            </a:r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2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8032" y="908720"/>
            <a:ext cx="4355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iostream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r>
              <a:rPr lang="en-US" dirty="0">
                <a:latin typeface="Cambria" panose="02040503050406030204" pitchFamily="18" charset="0"/>
              </a:rPr>
              <a:t>#include &lt;</a:t>
            </a:r>
            <a:r>
              <a:rPr lang="en-US" dirty="0" err="1">
                <a:latin typeface="Cambria" panose="02040503050406030204" pitchFamily="18" charset="0"/>
              </a:rPr>
              <a:t>conio.h</a:t>
            </a:r>
            <a:r>
              <a:rPr lang="en-US" dirty="0">
                <a:latin typeface="Cambria" panose="02040503050406030204" pitchFamily="18" charset="0"/>
              </a:rPr>
              <a:t>&gt;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main()</a:t>
            </a:r>
          </a:p>
          <a:p>
            <a:r>
              <a:rPr lang="en-US" dirty="0">
                <a:latin typeface="Cambria" panose="02040503050406030204" pitchFamily="18" charset="0"/>
              </a:rPr>
              <a:t>{</a:t>
            </a:r>
          </a:p>
          <a:p>
            <a:r>
              <a:rPr lang="id-ID" dirty="0" smtClean="0">
                <a:latin typeface="Cambria" panose="02040503050406030204" pitchFamily="18" charset="0"/>
              </a:rPr>
              <a:t>   </a:t>
            </a:r>
            <a:r>
              <a:rPr lang="en-US" dirty="0" err="1" smtClean="0">
                <a:latin typeface="Cambria" panose="02040503050406030204" pitchFamily="18" charset="0"/>
              </a:rPr>
              <a:t>int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A[3][4]={{3,4,8,0},{3,9,2,1},{6,3,0,2</a:t>
            </a:r>
            <a:r>
              <a:rPr lang="en-US" dirty="0" smtClean="0">
                <a:latin typeface="Cambria" panose="02040503050406030204" pitchFamily="18" charset="0"/>
              </a:rPr>
              <a:t>}</a:t>
            </a:r>
            <a:endParaRPr lang="id-ID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};</a:t>
            </a:r>
            <a:endParaRPr lang="en-US" dirty="0">
              <a:latin typeface="Cambria" panose="02040503050406030204" pitchFamily="18" charset="0"/>
            </a:endParaRPr>
          </a:p>
          <a:p>
            <a:pPr>
              <a:tabLst>
                <a:tab pos="268288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for </a:t>
            </a:r>
            <a:r>
              <a:rPr lang="en-US" dirty="0">
                <a:latin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id-ID" dirty="0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=0;</a:t>
            </a:r>
            <a:r>
              <a:rPr lang="id-ID" dirty="0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&lt;3;</a:t>
            </a:r>
            <a:r>
              <a:rPr lang="id-ID" dirty="0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++){</a:t>
            </a:r>
            <a:endParaRPr lang="en-US" dirty="0">
              <a:latin typeface="Cambria" panose="02040503050406030204" pitchFamily="18" charset="0"/>
            </a:endParaRPr>
          </a:p>
          <a:p>
            <a:pPr>
              <a:tabLst>
                <a:tab pos="268288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  </a:t>
            </a: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id-ID" dirty="0" smtClean="0">
                <a:latin typeface="Cambria" panose="02040503050406030204" pitchFamily="18" charset="0"/>
              </a:rPr>
              <a:t>   </a:t>
            </a:r>
            <a:r>
              <a:rPr lang="en-US" dirty="0" smtClean="0">
                <a:latin typeface="Cambria" panose="02040503050406030204" pitchFamily="18" charset="0"/>
              </a:rPr>
              <a:t>for </a:t>
            </a:r>
            <a:r>
              <a:rPr lang="en-US" dirty="0">
                <a:latin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id-ID" dirty="0" smtClean="0">
                <a:latin typeface="Cambria" panose="02040503050406030204" pitchFamily="18" charset="0"/>
              </a:rPr>
              <a:t>j</a:t>
            </a:r>
            <a:r>
              <a:rPr lang="en-US" dirty="0" smtClean="0">
                <a:latin typeface="Cambria" panose="02040503050406030204" pitchFamily="18" charset="0"/>
              </a:rPr>
              <a:t>=0;</a:t>
            </a:r>
            <a:r>
              <a:rPr lang="id-ID" dirty="0" smtClean="0">
                <a:latin typeface="Cambria" panose="02040503050406030204" pitchFamily="18" charset="0"/>
              </a:rPr>
              <a:t>j</a:t>
            </a:r>
            <a:r>
              <a:rPr lang="en-US" dirty="0" smtClean="0">
                <a:latin typeface="Cambria" panose="02040503050406030204" pitchFamily="18" charset="0"/>
              </a:rPr>
              <a:t>&lt;4;</a:t>
            </a:r>
            <a:r>
              <a:rPr lang="id-ID" dirty="0" smtClean="0">
                <a:latin typeface="Cambria" panose="02040503050406030204" pitchFamily="18" charset="0"/>
              </a:rPr>
              <a:t>j</a:t>
            </a:r>
            <a:r>
              <a:rPr lang="en-US" dirty="0" smtClean="0">
                <a:latin typeface="Cambria" panose="02040503050406030204" pitchFamily="18" charset="0"/>
              </a:rPr>
              <a:t>++){</a:t>
            </a:r>
            <a:endParaRPr lang="en-US" dirty="0">
              <a:latin typeface="Cambria" panose="02040503050406030204" pitchFamily="18" charset="0"/>
            </a:endParaRPr>
          </a:p>
          <a:p>
            <a:pPr>
              <a:tabLst>
                <a:tab pos="536575" algn="l"/>
              </a:tabLst>
            </a:pPr>
            <a:r>
              <a:rPr lang="id-ID" dirty="0">
                <a:latin typeface="Cambria" panose="02040503050406030204" pitchFamily="18" charset="0"/>
              </a:rPr>
              <a:t>	</a:t>
            </a:r>
            <a:r>
              <a:rPr lang="en-US" dirty="0" err="1" smtClean="0">
                <a:latin typeface="Cambria" panose="02040503050406030204" pitchFamily="18" charset="0"/>
              </a:rPr>
              <a:t>cout</a:t>
            </a:r>
            <a:r>
              <a:rPr lang="en-US" dirty="0">
                <a:latin typeface="Cambria" panose="02040503050406030204" pitchFamily="18" charset="0"/>
              </a:rPr>
              <a:t>&lt;&lt;</a:t>
            </a:r>
            <a:r>
              <a:rPr lang="en-US" dirty="0" smtClean="0">
                <a:latin typeface="Cambria" panose="02040503050406030204" pitchFamily="18" charset="0"/>
              </a:rPr>
              <a:t>A[</a:t>
            </a:r>
            <a:r>
              <a:rPr lang="id-ID" dirty="0" smtClean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][</a:t>
            </a:r>
            <a:r>
              <a:rPr lang="id-ID" dirty="0" smtClean="0">
                <a:latin typeface="Cambria" panose="02040503050406030204" pitchFamily="18" charset="0"/>
              </a:rPr>
              <a:t>j</a:t>
            </a:r>
            <a:r>
              <a:rPr lang="en-US" dirty="0" smtClean="0">
                <a:latin typeface="Cambria" panose="02040503050406030204" pitchFamily="18" charset="0"/>
              </a:rPr>
              <a:t>]&lt;&lt;" </a:t>
            </a:r>
            <a:r>
              <a:rPr lang="en-US" dirty="0">
                <a:latin typeface="Cambria" panose="02040503050406030204" pitchFamily="18" charset="0"/>
              </a:rPr>
              <a:t>";</a:t>
            </a:r>
          </a:p>
          <a:p>
            <a:pPr>
              <a:tabLst>
                <a:tab pos="441325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  <a:p>
            <a:pPr>
              <a:tabLst>
                <a:tab pos="441325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	  </a:t>
            </a:r>
            <a:r>
              <a:rPr lang="en-US" dirty="0" err="1" smtClean="0">
                <a:latin typeface="Cambria" panose="02040503050406030204" pitchFamily="18" charset="0"/>
              </a:rPr>
              <a:t>cout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&lt;&lt; </a:t>
            </a:r>
            <a:r>
              <a:rPr lang="en-US" dirty="0" err="1">
                <a:latin typeface="Cambria" panose="02040503050406030204" pitchFamily="18" charset="0"/>
              </a:rPr>
              <a:t>endl</a:t>
            </a:r>
            <a:r>
              <a:rPr lang="en-US" dirty="0">
                <a:latin typeface="Cambria" panose="02040503050406030204" pitchFamily="18" charset="0"/>
              </a:rPr>
              <a:t>;</a:t>
            </a:r>
          </a:p>
          <a:p>
            <a:pPr>
              <a:tabLst>
                <a:tab pos="441325" algn="l"/>
              </a:tabLst>
            </a:pPr>
            <a:r>
              <a:rPr lang="id-ID" dirty="0" smtClean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getch</a:t>
            </a:r>
            <a:r>
              <a:rPr lang="en-US" dirty="0" smtClean="0">
                <a:latin typeface="Cambria" panose="02040503050406030204" pitchFamily="18" charset="0"/>
              </a:rPr>
              <a:t>();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8"/>
          <a:stretch/>
        </p:blipFill>
        <p:spPr bwMode="auto">
          <a:xfrm>
            <a:off x="3635896" y="2708920"/>
            <a:ext cx="4982233" cy="313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6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284</Words>
  <Application>Microsoft Office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ARRAY DIMENSI 1 &amp;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 2</dc:title>
  <dc:creator>Kusuma Hati</dc:creator>
  <cp:lastModifiedBy>Admin</cp:lastModifiedBy>
  <cp:revision>46</cp:revision>
  <dcterms:created xsi:type="dcterms:W3CDTF">2022-03-14T06:37:11Z</dcterms:created>
  <dcterms:modified xsi:type="dcterms:W3CDTF">2022-03-22T03:31:33Z</dcterms:modified>
</cp:coreProperties>
</file>