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69" r:id="rId3"/>
    <p:sldId id="270" r:id="rId4"/>
    <p:sldId id="267" r:id="rId5"/>
    <p:sldId id="268" r:id="rId6"/>
    <p:sldId id="271" r:id="rId7"/>
    <p:sldId id="272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0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41035-E1B2-439F-85F7-BF9B9FEB2158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C5CB6-7226-40F6-9849-45410572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C5CB6-7226-40F6-9849-454105729D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5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C5CB6-7226-40F6-9849-454105729D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5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0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7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7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5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8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3325-DB89-46D7-94F9-33E9F24D3A2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63325-DB89-46D7-94F9-33E9F24D3A22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E0E0-3613-4DA5-8255-BDFB6DED3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/>
          </a:bodyPr>
          <a:lstStyle/>
          <a:p>
            <a:r>
              <a:rPr lang="id-ID" sz="5400" dirty="0" smtClean="0">
                <a:latin typeface="Cambria" panose="02040503050406030204" pitchFamily="18" charset="0"/>
              </a:rPr>
              <a:t>PEMETAAN ARRAY</a:t>
            </a:r>
            <a:endParaRPr lang="en-US" sz="5400" dirty="0">
              <a:latin typeface="Cambria" panose="020405030504060302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1752600"/>
          </a:xfrm>
        </p:spPr>
        <p:txBody>
          <a:bodyPr/>
          <a:lstStyle/>
          <a:p>
            <a:r>
              <a:rPr lang="id-ID" dirty="0" smtClean="0"/>
              <a:t>Pertemuan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0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908720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Pemetaan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  <a:endParaRPr lang="id-ID" sz="2000" dirty="0" smtClean="0"/>
          </a:p>
          <a:p>
            <a:endParaRPr lang="en-US" sz="2000" dirty="0"/>
          </a:p>
          <a:p>
            <a:r>
              <a:rPr lang="en-US" sz="2000" dirty="0" err="1"/>
              <a:t>Suatu</a:t>
            </a:r>
            <a:r>
              <a:rPr lang="en-US" sz="2000" dirty="0"/>
              <a:t> Array X </a:t>
            </a:r>
            <a:r>
              <a:rPr lang="en-US" sz="2000" dirty="0" err="1"/>
              <a:t>dideklarasikan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  <a:r>
              <a:rPr lang="id-ID" sz="2000" dirty="0" smtClean="0"/>
              <a:t> </a:t>
            </a:r>
          </a:p>
          <a:p>
            <a:r>
              <a:rPr lang="en-US" sz="2000" dirty="0" smtClean="0"/>
              <a:t>Float </a:t>
            </a:r>
            <a:r>
              <a:rPr lang="en-US" sz="2000" dirty="0"/>
              <a:t>X[4][3],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index X[0][0] </a:t>
            </a:r>
            <a:r>
              <a:rPr lang="en-US" sz="2000" dirty="0" err="1" smtClean="0"/>
              <a:t>berada</a:t>
            </a:r>
            <a:r>
              <a:rPr lang="id-ID" sz="2000" dirty="0" smtClean="0"/>
              <a:t> </a:t>
            </a:r>
            <a:r>
              <a:rPr lang="en-US" sz="2000" dirty="0" smtClean="0"/>
              <a:t>di </a:t>
            </a:r>
            <a:r>
              <a:rPr lang="en-US" sz="2000" dirty="0"/>
              <a:t>0011(H)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type data float = 4</a:t>
            </a:r>
          </a:p>
          <a:p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array X[3][2]</a:t>
            </a:r>
          </a:p>
          <a:p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pandang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89237" y="3246775"/>
            <a:ext cx="4564309" cy="2491581"/>
            <a:chOff x="2289237" y="3246775"/>
            <a:chExt cx="4564309" cy="2491581"/>
          </a:xfrm>
        </p:grpSpPr>
        <p:sp>
          <p:nvSpPr>
            <p:cNvPr id="21" name="Rectangle 20"/>
            <p:cNvSpPr/>
            <p:nvPr/>
          </p:nvSpPr>
          <p:spPr>
            <a:xfrm>
              <a:off x="6156176" y="3297537"/>
              <a:ext cx="697370" cy="4648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dirty="0" smtClean="0"/>
                <a:t>Index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89237" y="5273485"/>
              <a:ext cx="697370" cy="46487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id-ID" dirty="0" smtClean="0"/>
                <a:t>Index</a:t>
              </a:r>
              <a:endParaRPr lang="en-US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471313" y="3246775"/>
              <a:ext cx="3529047" cy="2026710"/>
              <a:chOff x="993950" y="3228624"/>
              <a:chExt cx="3529047" cy="202671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351652" y="3717032"/>
                <a:ext cx="3171345" cy="1080120"/>
                <a:chOff x="4518612" y="1052736"/>
                <a:chExt cx="1080120" cy="1080120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4518612" y="1052736"/>
                  <a:ext cx="1080120" cy="360040"/>
                  <a:chOff x="2221478" y="3626488"/>
                  <a:chExt cx="1080120" cy="360040"/>
                </a:xfrm>
              </p:grpSpPr>
              <p:sp>
                <p:nvSpPr>
                  <p:cNvPr id="15" name="Rectangle 14"/>
                  <p:cNvSpPr/>
                  <p:nvPr/>
                </p:nvSpPr>
                <p:spPr>
                  <a:xfrm>
                    <a:off x="2221478" y="3626488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0011(H)</a:t>
                    </a: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2581518" y="3626488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2941558" y="3626488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" name="Group 4"/>
                <p:cNvGrpSpPr/>
                <p:nvPr/>
              </p:nvGrpSpPr>
              <p:grpSpPr>
                <a:xfrm>
                  <a:off x="4518612" y="1412776"/>
                  <a:ext cx="1080120" cy="360040"/>
                  <a:chOff x="2221478" y="3626488"/>
                  <a:chExt cx="1080120" cy="360040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2221478" y="3626488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2581518" y="3626488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2941558" y="3626488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6" name="Group 5"/>
                <p:cNvGrpSpPr/>
                <p:nvPr/>
              </p:nvGrpSpPr>
              <p:grpSpPr>
                <a:xfrm>
                  <a:off x="4518612" y="1772816"/>
                  <a:ext cx="1080120" cy="360040"/>
                  <a:chOff x="2221478" y="3626488"/>
                  <a:chExt cx="1080120" cy="360040"/>
                </a:xfrm>
              </p:grpSpPr>
              <p:sp>
                <p:nvSpPr>
                  <p:cNvPr id="7" name="Rectangle 6"/>
                  <p:cNvSpPr/>
                  <p:nvPr/>
                </p:nvSpPr>
                <p:spPr>
                  <a:xfrm>
                    <a:off x="2221478" y="3626488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2581518" y="3626488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d-ID" dirty="0" smtClean="0"/>
                      <a:t>??</a:t>
                    </a:r>
                    <a:endParaRPr lang="en-US" dirty="0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941558" y="3626488"/>
                    <a:ext cx="360040" cy="36004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9" name="Rectangle 18"/>
              <p:cNvSpPr/>
              <p:nvPr/>
            </p:nvSpPr>
            <p:spPr>
              <a:xfrm>
                <a:off x="993950" y="3501008"/>
                <a:ext cx="301686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d-ID" dirty="0" smtClean="0"/>
                  <a:t>0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dirty="0" smtClean="0"/>
                  <a:t>1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dirty="0" smtClean="0"/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id-ID" dirty="0"/>
                  <a:t>3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772759" y="3228624"/>
                <a:ext cx="2677336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d-ID" dirty="0" smtClean="0"/>
                  <a:t>0    </a:t>
                </a:r>
                <a:r>
                  <a:rPr lang="id-ID" dirty="0"/>
                  <a:t>	</a:t>
                </a:r>
                <a:r>
                  <a:rPr lang="id-ID" dirty="0" smtClean="0"/>
                  <a:t>  1    	     2     </a:t>
                </a:r>
                <a:endParaRPr lang="en-US" dirty="0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2819098" y="4797152"/>
              <a:ext cx="1057115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876606" y="4797152"/>
              <a:ext cx="1162827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47806" y="4797152"/>
              <a:ext cx="1057115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15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548680"/>
            <a:ext cx="55446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Lanjutan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Pemetaan</a:t>
            </a:r>
            <a:r>
              <a:rPr lang="en-US" sz="2000" dirty="0"/>
              <a:t> </a:t>
            </a:r>
            <a:r>
              <a:rPr lang="en-US" sz="2000" dirty="0" smtClean="0"/>
              <a:t>:</a:t>
            </a:r>
            <a:endParaRPr lang="id-ID" sz="2000" dirty="0" smtClean="0"/>
          </a:p>
          <a:p>
            <a:endParaRPr lang="en-US" sz="2000" dirty="0"/>
          </a:p>
          <a:p>
            <a:r>
              <a:rPr lang="en-US" sz="2000" dirty="0" err="1"/>
              <a:t>Penyelesaian</a:t>
            </a:r>
            <a:r>
              <a:rPr lang="en-US" sz="2000" dirty="0"/>
              <a:t> :</a:t>
            </a:r>
          </a:p>
          <a:p>
            <a:endParaRPr lang="id-ID" sz="2000" dirty="0" smtClean="0"/>
          </a:p>
          <a:p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/>
              <a:t>Baris</a:t>
            </a:r>
            <a:r>
              <a:rPr lang="en-US" sz="2000" dirty="0"/>
              <a:t> Per </a:t>
            </a:r>
            <a:r>
              <a:rPr lang="en-US" sz="2000" dirty="0" err="1"/>
              <a:t>Baris</a:t>
            </a:r>
            <a:r>
              <a:rPr lang="en-US" sz="2000" dirty="0"/>
              <a:t> (Row Major Oder / RMO)</a:t>
            </a:r>
          </a:p>
          <a:p>
            <a:r>
              <a:rPr lang="en-US" sz="2000" dirty="0"/>
              <a:t> @M[</a:t>
            </a:r>
            <a:r>
              <a:rPr lang="en-US" sz="2000" dirty="0" err="1"/>
              <a:t>i</a:t>
            </a:r>
            <a:r>
              <a:rPr lang="en-US" sz="2000" dirty="0"/>
              <a:t>][j] = @M[0][0] + {(</a:t>
            </a:r>
            <a:r>
              <a:rPr lang="en-US" sz="2000" dirty="0" err="1"/>
              <a:t>i</a:t>
            </a:r>
            <a:r>
              <a:rPr lang="en-US" sz="2000" dirty="0"/>
              <a:t> - 1) * N + (j - 1)} * L</a:t>
            </a:r>
          </a:p>
          <a:p>
            <a:r>
              <a:rPr lang="en-US" sz="2000" dirty="0"/>
              <a:t> </a:t>
            </a:r>
            <a:endParaRPr lang="id-ID" sz="2000" dirty="0" smtClean="0"/>
          </a:p>
          <a:p>
            <a:r>
              <a:rPr lang="en-US" sz="2000" dirty="0" smtClean="0"/>
              <a:t>X[3</a:t>
            </a:r>
            <a:r>
              <a:rPr lang="en-US" sz="2000" dirty="0"/>
              <a:t>][2] </a:t>
            </a:r>
            <a:r>
              <a:rPr lang="id-ID" sz="2000" dirty="0" smtClean="0"/>
              <a:t>	</a:t>
            </a:r>
            <a:r>
              <a:rPr lang="en-US" sz="2000" dirty="0" smtClean="0"/>
              <a:t>= </a:t>
            </a:r>
            <a:r>
              <a:rPr lang="en-US" sz="2000" dirty="0"/>
              <a:t>0011(H) + {(3 – 1) * 3 + (2 – 1)} * 4</a:t>
            </a:r>
          </a:p>
          <a:p>
            <a:r>
              <a:rPr lang="id-ID" sz="2000" dirty="0" smtClean="0"/>
              <a:t>    i   j</a:t>
            </a:r>
            <a:r>
              <a:rPr lang="id-ID" sz="2000" dirty="0" smtClean="0"/>
              <a:t>	</a:t>
            </a:r>
            <a:r>
              <a:rPr lang="en-US" sz="2000" dirty="0" smtClean="0"/>
              <a:t>= </a:t>
            </a:r>
            <a:r>
              <a:rPr lang="en-US" sz="2000" dirty="0"/>
              <a:t>0011(H) + 28 (D) </a:t>
            </a:r>
            <a:r>
              <a:rPr lang="id-ID" sz="2000" dirty="0" smtClean="0"/>
              <a:t>	</a:t>
            </a:r>
            <a:r>
              <a:rPr lang="en-US" sz="2000" dirty="0" smtClean="0"/>
              <a:t>1C </a:t>
            </a:r>
            <a:r>
              <a:rPr lang="en-US" sz="2000" dirty="0"/>
              <a:t>(H)</a:t>
            </a:r>
          </a:p>
          <a:p>
            <a:r>
              <a:rPr lang="en-US" sz="2000" dirty="0"/>
              <a:t> </a:t>
            </a:r>
            <a:r>
              <a:rPr lang="id-ID" sz="2000" dirty="0" smtClean="0"/>
              <a:t>	</a:t>
            </a:r>
            <a:r>
              <a:rPr lang="en-US" sz="2000" dirty="0" smtClean="0"/>
              <a:t>= </a:t>
            </a:r>
            <a:r>
              <a:rPr lang="en-US" sz="2000" dirty="0"/>
              <a:t>0011(H) + 1C (H</a:t>
            </a:r>
            <a:r>
              <a:rPr lang="en-US" sz="2000" dirty="0" smtClean="0"/>
              <a:t>)</a:t>
            </a:r>
            <a:r>
              <a:rPr lang="id-ID" sz="2000" dirty="0" smtClean="0"/>
              <a:t> </a:t>
            </a:r>
            <a:r>
              <a:rPr lang="en-US" sz="2000" b="1" dirty="0" smtClean="0"/>
              <a:t>= </a:t>
            </a:r>
            <a:r>
              <a:rPr lang="en-US" sz="2000" b="1" dirty="0"/>
              <a:t>002D(H)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60" y="3933056"/>
            <a:ext cx="71304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/>
              <a:t>Kolom</a:t>
            </a:r>
            <a:r>
              <a:rPr lang="en-US" sz="2000" dirty="0"/>
              <a:t> Per </a:t>
            </a:r>
            <a:r>
              <a:rPr lang="en-US" sz="2000" dirty="0" err="1"/>
              <a:t>Kolom</a:t>
            </a:r>
            <a:r>
              <a:rPr lang="en-US" sz="2000" dirty="0"/>
              <a:t> (</a:t>
            </a:r>
            <a:r>
              <a:rPr lang="en-US" sz="2000" dirty="0" err="1"/>
              <a:t>Coloumn</a:t>
            </a:r>
            <a:r>
              <a:rPr lang="en-US" sz="2000" dirty="0"/>
              <a:t> Major Oder / CMO) </a:t>
            </a:r>
            <a:endParaRPr lang="id-ID" sz="2000" dirty="0" smtClean="0"/>
          </a:p>
          <a:p>
            <a:r>
              <a:rPr lang="en-US" sz="2000" dirty="0" smtClean="0"/>
              <a:t>@</a:t>
            </a:r>
            <a:r>
              <a:rPr lang="en-US" sz="2000" dirty="0"/>
              <a:t>M[</a:t>
            </a:r>
            <a:r>
              <a:rPr lang="en-US" sz="2000" dirty="0" err="1"/>
              <a:t>i</a:t>
            </a:r>
            <a:r>
              <a:rPr lang="en-US" sz="2000" dirty="0"/>
              <a:t>][j] = @M[0][0] + {(j - 1) * K + (</a:t>
            </a:r>
            <a:r>
              <a:rPr lang="en-US" sz="2000" dirty="0" err="1"/>
              <a:t>i</a:t>
            </a:r>
            <a:r>
              <a:rPr lang="en-US" sz="2000" dirty="0"/>
              <a:t> - 1)} * L </a:t>
            </a:r>
            <a:endParaRPr lang="id-ID" sz="2000" dirty="0" smtClean="0"/>
          </a:p>
          <a:p>
            <a:r>
              <a:rPr lang="en-US" sz="2000" dirty="0" smtClean="0"/>
              <a:t>X[3</a:t>
            </a:r>
            <a:r>
              <a:rPr lang="en-US" sz="2000" dirty="0"/>
              <a:t>][2] </a:t>
            </a:r>
            <a:r>
              <a:rPr lang="id-ID" sz="2000" dirty="0" smtClean="0"/>
              <a:t>	</a:t>
            </a:r>
            <a:r>
              <a:rPr lang="en-US" sz="2000" dirty="0" smtClean="0"/>
              <a:t>= </a:t>
            </a:r>
            <a:r>
              <a:rPr lang="en-US" sz="2000" dirty="0"/>
              <a:t>0011(H) + {(2 – 1) * 4 + (3 – 1)} * 4 </a:t>
            </a:r>
            <a:endParaRPr lang="id-ID" sz="2000" dirty="0" smtClean="0"/>
          </a:p>
          <a:p>
            <a:r>
              <a:rPr lang="id-ID" sz="2000" dirty="0" smtClean="0"/>
              <a:t>    i    j</a:t>
            </a:r>
            <a:r>
              <a:rPr lang="id-ID" sz="2000" dirty="0"/>
              <a:t>	</a:t>
            </a:r>
            <a:r>
              <a:rPr lang="en-US" sz="2000" dirty="0" smtClean="0"/>
              <a:t>= </a:t>
            </a:r>
            <a:r>
              <a:rPr lang="en-US" sz="2000" dirty="0"/>
              <a:t>0011(H) + 24 (D) </a:t>
            </a:r>
            <a:r>
              <a:rPr lang="id-ID" sz="2000" dirty="0" smtClean="0"/>
              <a:t>	</a:t>
            </a:r>
            <a:r>
              <a:rPr lang="en-US" sz="2000" dirty="0" smtClean="0"/>
              <a:t>18 </a:t>
            </a:r>
            <a:r>
              <a:rPr lang="en-US" sz="2000" dirty="0"/>
              <a:t>(H) </a:t>
            </a:r>
            <a:endParaRPr lang="id-ID" sz="2000" dirty="0" smtClean="0"/>
          </a:p>
          <a:p>
            <a:r>
              <a:rPr lang="id-ID" sz="2000" dirty="0"/>
              <a:t>	</a:t>
            </a:r>
            <a:r>
              <a:rPr lang="en-US" sz="2000" dirty="0" smtClean="0"/>
              <a:t>= </a:t>
            </a:r>
            <a:r>
              <a:rPr lang="en-US" sz="2000" dirty="0"/>
              <a:t>0011(H) + 18 (H) </a:t>
            </a:r>
            <a:r>
              <a:rPr lang="id-ID" sz="2000" dirty="0"/>
              <a:t> </a:t>
            </a:r>
            <a:r>
              <a:rPr lang="en-US" sz="2000" b="1" dirty="0" smtClean="0"/>
              <a:t>= </a:t>
            </a:r>
            <a:r>
              <a:rPr lang="en-US" sz="2000" b="1" dirty="0"/>
              <a:t>0029(H)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39436" y="3197210"/>
            <a:ext cx="46889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707904" y="5069418"/>
            <a:ext cx="46889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444208" y="1551860"/>
                <a:ext cx="851708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d-ID" dirty="0" smtClean="0"/>
                  <a:t>16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eqArr>
                          <m:eqArrPr>
                            <m:ctrlPr>
                              <a:rPr lang="id-ID" b="0" i="1" smtClean="0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28</m:t>
                            </m:r>
                          </m:e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16</m:t>
                            </m:r>
                          </m:e>
                          <m:e>
                            <m:r>
                              <a:rPr lang="id-ID" b="0" i="1" smtClean="0">
                                <a:latin typeface="Cambria Math"/>
                              </a:rPr>
                              <m:t>12</m:t>
                            </m:r>
                          </m:e>
                        </m:eqAr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551860"/>
                <a:ext cx="851708" cy="910699"/>
              </a:xfrm>
              <a:prstGeom prst="rect">
                <a:avLst/>
              </a:prstGeom>
              <a:blipFill rotWithShape="1">
                <a:blip r:embed="rId2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6917722" y="2166858"/>
            <a:ext cx="2962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86615" y="126876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1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213982" y="2286164"/>
            <a:ext cx="46889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707440" y="2093227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1C (H)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229533" y="2708920"/>
            <a:ext cx="1133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0011(H) </a:t>
            </a:r>
            <a:endParaRPr lang="id-ID" dirty="0"/>
          </a:p>
          <a:p>
            <a:pPr algn="r"/>
            <a:r>
              <a:rPr lang="id-ID" dirty="0" smtClean="0"/>
              <a:t>       </a:t>
            </a:r>
            <a:r>
              <a:rPr lang="en-US" dirty="0" smtClean="0"/>
              <a:t>1C(H</a:t>
            </a:r>
            <a:r>
              <a:rPr lang="en-US" dirty="0"/>
              <a:t>)</a:t>
            </a:r>
            <a:r>
              <a:rPr lang="id-ID" dirty="0"/>
              <a:t>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72200" y="3355251"/>
            <a:ext cx="93179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97725" y="3355251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2D</a:t>
            </a:r>
            <a:r>
              <a:rPr lang="en-US" dirty="0" smtClean="0"/>
              <a:t> </a:t>
            </a:r>
            <a:r>
              <a:rPr lang="en-US" dirty="0"/>
              <a:t>(H)</a:t>
            </a:r>
          </a:p>
        </p:txBody>
      </p:sp>
    </p:spTree>
    <p:extLst>
      <p:ext uri="{BB962C8B-B14F-4D97-AF65-F5344CB8AC3E}">
        <p14:creationId xmlns:p14="http://schemas.microsoft.com/office/powerpoint/2010/main" val="29401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1" grpId="0"/>
      <p:bldP spid="13" grpId="0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999759"/>
            <a:ext cx="784887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3 </a:t>
            </a:r>
            <a:r>
              <a:rPr lang="en-US" sz="2000" dirty="0"/>
              <a:t>Hal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mendeklarasikan</a:t>
            </a:r>
            <a:r>
              <a:rPr lang="en-US" sz="2000" dirty="0"/>
              <a:t> array : </a:t>
            </a:r>
            <a:endParaRPr lang="id-ID" sz="2000" dirty="0" smtClean="0"/>
          </a:p>
          <a:p>
            <a:pPr marL="457200" indent="-457200">
              <a:buAutoNum type="alphaLcPeriod"/>
            </a:pPr>
            <a:r>
              <a:rPr lang="en-US" sz="2000" dirty="0" smtClean="0"/>
              <a:t>Type </a:t>
            </a:r>
            <a:r>
              <a:rPr lang="en-US" sz="2000" dirty="0"/>
              <a:t>data array </a:t>
            </a:r>
            <a:endParaRPr lang="id-ID" sz="2000" dirty="0" smtClean="0"/>
          </a:p>
          <a:p>
            <a:pPr marL="457200" indent="-457200">
              <a:buAutoNum type="alphaLcPeriod"/>
            </a:pPr>
            <a:r>
              <a:rPr lang="en-US" sz="2000" dirty="0" smtClean="0"/>
              <a:t>Nama </a:t>
            </a:r>
            <a:r>
              <a:rPr lang="en-US" sz="2000" dirty="0" err="1"/>
              <a:t>variabel</a:t>
            </a:r>
            <a:r>
              <a:rPr lang="en-US" sz="2000" dirty="0"/>
              <a:t> array </a:t>
            </a:r>
            <a:endParaRPr lang="id-ID" sz="2000" dirty="0" smtClean="0"/>
          </a:p>
          <a:p>
            <a:pPr marL="457200" indent="-457200">
              <a:buAutoNum type="alphaLcPeriod"/>
            </a:pPr>
            <a:r>
              <a:rPr lang="en-US" sz="2000" dirty="0" err="1" smtClean="0"/>
              <a:t>Subskrip</a:t>
            </a:r>
            <a:r>
              <a:rPr lang="en-US" sz="2000" dirty="0" smtClean="0"/>
              <a:t> </a:t>
            </a:r>
            <a:r>
              <a:rPr lang="en-US" sz="2000" dirty="0"/>
              <a:t>/ index array </a:t>
            </a:r>
            <a:endParaRPr lang="id-ID" sz="2000" dirty="0" smtClean="0"/>
          </a:p>
          <a:p>
            <a:endParaRPr lang="id-ID" sz="2000" dirty="0"/>
          </a:p>
          <a:p>
            <a:endParaRPr lang="id-ID" sz="2000" dirty="0" smtClean="0"/>
          </a:p>
          <a:p>
            <a:r>
              <a:rPr lang="en-US" sz="2000" dirty="0" err="1" smtClean="0"/>
              <a:t>Jenis</a:t>
            </a:r>
            <a:r>
              <a:rPr lang="en-US" sz="2000" dirty="0" smtClean="0"/>
              <a:t> </a:t>
            </a:r>
            <a:r>
              <a:rPr lang="en-US" sz="2000" dirty="0"/>
              <a:t>Array (yang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dipelajari</a:t>
            </a:r>
            <a:r>
              <a:rPr lang="en-US" sz="2000" dirty="0"/>
              <a:t>) </a:t>
            </a:r>
            <a:r>
              <a:rPr lang="en-US" sz="2000" dirty="0" err="1"/>
              <a:t>adalah</a:t>
            </a:r>
            <a:r>
              <a:rPr lang="en-US" sz="2000" dirty="0"/>
              <a:t> : </a:t>
            </a:r>
            <a:endParaRPr lang="id-ID" sz="2000" dirty="0" smtClean="0"/>
          </a:p>
          <a:p>
            <a:pPr marL="457200" indent="-457200">
              <a:buAutoNum type="alphaLcPeriod"/>
            </a:pPr>
            <a:r>
              <a:rPr lang="en-US" sz="2000" dirty="0" smtClean="0"/>
              <a:t>Array </a:t>
            </a:r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(One Dimensional Array) </a:t>
            </a:r>
            <a:endParaRPr lang="id-ID" sz="2000" dirty="0" smtClean="0"/>
          </a:p>
          <a:p>
            <a:pPr marL="457200" indent="-457200">
              <a:buAutoNum type="alphaLcPeriod"/>
            </a:pPr>
            <a:r>
              <a:rPr lang="en-US" sz="2000" dirty="0" smtClean="0"/>
              <a:t>Array </a:t>
            </a:r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(Two Dimensional Array) </a:t>
            </a:r>
            <a:endParaRPr lang="id-ID" sz="2000" dirty="0" smtClean="0"/>
          </a:p>
          <a:p>
            <a:pPr marL="457200" indent="-457200">
              <a:buAutoNum type="alphaLcPeriod"/>
            </a:pPr>
            <a:r>
              <a:rPr lang="en-US" sz="2000" dirty="0" smtClean="0"/>
              <a:t>Array </a:t>
            </a:r>
            <a:r>
              <a:rPr lang="en-US" sz="2000" dirty="0" err="1"/>
              <a:t>Dimensi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(Thee Dimensional Array) </a:t>
            </a:r>
          </a:p>
        </p:txBody>
      </p:sp>
    </p:spTree>
    <p:extLst>
      <p:ext uri="{BB962C8B-B14F-4D97-AF65-F5344CB8AC3E}">
        <p14:creationId xmlns:p14="http://schemas.microsoft.com/office/powerpoint/2010/main" val="372098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032" y="548680"/>
            <a:ext cx="4211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#include &lt;</a:t>
            </a:r>
            <a:r>
              <a:rPr lang="en-US" sz="2000" dirty="0" err="1">
                <a:latin typeface="+mj-lt"/>
              </a:rPr>
              <a:t>conio.h</a:t>
            </a:r>
            <a:r>
              <a:rPr lang="en-US" sz="2000" dirty="0">
                <a:latin typeface="+mj-lt"/>
              </a:rPr>
              <a:t>&gt;</a:t>
            </a:r>
          </a:p>
          <a:p>
            <a:r>
              <a:rPr lang="en-US" sz="2000" dirty="0">
                <a:latin typeface="+mj-lt"/>
              </a:rPr>
              <a:t>#include &lt;</a:t>
            </a:r>
            <a:r>
              <a:rPr lang="en-US" sz="2000" dirty="0" err="1">
                <a:latin typeface="+mj-lt"/>
              </a:rPr>
              <a:t>iostream.h</a:t>
            </a:r>
            <a:r>
              <a:rPr lang="en-US" sz="2000" dirty="0">
                <a:latin typeface="+mj-lt"/>
              </a:rPr>
              <a:t>&gt;</a:t>
            </a:r>
          </a:p>
          <a:p>
            <a:r>
              <a:rPr lang="en-US" sz="2000" dirty="0">
                <a:latin typeface="+mj-lt"/>
              </a:rPr>
              <a:t>#include &lt;</a:t>
            </a:r>
            <a:r>
              <a:rPr lang="en-US" sz="2000" dirty="0" err="1">
                <a:latin typeface="+mj-lt"/>
              </a:rPr>
              <a:t>stdio.h</a:t>
            </a:r>
            <a:r>
              <a:rPr lang="en-US" sz="2000" dirty="0">
                <a:latin typeface="+mj-lt"/>
              </a:rPr>
              <a:t>&gt;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void main()</a:t>
            </a:r>
          </a:p>
          <a:p>
            <a:r>
              <a:rPr lang="en-US" sz="2000" dirty="0">
                <a:latin typeface="+mj-lt"/>
              </a:rPr>
              <a:t>    </a:t>
            </a:r>
            <a:r>
              <a:rPr lang="en-US" sz="2000" dirty="0" smtClean="0">
                <a:latin typeface="+mj-lt"/>
              </a:rPr>
              <a:t>{</a:t>
            </a:r>
            <a:r>
              <a:rPr lang="id-ID" sz="2000" dirty="0" smtClean="0">
                <a:latin typeface="+mj-lt"/>
              </a:rPr>
              <a:t> 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a[5] </a:t>
            </a:r>
            <a:r>
              <a:rPr lang="en-US" sz="2000" dirty="0">
                <a:latin typeface="+mj-lt"/>
              </a:rPr>
              <a:t>= {10, 15, 20, 25, 30};</a:t>
            </a:r>
          </a:p>
          <a:p>
            <a:r>
              <a:rPr lang="en-US" sz="2000" dirty="0">
                <a:latin typeface="+mj-lt"/>
              </a:rPr>
              <a:t>      </a:t>
            </a:r>
            <a:r>
              <a:rPr lang="id-ID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;</a:t>
            </a:r>
          </a:p>
          <a:p>
            <a:r>
              <a:rPr lang="en-US" sz="2000" dirty="0">
                <a:latin typeface="+mj-lt"/>
              </a:rPr>
              <a:t>       	for (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=0;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&lt;5;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++)</a:t>
            </a:r>
          </a:p>
          <a:p>
            <a:r>
              <a:rPr lang="en-US" sz="2000" dirty="0">
                <a:latin typeface="+mj-lt"/>
              </a:rPr>
              <a:t>    {</a:t>
            </a:r>
          </a:p>
          <a:p>
            <a:r>
              <a:rPr lang="en-US" sz="2000" dirty="0">
                <a:latin typeface="+mj-lt"/>
              </a:rPr>
              <a:t>       	</a:t>
            </a:r>
            <a:r>
              <a:rPr lang="en-US" sz="2000" dirty="0" err="1">
                <a:latin typeface="+mj-lt"/>
              </a:rPr>
              <a:t>cout</a:t>
            </a:r>
            <a:r>
              <a:rPr lang="en-US" sz="2000" dirty="0">
                <a:latin typeface="+mj-lt"/>
              </a:rPr>
              <a:t>&lt;&lt;a[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]; </a:t>
            </a:r>
            <a:r>
              <a:rPr lang="en-US" sz="2000" dirty="0" err="1">
                <a:latin typeface="+mj-lt"/>
              </a:rPr>
              <a:t>cout</a:t>
            </a:r>
            <a:r>
              <a:rPr lang="en-US" sz="2000" dirty="0">
                <a:latin typeface="+mj-lt"/>
              </a:rPr>
              <a:t>&lt;&lt;" " ;</a:t>
            </a:r>
          </a:p>
          <a:p>
            <a:r>
              <a:rPr lang="en-US" sz="2000" dirty="0">
                <a:latin typeface="+mj-lt"/>
              </a:rPr>
              <a:t>    }</a:t>
            </a: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 err="1">
                <a:latin typeface="+mj-lt"/>
              </a:rPr>
              <a:t>getch</a:t>
            </a:r>
            <a:r>
              <a:rPr lang="en-US" sz="2000" dirty="0">
                <a:latin typeface="+mj-lt"/>
              </a:rPr>
              <a:t>();</a:t>
            </a:r>
          </a:p>
          <a:p>
            <a:r>
              <a:rPr lang="en-US" sz="2000" dirty="0">
                <a:latin typeface="+mj-lt"/>
              </a:rPr>
              <a:t>    }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63"/>
          <a:stretch/>
        </p:blipFill>
        <p:spPr bwMode="auto">
          <a:xfrm>
            <a:off x="4355976" y="764704"/>
            <a:ext cx="4592285" cy="3339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2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3861048"/>
            <a:ext cx="84249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Suatu</a:t>
            </a:r>
            <a:r>
              <a:rPr lang="en-US" sz="2000" dirty="0"/>
              <a:t> Array A </a:t>
            </a:r>
            <a:r>
              <a:rPr lang="en-US" sz="2000" dirty="0" err="1"/>
              <a:t>dideklarasikan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 :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A[5];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index </a:t>
            </a:r>
            <a:r>
              <a:rPr lang="en-US" sz="2000" dirty="0" err="1"/>
              <a:t>berada</a:t>
            </a:r>
            <a:r>
              <a:rPr lang="en-US" sz="2000" dirty="0"/>
              <a:t> di 0011 (H) </a:t>
            </a:r>
            <a:r>
              <a:rPr lang="en-US" sz="2000" dirty="0" err="1" smtClean="0"/>
              <a:t>dan</a:t>
            </a:r>
            <a:r>
              <a:rPr lang="id-ID" sz="2000" dirty="0" smtClean="0"/>
              <a:t> </a:t>
            </a:r>
            <a:r>
              <a:rPr lang="en-US" sz="2000" dirty="0" err="1" smtClean="0"/>
              <a:t>ukuran</a:t>
            </a:r>
            <a:r>
              <a:rPr lang="en-US" sz="2000" dirty="0" smtClean="0"/>
              <a:t> </a:t>
            </a:r>
            <a:r>
              <a:rPr lang="en-US" sz="2000" dirty="0"/>
              <a:t>memory type data integer = 2</a:t>
            </a:r>
          </a:p>
          <a:p>
            <a:r>
              <a:rPr lang="en-US" sz="2000" dirty="0" err="1"/>
              <a:t>Tentukan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array A[3] ?</a:t>
            </a:r>
          </a:p>
        </p:txBody>
      </p:sp>
      <p:sp>
        <p:nvSpPr>
          <p:cNvPr id="3" name="Rectangle 2"/>
          <p:cNvSpPr/>
          <p:nvPr/>
        </p:nvSpPr>
        <p:spPr>
          <a:xfrm>
            <a:off x="1691680" y="1124744"/>
            <a:ext cx="59605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Rumus</a:t>
            </a:r>
            <a:r>
              <a:rPr lang="en-US" sz="2000" dirty="0"/>
              <a:t> : @A[</a:t>
            </a:r>
            <a:r>
              <a:rPr lang="en-US" sz="2000" dirty="0" err="1"/>
              <a:t>i</a:t>
            </a:r>
            <a:r>
              <a:rPr lang="en-US" sz="2000" dirty="0"/>
              <a:t>] = B + (</a:t>
            </a:r>
            <a:r>
              <a:rPr lang="en-US" sz="2000" dirty="0" err="1"/>
              <a:t>i</a:t>
            </a:r>
            <a:r>
              <a:rPr lang="en-US" sz="2000" dirty="0"/>
              <a:t> – 1) * L</a:t>
            </a:r>
          </a:p>
          <a:p>
            <a:endParaRPr lang="id-ID" sz="2000" dirty="0" smtClean="0"/>
          </a:p>
          <a:p>
            <a:r>
              <a:rPr lang="en-US" sz="2000" dirty="0" err="1" smtClean="0"/>
              <a:t>Dimana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endParaRPr lang="id-ID" sz="2000" dirty="0" smtClean="0"/>
          </a:p>
          <a:p>
            <a:r>
              <a:rPr lang="en-US" sz="2000" dirty="0" smtClean="0"/>
              <a:t>@</a:t>
            </a:r>
            <a:r>
              <a:rPr lang="en-US" sz="2000" dirty="0"/>
              <a:t>A[</a:t>
            </a:r>
            <a:r>
              <a:rPr lang="en-US" sz="2000" dirty="0" err="1"/>
              <a:t>i</a:t>
            </a:r>
            <a:r>
              <a:rPr lang="en-US" sz="2000" dirty="0"/>
              <a:t>] : </a:t>
            </a:r>
            <a:r>
              <a:rPr lang="en-US" sz="2000" dirty="0" err="1"/>
              <a:t>Posisi</a:t>
            </a:r>
            <a:r>
              <a:rPr lang="en-US" sz="2000" dirty="0"/>
              <a:t> Array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dicari</a:t>
            </a:r>
            <a:endParaRPr lang="en-US" sz="2000" dirty="0"/>
          </a:p>
          <a:p>
            <a:r>
              <a:rPr lang="en-US" sz="2000" dirty="0"/>
              <a:t> B :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index di memory </a:t>
            </a:r>
            <a:r>
              <a:rPr lang="en-US" sz="2000" dirty="0" err="1"/>
              <a:t>komputer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 </a:t>
            </a:r>
            <a:r>
              <a:rPr lang="en-US" sz="2000" dirty="0" err="1"/>
              <a:t>Subkrip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indeks</a:t>
            </a:r>
            <a:r>
              <a:rPr lang="en-US" sz="2000" dirty="0"/>
              <a:t> array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dicari</a:t>
            </a:r>
            <a:endParaRPr lang="en-US" sz="2000" dirty="0"/>
          </a:p>
          <a:p>
            <a:r>
              <a:rPr lang="en-US" sz="2000" dirty="0"/>
              <a:t> L : </a:t>
            </a:r>
            <a:r>
              <a:rPr lang="en-US" sz="2000" dirty="0" err="1"/>
              <a:t>Ukuran</a:t>
            </a:r>
            <a:r>
              <a:rPr lang="en-US" sz="2000" dirty="0"/>
              <a:t> / </a:t>
            </a:r>
            <a:r>
              <a:rPr lang="en-US" sz="2000" dirty="0" err="1"/>
              <a:t>Besar</a:t>
            </a:r>
            <a:r>
              <a:rPr lang="en-US" sz="2000" dirty="0"/>
              <a:t> memory </a:t>
            </a:r>
            <a:r>
              <a:rPr lang="en-US" sz="2000" dirty="0" err="1"/>
              <a:t>suatu</a:t>
            </a:r>
            <a:r>
              <a:rPr lang="en-US" sz="2000" dirty="0"/>
              <a:t> type data 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225" y="169476"/>
            <a:ext cx="8934271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PEMETAAN (</a:t>
            </a:r>
            <a:r>
              <a:rPr lang="en-US" sz="2800" b="1" dirty="0" smtClean="0">
                <a:solidFill>
                  <a:schemeClr val="bg1"/>
                </a:solidFill>
              </a:rPr>
              <a:t>MAPPING)</a:t>
            </a:r>
            <a:r>
              <a:rPr lang="id-ID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ARRAY </a:t>
            </a:r>
            <a:r>
              <a:rPr lang="en-US" sz="2800" b="1" dirty="0">
                <a:solidFill>
                  <a:schemeClr val="bg1"/>
                </a:solidFill>
              </a:rPr>
              <a:t>DIMENSI SATU KE STORAGE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91680" y="1052736"/>
            <a:ext cx="3240360" cy="57606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9292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808" y="494457"/>
            <a:ext cx="6246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Rumus : @A[i] = B + (i – 1) * L</a:t>
            </a:r>
          </a:p>
          <a:p>
            <a:r>
              <a:rPr lang="pt-BR" sz="2000" dirty="0"/>
              <a:t>Diketahui :</a:t>
            </a:r>
          </a:p>
          <a:p>
            <a:r>
              <a:rPr lang="pt-BR" sz="2000" dirty="0"/>
              <a:t>@A[i] = </a:t>
            </a:r>
            <a:r>
              <a:rPr lang="pt-BR" sz="2000" dirty="0" smtClean="0"/>
              <a:t>A[</a:t>
            </a:r>
            <a:r>
              <a:rPr lang="id-ID" sz="2000" dirty="0" smtClean="0"/>
              <a:t>5</a:t>
            </a:r>
            <a:r>
              <a:rPr lang="pt-BR" sz="2000" dirty="0" smtClean="0"/>
              <a:t>]</a:t>
            </a:r>
            <a:endParaRPr lang="pt-BR" sz="2000" dirty="0"/>
          </a:p>
          <a:p>
            <a:r>
              <a:rPr lang="pt-BR" sz="2000" dirty="0"/>
              <a:t> B = 0011 (H)</a:t>
            </a:r>
          </a:p>
          <a:p>
            <a:r>
              <a:rPr lang="pt-BR" sz="2000" dirty="0"/>
              <a:t> i = </a:t>
            </a:r>
            <a:r>
              <a:rPr lang="id-ID" sz="2000" dirty="0" smtClean="0"/>
              <a:t>5</a:t>
            </a:r>
            <a:endParaRPr lang="pt-BR" sz="2000" dirty="0"/>
          </a:p>
          <a:p>
            <a:r>
              <a:rPr lang="pt-BR" sz="2000" dirty="0"/>
              <a:t> L = </a:t>
            </a:r>
            <a:r>
              <a:rPr lang="pt-BR" sz="2000" dirty="0" smtClean="0"/>
              <a:t>2</a:t>
            </a:r>
            <a:endParaRPr lang="pt-BR" sz="2000" dirty="0"/>
          </a:p>
        </p:txBody>
      </p:sp>
      <p:sp>
        <p:nvSpPr>
          <p:cNvPr id="3" name="Rectangle 2"/>
          <p:cNvSpPr/>
          <p:nvPr/>
        </p:nvSpPr>
        <p:spPr>
          <a:xfrm>
            <a:off x="2487246" y="1221720"/>
            <a:ext cx="59731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Penyelesaian :</a:t>
            </a:r>
          </a:p>
          <a:p>
            <a:r>
              <a:rPr lang="id-ID" sz="2000" dirty="0" smtClean="0"/>
              <a:t>     </a:t>
            </a:r>
            <a:r>
              <a:rPr lang="pt-BR" sz="2000" dirty="0" smtClean="0"/>
              <a:t>A[</a:t>
            </a:r>
            <a:r>
              <a:rPr lang="id-ID" sz="2000" dirty="0" smtClean="0"/>
              <a:t>5</a:t>
            </a:r>
            <a:r>
              <a:rPr lang="pt-BR" sz="2000" dirty="0" smtClean="0"/>
              <a:t>] </a:t>
            </a:r>
            <a:r>
              <a:rPr lang="id-ID" sz="2000" dirty="0" smtClean="0"/>
              <a:t>	</a:t>
            </a:r>
            <a:r>
              <a:rPr lang="pt-BR" sz="2000" dirty="0" smtClean="0"/>
              <a:t>= </a:t>
            </a:r>
            <a:r>
              <a:rPr lang="pt-BR" sz="2000" dirty="0"/>
              <a:t>0011(H) + </a:t>
            </a:r>
            <a:r>
              <a:rPr lang="pt-BR" sz="2000" dirty="0" smtClean="0"/>
              <a:t>(</a:t>
            </a:r>
            <a:r>
              <a:rPr lang="id-ID" sz="2000" dirty="0" smtClean="0"/>
              <a:t>5</a:t>
            </a:r>
            <a:r>
              <a:rPr lang="pt-BR" sz="2000" dirty="0" smtClean="0"/>
              <a:t> </a:t>
            </a:r>
            <a:r>
              <a:rPr lang="pt-BR" sz="2000" dirty="0"/>
              <a:t>– 1) * 2</a:t>
            </a:r>
          </a:p>
          <a:p>
            <a:r>
              <a:rPr lang="pt-BR" sz="2000" dirty="0"/>
              <a:t> </a:t>
            </a:r>
            <a:r>
              <a:rPr lang="id-ID" sz="2000" dirty="0" smtClean="0"/>
              <a:t>	</a:t>
            </a:r>
            <a:r>
              <a:rPr lang="pt-BR" sz="2000" dirty="0" smtClean="0"/>
              <a:t>= </a:t>
            </a:r>
            <a:r>
              <a:rPr lang="pt-BR" sz="2000" dirty="0"/>
              <a:t>0011(H) + </a:t>
            </a:r>
            <a:r>
              <a:rPr lang="id-ID" sz="2000" dirty="0" smtClean="0"/>
              <a:t>8</a:t>
            </a:r>
            <a:r>
              <a:rPr lang="pt-BR" sz="2000" dirty="0" smtClean="0"/>
              <a:t> </a:t>
            </a:r>
            <a:r>
              <a:rPr lang="pt-BR" sz="2000" dirty="0"/>
              <a:t>(D)</a:t>
            </a:r>
          </a:p>
          <a:p>
            <a:r>
              <a:rPr lang="id-ID" sz="2000" dirty="0" smtClean="0"/>
              <a:t>	</a:t>
            </a:r>
            <a:r>
              <a:rPr lang="pt-BR" sz="2000" dirty="0" smtClean="0"/>
              <a:t>= </a:t>
            </a:r>
            <a:r>
              <a:rPr lang="pt-BR" sz="2000" dirty="0"/>
              <a:t>0011(H) + </a:t>
            </a:r>
            <a:r>
              <a:rPr lang="id-ID" sz="2000" dirty="0" smtClean="0"/>
              <a:t>8</a:t>
            </a:r>
            <a:r>
              <a:rPr lang="pt-BR" sz="2000" dirty="0" smtClean="0"/>
              <a:t> </a:t>
            </a:r>
            <a:r>
              <a:rPr lang="pt-BR" sz="2000" dirty="0"/>
              <a:t>(H)</a:t>
            </a:r>
          </a:p>
          <a:p>
            <a:r>
              <a:rPr lang="pt-BR" sz="2000" dirty="0"/>
              <a:t> </a:t>
            </a:r>
            <a:r>
              <a:rPr lang="id-ID" sz="2000" dirty="0" smtClean="0"/>
              <a:t>	</a:t>
            </a:r>
            <a:r>
              <a:rPr lang="pt-BR" sz="2000" dirty="0" smtClean="0"/>
              <a:t>= 001</a:t>
            </a:r>
            <a:r>
              <a:rPr lang="id-ID" sz="2000" dirty="0" smtClean="0"/>
              <a:t>9</a:t>
            </a:r>
            <a:r>
              <a:rPr lang="pt-BR" sz="2000" dirty="0" smtClean="0"/>
              <a:t>(H</a:t>
            </a:r>
            <a:r>
              <a:rPr lang="pt-BR" sz="2000" dirty="0"/>
              <a:t>) </a:t>
            </a:r>
            <a:endParaRPr lang="id-ID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87646" y="1844824"/>
            <a:ext cx="2009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8</a:t>
            </a:r>
            <a:r>
              <a:rPr lang="pt-BR" dirty="0" smtClean="0"/>
              <a:t> </a:t>
            </a:r>
            <a:r>
              <a:rPr lang="pt-BR" dirty="0"/>
              <a:t>Desimal = </a:t>
            </a:r>
            <a:r>
              <a:rPr lang="id-ID" dirty="0" smtClean="0"/>
              <a:t>8 </a:t>
            </a:r>
            <a:r>
              <a:rPr lang="pt-BR" dirty="0" smtClean="0"/>
              <a:t> </a:t>
            </a:r>
            <a:r>
              <a:rPr lang="pt-BR" dirty="0"/>
              <a:t>Hexa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39574" y="20608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15616" y="4149080"/>
            <a:ext cx="305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001</a:t>
            </a:r>
            <a:r>
              <a:rPr lang="id-ID" dirty="0" smtClean="0"/>
              <a:t>1</a:t>
            </a:r>
            <a:r>
              <a:rPr lang="pt-BR" dirty="0" smtClean="0"/>
              <a:t> </a:t>
            </a:r>
            <a:r>
              <a:rPr lang="id-ID" dirty="0" smtClean="0"/>
              <a:t> </a:t>
            </a:r>
            <a:r>
              <a:rPr lang="pt-BR" dirty="0" smtClean="0"/>
              <a:t>001</a:t>
            </a:r>
            <a:r>
              <a:rPr lang="id-ID" dirty="0" smtClean="0"/>
              <a:t>3</a:t>
            </a:r>
            <a:r>
              <a:rPr lang="pt-BR" dirty="0" smtClean="0"/>
              <a:t> </a:t>
            </a:r>
            <a:r>
              <a:rPr lang="id-ID" dirty="0" smtClean="0"/>
              <a:t>  </a:t>
            </a:r>
            <a:r>
              <a:rPr lang="pt-BR" dirty="0" smtClean="0"/>
              <a:t>001</a:t>
            </a:r>
            <a:r>
              <a:rPr lang="id-ID" dirty="0" smtClean="0"/>
              <a:t>5</a:t>
            </a:r>
            <a:r>
              <a:rPr lang="pt-BR" dirty="0" smtClean="0"/>
              <a:t> </a:t>
            </a:r>
            <a:r>
              <a:rPr lang="id-ID" dirty="0" smtClean="0"/>
              <a:t> </a:t>
            </a:r>
            <a:r>
              <a:rPr lang="pt-BR" dirty="0" smtClean="0"/>
              <a:t>001</a:t>
            </a:r>
            <a:r>
              <a:rPr lang="id-ID" dirty="0" smtClean="0"/>
              <a:t>7</a:t>
            </a:r>
            <a:r>
              <a:rPr lang="pt-BR" dirty="0" smtClean="0"/>
              <a:t> </a:t>
            </a:r>
            <a:r>
              <a:rPr lang="id-ID" dirty="0" smtClean="0"/>
              <a:t> </a:t>
            </a:r>
            <a:r>
              <a:rPr lang="pt-BR" dirty="0" smtClean="0"/>
              <a:t>001</a:t>
            </a:r>
            <a:r>
              <a:rPr lang="id-ID" dirty="0" smtClean="0"/>
              <a:t>9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63604" y="3717032"/>
            <a:ext cx="2920106" cy="410159"/>
            <a:chOff x="1291854" y="3356992"/>
            <a:chExt cx="2920106" cy="410159"/>
          </a:xfrm>
        </p:grpSpPr>
        <p:sp>
          <p:nvSpPr>
            <p:cNvPr id="7" name="Rectangle 6"/>
            <p:cNvSpPr/>
            <p:nvPr/>
          </p:nvSpPr>
          <p:spPr>
            <a:xfrm>
              <a:off x="1291854" y="3367041"/>
              <a:ext cx="2920106" cy="40011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sz="2000" dirty="0"/>
                <a:t>A[1] </a:t>
              </a:r>
              <a:r>
                <a:rPr lang="id-ID" sz="2000" dirty="0" smtClean="0"/>
                <a:t>  </a:t>
              </a:r>
              <a:r>
                <a:rPr lang="pt-BR" sz="2000" dirty="0" smtClean="0"/>
                <a:t>A[2</a:t>
              </a:r>
              <a:r>
                <a:rPr lang="pt-BR" sz="2000" dirty="0"/>
                <a:t>] </a:t>
              </a:r>
              <a:r>
                <a:rPr lang="id-ID" sz="2000" dirty="0" smtClean="0"/>
                <a:t>  </a:t>
              </a:r>
              <a:r>
                <a:rPr lang="pt-BR" sz="2000" dirty="0" smtClean="0"/>
                <a:t>A[3</a:t>
              </a:r>
              <a:r>
                <a:rPr lang="pt-BR" sz="2000" dirty="0"/>
                <a:t>] </a:t>
              </a:r>
              <a:r>
                <a:rPr lang="id-ID" sz="2000" dirty="0" smtClean="0"/>
                <a:t> </a:t>
              </a:r>
              <a:r>
                <a:rPr lang="pt-BR" sz="2000" dirty="0" smtClean="0"/>
                <a:t>A[4</a:t>
              </a:r>
              <a:r>
                <a:rPr lang="pt-BR" sz="2000" dirty="0"/>
                <a:t>] </a:t>
              </a:r>
              <a:r>
                <a:rPr lang="id-ID" sz="2000" dirty="0" smtClean="0"/>
                <a:t> </a:t>
              </a:r>
              <a:r>
                <a:rPr lang="pt-BR" sz="2000" dirty="0" smtClean="0"/>
                <a:t>A[5]</a:t>
              </a:r>
              <a:endParaRPr lang="pt-BR" sz="20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07704" y="3367041"/>
              <a:ext cx="0" cy="40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483768" y="3356992"/>
              <a:ext cx="0" cy="40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59832" y="3356992"/>
              <a:ext cx="0" cy="40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17964" y="3356992"/>
              <a:ext cx="0" cy="40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80286" y="3727081"/>
            <a:ext cx="2920106" cy="410159"/>
            <a:chOff x="1291854" y="3356992"/>
            <a:chExt cx="2920106" cy="410159"/>
          </a:xfrm>
        </p:grpSpPr>
        <p:sp>
          <p:nvSpPr>
            <p:cNvPr id="17" name="Rectangle 16"/>
            <p:cNvSpPr/>
            <p:nvPr/>
          </p:nvSpPr>
          <p:spPr>
            <a:xfrm>
              <a:off x="1291854" y="3367041"/>
              <a:ext cx="2920106" cy="40011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id-ID" sz="2000" dirty="0" smtClean="0"/>
                <a:t>  10</a:t>
              </a:r>
              <a:r>
                <a:rPr lang="pt-BR" sz="2000" dirty="0" smtClean="0"/>
                <a:t> </a:t>
              </a:r>
              <a:r>
                <a:rPr lang="id-ID" sz="2000" dirty="0" smtClean="0"/>
                <a:t>     15</a:t>
              </a:r>
              <a:r>
                <a:rPr lang="pt-BR" sz="2000" dirty="0" smtClean="0"/>
                <a:t> </a:t>
              </a:r>
              <a:r>
                <a:rPr lang="id-ID" sz="2000" dirty="0" smtClean="0"/>
                <a:t>     20</a:t>
              </a:r>
              <a:r>
                <a:rPr lang="pt-BR" sz="2000" dirty="0" smtClean="0"/>
                <a:t> </a:t>
              </a:r>
              <a:r>
                <a:rPr lang="id-ID" sz="2000" dirty="0" smtClean="0"/>
                <a:t>    25</a:t>
              </a:r>
              <a:r>
                <a:rPr lang="pt-BR" sz="2000" dirty="0" smtClean="0"/>
                <a:t> </a:t>
              </a:r>
              <a:r>
                <a:rPr lang="id-ID" sz="2000" dirty="0" smtClean="0"/>
                <a:t>    30</a:t>
              </a:r>
              <a:endParaRPr lang="pt-BR" sz="20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907704" y="3367041"/>
              <a:ext cx="0" cy="40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83768" y="3356992"/>
              <a:ext cx="0" cy="40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059832" y="3356992"/>
              <a:ext cx="0" cy="40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617964" y="3356992"/>
              <a:ext cx="0" cy="40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5190367" y="4139788"/>
            <a:ext cx="3054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001</a:t>
            </a:r>
            <a:r>
              <a:rPr lang="id-ID" dirty="0" smtClean="0"/>
              <a:t>1</a:t>
            </a:r>
            <a:r>
              <a:rPr lang="pt-BR" dirty="0" smtClean="0"/>
              <a:t> </a:t>
            </a:r>
            <a:r>
              <a:rPr lang="id-ID" dirty="0" smtClean="0"/>
              <a:t> </a:t>
            </a:r>
            <a:r>
              <a:rPr lang="pt-BR" dirty="0" smtClean="0"/>
              <a:t>001</a:t>
            </a:r>
            <a:r>
              <a:rPr lang="id-ID" dirty="0" smtClean="0"/>
              <a:t>3</a:t>
            </a:r>
            <a:r>
              <a:rPr lang="pt-BR" dirty="0" smtClean="0"/>
              <a:t> </a:t>
            </a:r>
            <a:r>
              <a:rPr lang="id-ID" dirty="0" smtClean="0"/>
              <a:t>  </a:t>
            </a:r>
            <a:r>
              <a:rPr lang="pt-BR" dirty="0" smtClean="0"/>
              <a:t>001</a:t>
            </a:r>
            <a:r>
              <a:rPr lang="id-ID" dirty="0" smtClean="0"/>
              <a:t>5</a:t>
            </a:r>
            <a:r>
              <a:rPr lang="pt-BR" dirty="0" smtClean="0"/>
              <a:t> </a:t>
            </a:r>
            <a:r>
              <a:rPr lang="id-ID" dirty="0" smtClean="0"/>
              <a:t> </a:t>
            </a:r>
            <a:r>
              <a:rPr lang="pt-BR" dirty="0" smtClean="0"/>
              <a:t>001</a:t>
            </a:r>
            <a:r>
              <a:rPr lang="id-ID" dirty="0" smtClean="0"/>
              <a:t>7</a:t>
            </a:r>
            <a:r>
              <a:rPr lang="pt-BR" dirty="0" smtClean="0"/>
              <a:t> </a:t>
            </a:r>
            <a:r>
              <a:rPr lang="id-ID" dirty="0" smtClean="0"/>
              <a:t> </a:t>
            </a:r>
            <a:r>
              <a:rPr lang="pt-BR" dirty="0" smtClean="0"/>
              <a:t>001</a:t>
            </a:r>
            <a:r>
              <a:rPr lang="id-ID" dirty="0" smtClean="0"/>
              <a:t>9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779454" y="4518412"/>
            <a:ext cx="844202" cy="679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796137" y="4518412"/>
            <a:ext cx="844202" cy="679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31640" y="3347700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0</a:t>
            </a:r>
            <a:r>
              <a:rPr lang="id-ID" dirty="0" smtClean="0"/>
              <a:t>         1       2          3         4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243198" y="3315434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0</a:t>
            </a:r>
            <a:r>
              <a:rPr lang="id-ID" dirty="0" smtClean="0"/>
              <a:t>         1          2          3         4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0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8" grpId="0"/>
      <p:bldP spid="22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404664"/>
            <a:ext cx="828092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KONVERSI </a:t>
            </a:r>
            <a:r>
              <a:rPr lang="en-US" sz="2800" dirty="0" smtClean="0"/>
              <a:t>BILANGAN</a:t>
            </a:r>
            <a:endParaRPr lang="id-ID" sz="2800" dirty="0" smtClean="0"/>
          </a:p>
          <a:p>
            <a:endParaRPr lang="en-US" sz="2000" dirty="0"/>
          </a:p>
          <a:p>
            <a:pPr marL="268288" indent="-268288">
              <a:buAutoNum type="arabicPeriod"/>
            </a:pPr>
            <a:r>
              <a:rPr lang="en-US" sz="2000" dirty="0" smtClean="0"/>
              <a:t>Decimal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dirty="0" err="1"/>
              <a:t>sepuluh</a:t>
            </a:r>
            <a:r>
              <a:rPr lang="en-US" sz="2000" dirty="0"/>
              <a:t> </a:t>
            </a:r>
            <a:r>
              <a:rPr lang="en-US" sz="2000" dirty="0" smtClean="0"/>
              <a:t>yang</a:t>
            </a:r>
            <a:r>
              <a:rPr lang="id-ID" sz="2000" dirty="0" smtClean="0"/>
              <a:t> </a:t>
            </a:r>
            <a:r>
              <a:rPr lang="en-US" sz="2000" dirty="0" err="1" smtClean="0"/>
              <a:t>terdiri</a:t>
            </a:r>
            <a:r>
              <a:rPr lang="id-ID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endParaRPr lang="id-ID" sz="2000" dirty="0" smtClean="0"/>
          </a:p>
          <a:p>
            <a:r>
              <a:rPr lang="id-ID" sz="2000" dirty="0"/>
              <a:t>	</a:t>
            </a:r>
            <a:r>
              <a:rPr lang="en-US" sz="2000" dirty="0" smtClean="0"/>
              <a:t>0</a:t>
            </a:r>
            <a:r>
              <a:rPr lang="en-US" sz="2000" dirty="0"/>
              <a:t>, 1, 2, 3, 4, 5, 6, 7, 8, </a:t>
            </a:r>
            <a:r>
              <a:rPr lang="en-US" sz="2000" dirty="0" err="1"/>
              <a:t>dan</a:t>
            </a:r>
            <a:r>
              <a:rPr lang="en-US" sz="2000" dirty="0"/>
              <a:t> 9</a:t>
            </a:r>
          </a:p>
          <a:p>
            <a:endParaRPr lang="id-ID" sz="2000" dirty="0" smtClean="0"/>
          </a:p>
          <a:p>
            <a:pPr marL="441325" indent="-441325"/>
            <a:r>
              <a:rPr lang="en-US" sz="2000" dirty="0" smtClean="0"/>
              <a:t>2</a:t>
            </a:r>
            <a:r>
              <a:rPr lang="en-US" sz="2000" dirty="0"/>
              <a:t>. Hexadecimal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dirty="0" err="1"/>
              <a:t>enam</a:t>
            </a:r>
            <a:r>
              <a:rPr lang="en-US" sz="2000" dirty="0"/>
              <a:t> </a:t>
            </a:r>
            <a:r>
              <a:rPr lang="en-US" sz="2000" dirty="0" err="1"/>
              <a:t>belas</a:t>
            </a:r>
            <a:r>
              <a:rPr lang="en-US" sz="2000" dirty="0"/>
              <a:t> </a:t>
            </a:r>
            <a:r>
              <a:rPr lang="en-US" sz="2000" dirty="0" smtClean="0"/>
              <a:t>yang</a:t>
            </a:r>
            <a:r>
              <a:rPr lang="id-ID" sz="2000" dirty="0" smtClean="0"/>
              <a:t> </a:t>
            </a:r>
            <a:r>
              <a:rPr lang="en-US" sz="2000" dirty="0" err="1" smtClean="0"/>
              <a:t>terdiri</a:t>
            </a:r>
            <a:r>
              <a:rPr lang="en-US" sz="2000" dirty="0" smtClean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endParaRPr lang="id-ID" sz="2000" dirty="0" smtClean="0"/>
          </a:p>
          <a:p>
            <a:r>
              <a:rPr lang="id-ID" sz="2000" dirty="0"/>
              <a:t>	</a:t>
            </a:r>
            <a:r>
              <a:rPr lang="en-US" sz="2000" dirty="0" smtClean="0"/>
              <a:t>0</a:t>
            </a:r>
            <a:r>
              <a:rPr lang="en-US" sz="2000" dirty="0"/>
              <a:t>, 1, 2, 3, 4, 5, 6, 7, 8, 9, A, B, C, D, E, </a:t>
            </a:r>
            <a:r>
              <a:rPr lang="en-US" sz="2000" dirty="0" err="1"/>
              <a:t>dan</a:t>
            </a:r>
            <a:r>
              <a:rPr lang="en-US" sz="2000" dirty="0"/>
              <a:t> F</a:t>
            </a:r>
          </a:p>
          <a:p>
            <a:endParaRPr lang="id-ID" sz="2000" dirty="0" smtClean="0"/>
          </a:p>
          <a:p>
            <a:r>
              <a:rPr lang="en-US" sz="2000" dirty="0" err="1" smtClean="0"/>
              <a:t>Tabel</a:t>
            </a:r>
            <a:r>
              <a:rPr lang="en-US" sz="2000" dirty="0" smtClean="0"/>
              <a:t> </a:t>
            </a:r>
            <a:r>
              <a:rPr lang="en-US" sz="2000" dirty="0"/>
              <a:t>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konversi</a:t>
            </a:r>
            <a:r>
              <a:rPr lang="en-US" sz="2000" dirty="0"/>
              <a:t> </a:t>
            </a:r>
            <a:r>
              <a:rPr lang="en-US" sz="2000" dirty="0" err="1"/>
              <a:t>bilangan</a:t>
            </a:r>
            <a:r>
              <a:rPr lang="en-US" sz="2000" dirty="0"/>
              <a:t> </a:t>
            </a:r>
            <a:r>
              <a:rPr lang="en-US" sz="2000" dirty="0" smtClean="0"/>
              <a:t>Decimal,</a:t>
            </a:r>
            <a:r>
              <a:rPr lang="id-ID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/>
              <a:t>Hexadecimal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714798"/>
              </p:ext>
            </p:extLst>
          </p:nvPr>
        </p:nvGraphicFramePr>
        <p:xfrm>
          <a:off x="1151620" y="3861048"/>
          <a:ext cx="6768754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394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Decimal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Hexadecimal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5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808" y="494457"/>
            <a:ext cx="6246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Rumus : @A[i] = B + (i – 1) * L</a:t>
            </a:r>
          </a:p>
          <a:p>
            <a:r>
              <a:rPr lang="pt-BR" sz="2000" dirty="0"/>
              <a:t>Diketahui :</a:t>
            </a:r>
          </a:p>
          <a:p>
            <a:r>
              <a:rPr lang="pt-BR" sz="2000" dirty="0"/>
              <a:t>@A[i] = </a:t>
            </a:r>
            <a:r>
              <a:rPr lang="pt-BR" sz="2000" dirty="0" smtClean="0"/>
              <a:t>A[</a:t>
            </a:r>
            <a:r>
              <a:rPr lang="id-ID" sz="2000" dirty="0" smtClean="0"/>
              <a:t>5</a:t>
            </a:r>
            <a:r>
              <a:rPr lang="pt-BR" sz="2000" dirty="0" smtClean="0"/>
              <a:t>]</a:t>
            </a:r>
            <a:endParaRPr lang="pt-BR" sz="2000" dirty="0"/>
          </a:p>
          <a:p>
            <a:r>
              <a:rPr lang="pt-BR" sz="2000" dirty="0"/>
              <a:t> B = </a:t>
            </a:r>
            <a:r>
              <a:rPr lang="pt-BR" sz="2000" dirty="0" smtClean="0"/>
              <a:t>001</a:t>
            </a:r>
            <a:r>
              <a:rPr lang="id-ID" sz="2000" dirty="0" smtClean="0"/>
              <a:t>5</a:t>
            </a:r>
            <a:r>
              <a:rPr lang="pt-BR" sz="2000" dirty="0" smtClean="0"/>
              <a:t> </a:t>
            </a:r>
            <a:r>
              <a:rPr lang="pt-BR" sz="2000" dirty="0"/>
              <a:t>(H)</a:t>
            </a:r>
          </a:p>
          <a:p>
            <a:r>
              <a:rPr lang="pt-BR" sz="2000" dirty="0"/>
              <a:t> i = </a:t>
            </a:r>
            <a:r>
              <a:rPr lang="id-ID" sz="2000" dirty="0" smtClean="0"/>
              <a:t>5</a:t>
            </a:r>
            <a:endParaRPr lang="pt-BR" sz="2000" dirty="0"/>
          </a:p>
          <a:p>
            <a:r>
              <a:rPr lang="pt-BR" sz="2000" dirty="0"/>
              <a:t> L = </a:t>
            </a:r>
            <a:r>
              <a:rPr lang="pt-BR" sz="2000" dirty="0" smtClean="0"/>
              <a:t>2</a:t>
            </a:r>
            <a:endParaRPr lang="pt-BR" sz="2000" dirty="0"/>
          </a:p>
        </p:txBody>
      </p:sp>
      <p:sp>
        <p:nvSpPr>
          <p:cNvPr id="3" name="Rectangle 2"/>
          <p:cNvSpPr/>
          <p:nvPr/>
        </p:nvSpPr>
        <p:spPr>
          <a:xfrm>
            <a:off x="2487246" y="1221720"/>
            <a:ext cx="59731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Penyelesaian :</a:t>
            </a:r>
          </a:p>
          <a:p>
            <a:r>
              <a:rPr lang="id-ID" sz="2000" dirty="0" smtClean="0"/>
              <a:t>     </a:t>
            </a:r>
            <a:r>
              <a:rPr lang="pt-BR" sz="2000" dirty="0" smtClean="0"/>
              <a:t>A[</a:t>
            </a:r>
            <a:r>
              <a:rPr lang="id-ID" sz="2000" dirty="0" smtClean="0"/>
              <a:t>5</a:t>
            </a:r>
            <a:r>
              <a:rPr lang="pt-BR" sz="2000" dirty="0" smtClean="0"/>
              <a:t>] </a:t>
            </a:r>
            <a:r>
              <a:rPr lang="id-ID" sz="2000" dirty="0" smtClean="0"/>
              <a:t>	</a:t>
            </a:r>
            <a:r>
              <a:rPr lang="pt-BR" sz="2000" dirty="0" smtClean="0"/>
              <a:t>= 001</a:t>
            </a:r>
            <a:r>
              <a:rPr lang="id-ID" sz="2000" dirty="0" smtClean="0"/>
              <a:t>5</a:t>
            </a:r>
            <a:r>
              <a:rPr lang="pt-BR" sz="2000" dirty="0" smtClean="0"/>
              <a:t>(H</a:t>
            </a:r>
            <a:r>
              <a:rPr lang="pt-BR" sz="2000" dirty="0"/>
              <a:t>) + </a:t>
            </a:r>
            <a:r>
              <a:rPr lang="pt-BR" sz="2000" dirty="0" smtClean="0"/>
              <a:t>(</a:t>
            </a:r>
            <a:r>
              <a:rPr lang="id-ID" sz="2000" dirty="0" smtClean="0"/>
              <a:t>5</a:t>
            </a:r>
            <a:r>
              <a:rPr lang="pt-BR" sz="2000" dirty="0" smtClean="0"/>
              <a:t> </a:t>
            </a:r>
            <a:r>
              <a:rPr lang="pt-BR" sz="2000" dirty="0"/>
              <a:t>– 1) * 2</a:t>
            </a:r>
          </a:p>
          <a:p>
            <a:r>
              <a:rPr lang="pt-BR" sz="2000" dirty="0"/>
              <a:t> </a:t>
            </a:r>
            <a:r>
              <a:rPr lang="id-ID" sz="2000" dirty="0" smtClean="0"/>
              <a:t>	</a:t>
            </a:r>
            <a:r>
              <a:rPr lang="pt-BR" sz="2000" dirty="0" smtClean="0"/>
              <a:t>= 001</a:t>
            </a:r>
            <a:r>
              <a:rPr lang="id-ID" sz="2000" dirty="0" smtClean="0"/>
              <a:t>5</a:t>
            </a:r>
            <a:r>
              <a:rPr lang="pt-BR" sz="2000" dirty="0" smtClean="0"/>
              <a:t>(H</a:t>
            </a:r>
            <a:r>
              <a:rPr lang="pt-BR" sz="2000" dirty="0"/>
              <a:t>) + </a:t>
            </a:r>
            <a:r>
              <a:rPr lang="id-ID" sz="2000" dirty="0" smtClean="0"/>
              <a:t>8</a:t>
            </a:r>
            <a:r>
              <a:rPr lang="pt-BR" sz="2000" dirty="0" smtClean="0"/>
              <a:t> </a:t>
            </a:r>
            <a:r>
              <a:rPr lang="pt-BR" sz="2000" dirty="0"/>
              <a:t>(D)</a:t>
            </a:r>
          </a:p>
          <a:p>
            <a:r>
              <a:rPr lang="id-ID" sz="2000" dirty="0" smtClean="0"/>
              <a:t>	</a:t>
            </a:r>
            <a:r>
              <a:rPr lang="pt-BR" sz="2000" dirty="0" smtClean="0"/>
              <a:t>= 001</a:t>
            </a:r>
            <a:r>
              <a:rPr lang="id-ID" sz="2000" dirty="0" smtClean="0"/>
              <a:t>5</a:t>
            </a:r>
            <a:r>
              <a:rPr lang="pt-BR" sz="2000" dirty="0" smtClean="0"/>
              <a:t>(H</a:t>
            </a:r>
            <a:r>
              <a:rPr lang="pt-BR" sz="2000" dirty="0"/>
              <a:t>) + </a:t>
            </a:r>
            <a:r>
              <a:rPr lang="id-ID" sz="2000" dirty="0" smtClean="0"/>
              <a:t>8</a:t>
            </a:r>
            <a:r>
              <a:rPr lang="pt-BR" sz="2000" dirty="0" smtClean="0"/>
              <a:t> </a:t>
            </a:r>
            <a:r>
              <a:rPr lang="pt-BR" sz="2000" dirty="0"/>
              <a:t>(H)</a:t>
            </a:r>
          </a:p>
          <a:p>
            <a:r>
              <a:rPr lang="pt-BR" sz="2000" dirty="0"/>
              <a:t> </a:t>
            </a:r>
            <a:r>
              <a:rPr lang="id-ID" sz="2000" dirty="0" smtClean="0"/>
              <a:t>	</a:t>
            </a:r>
            <a:r>
              <a:rPr lang="pt-BR" sz="2000" dirty="0" smtClean="0"/>
              <a:t>= 001</a:t>
            </a:r>
            <a:r>
              <a:rPr lang="id-ID" sz="2000" dirty="0" smtClean="0"/>
              <a:t>C</a:t>
            </a:r>
            <a:r>
              <a:rPr lang="pt-BR" sz="2000" dirty="0" smtClean="0"/>
              <a:t>(H</a:t>
            </a:r>
            <a:r>
              <a:rPr lang="pt-BR" sz="2000" dirty="0"/>
              <a:t>) </a:t>
            </a:r>
            <a:endParaRPr lang="id-ID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87646" y="1844824"/>
            <a:ext cx="2009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dirty="0" smtClean="0"/>
              <a:t>8</a:t>
            </a:r>
            <a:r>
              <a:rPr lang="pt-BR" dirty="0" smtClean="0"/>
              <a:t> </a:t>
            </a:r>
            <a:r>
              <a:rPr lang="pt-BR" dirty="0"/>
              <a:t>Desimal = </a:t>
            </a:r>
            <a:r>
              <a:rPr lang="id-ID" dirty="0" smtClean="0"/>
              <a:t>8 </a:t>
            </a:r>
            <a:r>
              <a:rPr lang="pt-BR" dirty="0" smtClean="0"/>
              <a:t> </a:t>
            </a:r>
            <a:r>
              <a:rPr lang="pt-BR" dirty="0"/>
              <a:t>Hexa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39574" y="2060848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15616" y="4365104"/>
            <a:ext cx="301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001</a:t>
            </a:r>
            <a:r>
              <a:rPr lang="id-ID" dirty="0" smtClean="0"/>
              <a:t>5</a:t>
            </a:r>
            <a:r>
              <a:rPr lang="pt-BR" dirty="0" smtClean="0"/>
              <a:t> </a:t>
            </a:r>
            <a:r>
              <a:rPr lang="id-ID" dirty="0" smtClean="0"/>
              <a:t> </a:t>
            </a:r>
            <a:r>
              <a:rPr lang="pt-BR" dirty="0" smtClean="0"/>
              <a:t>001</a:t>
            </a:r>
            <a:r>
              <a:rPr lang="id-ID" dirty="0" smtClean="0"/>
              <a:t>7</a:t>
            </a:r>
            <a:r>
              <a:rPr lang="pt-BR" dirty="0" smtClean="0"/>
              <a:t> </a:t>
            </a:r>
            <a:r>
              <a:rPr lang="id-ID" dirty="0" smtClean="0"/>
              <a:t>  </a:t>
            </a:r>
            <a:r>
              <a:rPr lang="pt-BR" dirty="0" smtClean="0"/>
              <a:t>001</a:t>
            </a:r>
            <a:r>
              <a:rPr lang="id-ID" dirty="0" smtClean="0"/>
              <a:t>9</a:t>
            </a:r>
            <a:r>
              <a:rPr lang="pt-BR" dirty="0" smtClean="0"/>
              <a:t> </a:t>
            </a:r>
            <a:r>
              <a:rPr lang="id-ID" dirty="0" smtClean="0"/>
              <a:t> </a:t>
            </a:r>
            <a:r>
              <a:rPr lang="pt-BR" dirty="0" smtClean="0"/>
              <a:t>00</a:t>
            </a:r>
            <a:r>
              <a:rPr lang="id-ID" dirty="0" smtClean="0"/>
              <a:t>1A</a:t>
            </a:r>
            <a:r>
              <a:rPr lang="pt-BR" dirty="0" smtClean="0"/>
              <a:t> </a:t>
            </a:r>
            <a:r>
              <a:rPr lang="id-ID" dirty="0" smtClean="0"/>
              <a:t> </a:t>
            </a:r>
            <a:r>
              <a:rPr lang="pt-BR" dirty="0" smtClean="0"/>
              <a:t>00</a:t>
            </a:r>
            <a:r>
              <a:rPr lang="id-ID" dirty="0" smtClean="0"/>
              <a:t>1C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63604" y="3933056"/>
            <a:ext cx="2920106" cy="410159"/>
            <a:chOff x="1291854" y="3356992"/>
            <a:chExt cx="2920106" cy="410159"/>
          </a:xfrm>
        </p:grpSpPr>
        <p:sp>
          <p:nvSpPr>
            <p:cNvPr id="7" name="Rectangle 6"/>
            <p:cNvSpPr/>
            <p:nvPr/>
          </p:nvSpPr>
          <p:spPr>
            <a:xfrm>
              <a:off x="1291854" y="3367041"/>
              <a:ext cx="2920106" cy="40011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sz="2000" dirty="0"/>
                <a:t>A[1] </a:t>
              </a:r>
              <a:r>
                <a:rPr lang="id-ID" sz="2000" dirty="0" smtClean="0"/>
                <a:t>  </a:t>
              </a:r>
              <a:r>
                <a:rPr lang="pt-BR" sz="2000" dirty="0" smtClean="0"/>
                <a:t>A[2</a:t>
              </a:r>
              <a:r>
                <a:rPr lang="pt-BR" sz="2000" dirty="0"/>
                <a:t>] </a:t>
              </a:r>
              <a:r>
                <a:rPr lang="id-ID" sz="2000" dirty="0" smtClean="0"/>
                <a:t>  </a:t>
              </a:r>
              <a:r>
                <a:rPr lang="pt-BR" sz="2000" dirty="0" smtClean="0"/>
                <a:t>A[3</a:t>
              </a:r>
              <a:r>
                <a:rPr lang="pt-BR" sz="2000" dirty="0"/>
                <a:t>] </a:t>
              </a:r>
              <a:r>
                <a:rPr lang="id-ID" sz="2000" dirty="0" smtClean="0"/>
                <a:t> </a:t>
              </a:r>
              <a:r>
                <a:rPr lang="pt-BR" sz="2000" dirty="0" smtClean="0"/>
                <a:t>A[4</a:t>
              </a:r>
              <a:r>
                <a:rPr lang="pt-BR" sz="2000" dirty="0"/>
                <a:t>] </a:t>
              </a:r>
              <a:r>
                <a:rPr lang="id-ID" sz="2000" dirty="0" smtClean="0"/>
                <a:t> </a:t>
              </a:r>
              <a:r>
                <a:rPr lang="pt-BR" sz="2000" dirty="0" smtClean="0"/>
                <a:t>A[5]</a:t>
              </a:r>
              <a:endParaRPr lang="pt-BR" sz="20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1907704" y="3367041"/>
              <a:ext cx="0" cy="40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483768" y="3356992"/>
              <a:ext cx="0" cy="40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059832" y="3356992"/>
              <a:ext cx="0" cy="40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17964" y="3356992"/>
              <a:ext cx="0" cy="40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80286" y="3943105"/>
            <a:ext cx="2920106" cy="410159"/>
            <a:chOff x="1291854" y="3356992"/>
            <a:chExt cx="2920106" cy="410159"/>
          </a:xfrm>
        </p:grpSpPr>
        <p:sp>
          <p:nvSpPr>
            <p:cNvPr id="17" name="Rectangle 16"/>
            <p:cNvSpPr/>
            <p:nvPr/>
          </p:nvSpPr>
          <p:spPr>
            <a:xfrm>
              <a:off x="1291854" y="3367041"/>
              <a:ext cx="2920106" cy="40011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id-ID" sz="2000" dirty="0" smtClean="0"/>
                <a:t>  10</a:t>
              </a:r>
              <a:r>
                <a:rPr lang="pt-BR" sz="2000" dirty="0" smtClean="0"/>
                <a:t> </a:t>
              </a:r>
              <a:r>
                <a:rPr lang="id-ID" sz="2000" dirty="0" smtClean="0"/>
                <a:t>     15</a:t>
              </a:r>
              <a:r>
                <a:rPr lang="pt-BR" sz="2000" dirty="0" smtClean="0"/>
                <a:t> </a:t>
              </a:r>
              <a:r>
                <a:rPr lang="id-ID" sz="2000" dirty="0" smtClean="0"/>
                <a:t>     20</a:t>
              </a:r>
              <a:r>
                <a:rPr lang="pt-BR" sz="2000" dirty="0" smtClean="0"/>
                <a:t> </a:t>
              </a:r>
              <a:r>
                <a:rPr lang="id-ID" sz="2000" dirty="0" smtClean="0"/>
                <a:t>    25</a:t>
              </a:r>
              <a:r>
                <a:rPr lang="pt-BR" sz="2000" dirty="0" smtClean="0"/>
                <a:t> </a:t>
              </a:r>
              <a:r>
                <a:rPr lang="id-ID" sz="2000" dirty="0" smtClean="0"/>
                <a:t>    30</a:t>
              </a:r>
              <a:endParaRPr lang="pt-BR" sz="20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907704" y="3367041"/>
              <a:ext cx="0" cy="40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483768" y="3356992"/>
              <a:ext cx="0" cy="40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059832" y="3356992"/>
              <a:ext cx="0" cy="40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617964" y="3356992"/>
              <a:ext cx="0" cy="4001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 flipV="1">
            <a:off x="1779454" y="4734436"/>
            <a:ext cx="707792" cy="4634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43630" y="4858128"/>
            <a:ext cx="572586" cy="443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48064" y="4365104"/>
            <a:ext cx="3017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001</a:t>
            </a:r>
            <a:r>
              <a:rPr lang="id-ID" dirty="0" smtClean="0"/>
              <a:t>5</a:t>
            </a:r>
            <a:r>
              <a:rPr lang="pt-BR" dirty="0" smtClean="0"/>
              <a:t> </a:t>
            </a:r>
            <a:r>
              <a:rPr lang="id-ID" dirty="0" smtClean="0"/>
              <a:t> </a:t>
            </a:r>
            <a:r>
              <a:rPr lang="pt-BR" dirty="0" smtClean="0"/>
              <a:t>001</a:t>
            </a:r>
            <a:r>
              <a:rPr lang="id-ID" dirty="0" smtClean="0"/>
              <a:t>7</a:t>
            </a:r>
            <a:r>
              <a:rPr lang="pt-BR" dirty="0" smtClean="0"/>
              <a:t> </a:t>
            </a:r>
            <a:r>
              <a:rPr lang="id-ID" dirty="0" smtClean="0"/>
              <a:t>  </a:t>
            </a:r>
            <a:r>
              <a:rPr lang="pt-BR" dirty="0" smtClean="0"/>
              <a:t>001</a:t>
            </a:r>
            <a:r>
              <a:rPr lang="id-ID" dirty="0" smtClean="0"/>
              <a:t>9</a:t>
            </a:r>
            <a:r>
              <a:rPr lang="pt-BR" dirty="0" smtClean="0"/>
              <a:t> </a:t>
            </a:r>
            <a:r>
              <a:rPr lang="id-ID" dirty="0" smtClean="0"/>
              <a:t> </a:t>
            </a:r>
            <a:r>
              <a:rPr lang="pt-BR" dirty="0" smtClean="0"/>
              <a:t>00</a:t>
            </a:r>
            <a:r>
              <a:rPr lang="id-ID" dirty="0" smtClean="0"/>
              <a:t>1A</a:t>
            </a:r>
            <a:r>
              <a:rPr lang="pt-BR" dirty="0" smtClean="0"/>
              <a:t> </a:t>
            </a:r>
            <a:r>
              <a:rPr lang="id-ID" dirty="0" smtClean="0"/>
              <a:t> </a:t>
            </a:r>
            <a:r>
              <a:rPr lang="pt-BR" dirty="0" smtClean="0"/>
              <a:t>00</a:t>
            </a:r>
            <a:r>
              <a:rPr lang="id-ID" dirty="0" smtClean="0"/>
              <a:t>1C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612712"/>
              </p:ext>
            </p:extLst>
          </p:nvPr>
        </p:nvGraphicFramePr>
        <p:xfrm>
          <a:off x="1115616" y="3088382"/>
          <a:ext cx="6768754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394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  <a:gridCol w="33571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Decimal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Hexadecimal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d-ID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9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238" y="3429000"/>
            <a:ext cx="83028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Keterangan</a:t>
            </a:r>
            <a:r>
              <a:rPr lang="en-US" sz="2000" dirty="0" smtClean="0"/>
              <a:t> </a:t>
            </a:r>
            <a:r>
              <a:rPr lang="en-US" sz="2000" dirty="0"/>
              <a:t>:</a:t>
            </a:r>
          </a:p>
          <a:p>
            <a:r>
              <a:rPr lang="en-US" sz="2000" dirty="0"/>
              <a:t>@M[</a:t>
            </a:r>
            <a:r>
              <a:rPr lang="en-US" sz="2000" dirty="0" err="1"/>
              <a:t>i</a:t>
            </a:r>
            <a:r>
              <a:rPr lang="en-US" sz="2000" dirty="0"/>
              <a:t>][j] = </a:t>
            </a:r>
            <a:r>
              <a:rPr lang="en-US" sz="2000" dirty="0" err="1"/>
              <a:t>Posisi</a:t>
            </a:r>
            <a:r>
              <a:rPr lang="en-US" sz="2000" dirty="0"/>
              <a:t> Array </a:t>
            </a:r>
            <a:r>
              <a:rPr lang="en-US" sz="2000" dirty="0" err="1"/>
              <a:t>yg</a:t>
            </a:r>
            <a:r>
              <a:rPr lang="en-US" sz="2000" dirty="0"/>
              <a:t> </a:t>
            </a:r>
            <a:r>
              <a:rPr lang="en-US" sz="2000" dirty="0" err="1"/>
              <a:t>dicari</a:t>
            </a:r>
            <a:r>
              <a:rPr lang="en-US" sz="2000" dirty="0"/>
              <a:t>, </a:t>
            </a:r>
            <a:endParaRPr lang="id-ID" sz="2000" dirty="0" smtClean="0"/>
          </a:p>
          <a:p>
            <a:r>
              <a:rPr lang="en-US" sz="2000" dirty="0" smtClean="0"/>
              <a:t>M[0</a:t>
            </a:r>
            <a:r>
              <a:rPr lang="en-US" sz="2000" dirty="0"/>
              <a:t>][0] =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alamat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smtClean="0"/>
              <a:t>index</a:t>
            </a:r>
            <a:r>
              <a:rPr lang="id-ID" sz="2000" dirty="0" smtClean="0"/>
              <a:t> </a:t>
            </a:r>
            <a:r>
              <a:rPr lang="en-US" sz="2000" dirty="0" smtClean="0"/>
              <a:t>array,</a:t>
            </a:r>
            <a:r>
              <a:rPr lang="id-ID" sz="2000" dirty="0" smtClean="0"/>
              <a:t> </a:t>
            </a:r>
          </a:p>
          <a:p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Baris</a:t>
            </a:r>
            <a:r>
              <a:rPr lang="en-US" sz="2000" dirty="0"/>
              <a:t>, j = </a:t>
            </a:r>
            <a:r>
              <a:rPr lang="en-US" sz="2000" dirty="0" err="1"/>
              <a:t>kolom</a:t>
            </a:r>
            <a:r>
              <a:rPr lang="en-US" sz="2000" dirty="0"/>
              <a:t>, L = </a:t>
            </a:r>
            <a:r>
              <a:rPr lang="en-US" sz="2000" dirty="0" err="1"/>
              <a:t>Ukuran</a:t>
            </a:r>
            <a:r>
              <a:rPr lang="en-US" sz="2000" dirty="0"/>
              <a:t> memory type data</a:t>
            </a:r>
          </a:p>
          <a:p>
            <a:r>
              <a:rPr lang="en-US" sz="2000" dirty="0"/>
              <a:t>K = </a:t>
            </a:r>
            <a:r>
              <a:rPr lang="en-US" sz="2000" dirty="0" err="1"/>
              <a:t>Banyaknya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per </a:t>
            </a:r>
            <a:r>
              <a:rPr lang="en-US" sz="2000" dirty="0" err="1"/>
              <a:t>kolom</a:t>
            </a:r>
            <a:r>
              <a:rPr lang="en-US" sz="2000" dirty="0"/>
              <a:t>, N = </a:t>
            </a:r>
            <a:r>
              <a:rPr lang="en-US" sz="2000" dirty="0" err="1"/>
              <a:t>Banyaknya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per </a:t>
            </a:r>
            <a:r>
              <a:rPr lang="en-US" sz="2000" dirty="0" err="1" smtClean="0"/>
              <a:t>baris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55576" y="303039"/>
            <a:ext cx="7704856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PEMETAAN (</a:t>
            </a:r>
            <a:r>
              <a:rPr lang="en-US" sz="2400" b="1" dirty="0" smtClean="0">
                <a:solidFill>
                  <a:schemeClr val="bg1"/>
                </a:solidFill>
              </a:rPr>
              <a:t>MAPPING)</a:t>
            </a:r>
            <a:r>
              <a:rPr lang="id-ID" sz="2400" b="1" dirty="0" smtClean="0">
                <a:solidFill>
                  <a:schemeClr val="bg1"/>
                </a:solidFill>
              </a:rPr>
              <a:t> - </a:t>
            </a:r>
            <a:r>
              <a:rPr lang="en-US" sz="2400" b="1" dirty="0" smtClean="0">
                <a:solidFill>
                  <a:schemeClr val="bg1"/>
                </a:solidFill>
              </a:rPr>
              <a:t>ARRAY </a:t>
            </a:r>
            <a:r>
              <a:rPr lang="en-US" sz="2400" b="1" dirty="0">
                <a:solidFill>
                  <a:schemeClr val="bg1"/>
                </a:solidFill>
              </a:rPr>
              <a:t>DIMENSI DUA KE STORAGE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467544" y="1052736"/>
            <a:ext cx="84205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Terbagi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pandang</a:t>
            </a:r>
            <a:r>
              <a:rPr lang="en-US" sz="2000" dirty="0"/>
              <a:t> (</a:t>
            </a:r>
            <a:r>
              <a:rPr lang="en-US" sz="2000" dirty="0" err="1"/>
              <a:t>representasi</a:t>
            </a:r>
            <a:r>
              <a:rPr lang="en-US" sz="2000" dirty="0"/>
              <a:t>) yang </a:t>
            </a:r>
            <a:r>
              <a:rPr lang="en-US" sz="2000" dirty="0" err="1"/>
              <a:t>berbeda</a:t>
            </a:r>
            <a:r>
              <a:rPr lang="en-US" sz="2000" dirty="0"/>
              <a:t> :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Kolom</a:t>
            </a:r>
            <a:r>
              <a:rPr lang="en-US" sz="2000" dirty="0"/>
              <a:t> Per </a:t>
            </a:r>
            <a:r>
              <a:rPr lang="en-US" sz="2000" dirty="0" err="1"/>
              <a:t>Kolom</a:t>
            </a:r>
            <a:r>
              <a:rPr lang="en-US" sz="2000" dirty="0"/>
              <a:t> (</a:t>
            </a:r>
            <a:r>
              <a:rPr lang="en-US" sz="2000" dirty="0" err="1"/>
              <a:t>Coloumn</a:t>
            </a:r>
            <a:r>
              <a:rPr lang="en-US" sz="2000" dirty="0"/>
              <a:t> Major </a:t>
            </a:r>
            <a:r>
              <a:rPr lang="en-US" sz="2000" dirty="0" smtClean="0"/>
              <a:t>Order/CMO)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403648" y="1804754"/>
            <a:ext cx="4628062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@M[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][j] = M[0][0] + {(j - 1) * K + (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- 1)} * L 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2380818"/>
            <a:ext cx="63630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2.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Per </a:t>
            </a:r>
            <a:r>
              <a:rPr lang="en-US" sz="2000" dirty="0" err="1"/>
              <a:t>Baris</a:t>
            </a:r>
            <a:r>
              <a:rPr lang="en-US" sz="2000" dirty="0"/>
              <a:t> (Row Major Order / RMO) 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884874"/>
            <a:ext cx="460241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@M[i][j] = M[0][0] + {(i - 1) * N + (j - 1)} * 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9552" y="332656"/>
            <a:ext cx="59766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b="1" dirty="0" smtClean="0"/>
              <a:t>PENGGAMBARAN SECARA LOGIKA</a:t>
            </a:r>
          </a:p>
          <a:p>
            <a:endParaRPr lang="id-ID" sz="2000" dirty="0"/>
          </a:p>
          <a:p>
            <a:r>
              <a:rPr lang="sv-SE" sz="2000" dirty="0" smtClean="0"/>
              <a:t>Misal </a:t>
            </a:r>
            <a:r>
              <a:rPr lang="sv-SE" sz="2000" dirty="0"/>
              <a:t>: int M[3][2</a:t>
            </a:r>
            <a:r>
              <a:rPr lang="sv-SE" sz="2000" dirty="0" smtClean="0"/>
              <a:t>];</a:t>
            </a:r>
            <a:r>
              <a:rPr lang="id-ID" sz="2000" dirty="0" smtClean="0"/>
              <a:t> </a:t>
            </a:r>
          </a:p>
          <a:p>
            <a:r>
              <a:rPr lang="id-ID" sz="2000" dirty="0" smtClean="0"/>
              <a:t>(</a:t>
            </a:r>
            <a:r>
              <a:rPr lang="sv-SE" sz="2000" dirty="0" smtClean="0"/>
              <a:t>Array </a:t>
            </a:r>
            <a:r>
              <a:rPr lang="sv-SE" sz="2000" dirty="0"/>
              <a:t>dengan 3 Baris &amp; 2 Kolom)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838804" y="1140608"/>
            <a:ext cx="720080" cy="360040"/>
            <a:chOff x="2221478" y="3626488"/>
            <a:chExt cx="720080" cy="360040"/>
          </a:xfrm>
        </p:grpSpPr>
        <p:sp>
          <p:nvSpPr>
            <p:cNvPr id="6" name="Rectangle 5"/>
            <p:cNvSpPr/>
            <p:nvPr/>
          </p:nvSpPr>
          <p:spPr>
            <a:xfrm>
              <a:off x="222147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58151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870984" y="771276"/>
            <a:ext cx="93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0    1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838804" y="1500648"/>
            <a:ext cx="720080" cy="360040"/>
            <a:chOff x="2221478" y="3626488"/>
            <a:chExt cx="720080" cy="360040"/>
          </a:xfrm>
        </p:grpSpPr>
        <p:sp>
          <p:nvSpPr>
            <p:cNvPr id="13" name="Rectangle 12"/>
            <p:cNvSpPr/>
            <p:nvPr/>
          </p:nvSpPr>
          <p:spPr>
            <a:xfrm>
              <a:off x="222147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8151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38804" y="1860688"/>
            <a:ext cx="720080" cy="360040"/>
            <a:chOff x="2221478" y="3626488"/>
            <a:chExt cx="720080" cy="360040"/>
          </a:xfrm>
        </p:grpSpPr>
        <p:sp>
          <p:nvSpPr>
            <p:cNvPr id="19" name="Rectangle 18"/>
            <p:cNvSpPr/>
            <p:nvPr/>
          </p:nvSpPr>
          <p:spPr>
            <a:xfrm>
              <a:off x="222147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81518" y="3626488"/>
              <a:ext cx="360040" cy="360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444646" y="1129497"/>
            <a:ext cx="3551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d-ID" dirty="0" smtClean="0"/>
              <a:t>0    </a:t>
            </a:r>
          </a:p>
          <a:p>
            <a:pPr>
              <a:spcAft>
                <a:spcPts val="600"/>
              </a:spcAft>
            </a:pPr>
            <a:r>
              <a:rPr lang="id-ID" dirty="0" smtClean="0"/>
              <a:t>1     </a:t>
            </a:r>
          </a:p>
          <a:p>
            <a:pPr>
              <a:spcAft>
                <a:spcPts val="600"/>
              </a:spcAft>
            </a:pPr>
            <a:r>
              <a:rPr lang="id-ID" dirty="0" smtClean="0"/>
              <a:t>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9552" y="1988840"/>
            <a:ext cx="71287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Berdasarkan</a:t>
            </a:r>
            <a:r>
              <a:rPr lang="en-US" sz="2000" dirty="0"/>
              <a:t> Cara </a:t>
            </a:r>
            <a:r>
              <a:rPr lang="en-US" sz="2000" dirty="0" err="1"/>
              <a:t>pandang</a:t>
            </a:r>
            <a:r>
              <a:rPr lang="en-US" sz="2000" dirty="0"/>
              <a:t> :</a:t>
            </a:r>
          </a:p>
          <a:p>
            <a:r>
              <a:rPr lang="en-US" sz="2000" dirty="0" smtClean="0"/>
              <a:t>1. </a:t>
            </a:r>
            <a:r>
              <a:rPr lang="en-US" sz="2000" dirty="0" err="1" smtClean="0"/>
              <a:t>Kolom</a:t>
            </a:r>
            <a:r>
              <a:rPr lang="en-US" sz="2000" dirty="0" smtClean="0"/>
              <a:t> </a:t>
            </a:r>
            <a:r>
              <a:rPr lang="en-US" sz="2000" dirty="0"/>
              <a:t>Per </a:t>
            </a:r>
            <a:r>
              <a:rPr lang="en-US" sz="2000" dirty="0" err="1"/>
              <a:t>Baris</a:t>
            </a:r>
            <a:r>
              <a:rPr lang="en-US" sz="2000" dirty="0"/>
              <a:t> (Row Major Order / RMO</a:t>
            </a:r>
            <a:r>
              <a:rPr lang="en-US" sz="2000" dirty="0" smtClean="0"/>
              <a:t>)</a:t>
            </a:r>
            <a:endParaRPr lang="id-ID" sz="2000" dirty="0" smtClean="0"/>
          </a:p>
          <a:p>
            <a:r>
              <a:rPr lang="id-ID" sz="2000" dirty="0"/>
              <a:t>	</a:t>
            </a:r>
            <a:endParaRPr lang="id-ID" sz="2000" dirty="0" smtClean="0"/>
          </a:p>
          <a:p>
            <a:endParaRPr lang="id-ID" sz="2000" dirty="0" smtClean="0"/>
          </a:p>
          <a:p>
            <a:r>
              <a:rPr lang="id-ID" sz="2000" dirty="0" smtClean="0"/>
              <a:t>	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per </a:t>
            </a:r>
            <a:r>
              <a:rPr lang="en-US" sz="2000" dirty="0" err="1"/>
              <a:t>baris</a:t>
            </a:r>
            <a:r>
              <a:rPr lang="en-US" sz="2000" dirty="0"/>
              <a:t> = 2</a:t>
            </a:r>
          </a:p>
          <a:p>
            <a:endParaRPr lang="id-ID" sz="2000" dirty="0" smtClean="0"/>
          </a:p>
          <a:p>
            <a:r>
              <a:rPr lang="en-US" sz="2000" dirty="0" smtClean="0"/>
              <a:t>2</a:t>
            </a:r>
            <a:r>
              <a:rPr lang="en-US" sz="2000" dirty="0"/>
              <a:t>. </a:t>
            </a:r>
            <a:r>
              <a:rPr lang="en-US" sz="2000" dirty="0" err="1"/>
              <a:t>Baris</a:t>
            </a:r>
            <a:r>
              <a:rPr lang="en-US" sz="2000" dirty="0"/>
              <a:t> Per </a:t>
            </a:r>
            <a:r>
              <a:rPr lang="en-US" sz="2000" dirty="0" err="1"/>
              <a:t>Kolom</a:t>
            </a:r>
            <a:r>
              <a:rPr lang="en-US" sz="2000" dirty="0"/>
              <a:t> (</a:t>
            </a:r>
            <a:r>
              <a:rPr lang="en-US" sz="2000" dirty="0" err="1"/>
              <a:t>Coloumn</a:t>
            </a:r>
            <a:r>
              <a:rPr lang="en-US" sz="2000" dirty="0"/>
              <a:t> Major Order / CMO</a:t>
            </a:r>
            <a:r>
              <a:rPr lang="en-US" sz="2000" dirty="0" smtClean="0"/>
              <a:t>)</a:t>
            </a:r>
            <a:endParaRPr lang="id-ID" sz="2000" dirty="0" smtClean="0"/>
          </a:p>
          <a:p>
            <a:endParaRPr lang="en-US" sz="2000" dirty="0"/>
          </a:p>
          <a:p>
            <a:endParaRPr lang="id-ID" sz="2000" dirty="0" smtClean="0"/>
          </a:p>
          <a:p>
            <a:r>
              <a:rPr lang="id-ID" sz="2000" dirty="0"/>
              <a:t>	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per </a:t>
            </a:r>
            <a:r>
              <a:rPr lang="en-US" sz="2000" dirty="0" err="1"/>
              <a:t>kolom</a:t>
            </a:r>
            <a:r>
              <a:rPr lang="en-US" sz="2000" dirty="0"/>
              <a:t> = 3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043608" y="2759124"/>
            <a:ext cx="4919668" cy="381844"/>
            <a:chOff x="1043608" y="2924944"/>
            <a:chExt cx="4919668" cy="381844"/>
          </a:xfrm>
        </p:grpSpPr>
        <p:sp>
          <p:nvSpPr>
            <p:cNvPr id="27" name="Rectangle 26"/>
            <p:cNvSpPr/>
            <p:nvPr/>
          </p:nvSpPr>
          <p:spPr>
            <a:xfrm>
              <a:off x="1043608" y="2924944"/>
              <a:ext cx="824997" cy="378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M[0,0]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68605" y="2924944"/>
              <a:ext cx="824997" cy="378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M[0,</a:t>
              </a:r>
              <a:r>
                <a:rPr lang="id-ID" dirty="0" smtClean="0"/>
                <a:t>1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702886" y="2924944"/>
              <a:ext cx="824997" cy="378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</a:t>
              </a:r>
              <a:r>
                <a:rPr lang="id-ID" dirty="0" smtClean="0"/>
                <a:t>1</a:t>
              </a:r>
              <a:r>
                <a:rPr lang="en-US" dirty="0" smtClean="0"/>
                <a:t>,</a:t>
              </a:r>
              <a:r>
                <a:rPr lang="id-ID" dirty="0" smtClean="0"/>
                <a:t>0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491880" y="2928012"/>
              <a:ext cx="824997" cy="378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</a:t>
              </a:r>
              <a:r>
                <a:rPr lang="id-ID" dirty="0" smtClean="0"/>
                <a:t>1</a:t>
              </a:r>
              <a:r>
                <a:rPr lang="en-US" dirty="0" smtClean="0"/>
                <a:t>,</a:t>
              </a:r>
              <a:r>
                <a:rPr lang="id-ID" dirty="0" smtClean="0"/>
                <a:t>1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316877" y="2924944"/>
              <a:ext cx="824997" cy="378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</a:t>
              </a:r>
              <a:r>
                <a:rPr lang="id-ID" dirty="0" smtClean="0"/>
                <a:t>2</a:t>
              </a:r>
              <a:r>
                <a:rPr lang="en-US" dirty="0" smtClean="0"/>
                <a:t>,</a:t>
              </a:r>
              <a:r>
                <a:rPr lang="id-ID" dirty="0" smtClean="0"/>
                <a:t>0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38279" y="2924944"/>
              <a:ext cx="824997" cy="378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</a:t>
              </a:r>
              <a:r>
                <a:rPr lang="id-ID" dirty="0" smtClean="0"/>
                <a:t>2</a:t>
              </a:r>
              <a:r>
                <a:rPr lang="en-US" dirty="0" smtClean="0"/>
                <a:t>,</a:t>
              </a:r>
              <a:r>
                <a:rPr lang="id-ID" dirty="0" smtClean="0"/>
                <a:t>1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cxnSp>
        <p:nvCxnSpPr>
          <p:cNvPr id="2049" name="Straight Connector 2048"/>
          <p:cNvCxnSpPr/>
          <p:nvPr/>
        </p:nvCxnSpPr>
        <p:spPr>
          <a:xfrm>
            <a:off x="2702886" y="2636912"/>
            <a:ext cx="0" cy="6480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316877" y="2654963"/>
            <a:ext cx="0" cy="6480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20484" y="4327534"/>
            <a:ext cx="4919668" cy="378776"/>
            <a:chOff x="1020484" y="4327534"/>
            <a:chExt cx="4919668" cy="378776"/>
          </a:xfrm>
        </p:grpSpPr>
        <p:grpSp>
          <p:nvGrpSpPr>
            <p:cNvPr id="41" name="Group 40"/>
            <p:cNvGrpSpPr/>
            <p:nvPr/>
          </p:nvGrpSpPr>
          <p:grpSpPr>
            <a:xfrm>
              <a:off x="1020484" y="4327534"/>
              <a:ext cx="4919668" cy="378776"/>
              <a:chOff x="1043608" y="2924944"/>
              <a:chExt cx="4919668" cy="37877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043608" y="2924944"/>
                <a:ext cx="824997" cy="3787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M[0,0]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868605" y="2924944"/>
                <a:ext cx="824997" cy="3787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M[</a:t>
                </a:r>
                <a:r>
                  <a:rPr lang="id-ID" dirty="0" smtClean="0"/>
                  <a:t>1</a:t>
                </a:r>
                <a:r>
                  <a:rPr lang="en-US" dirty="0" smtClean="0"/>
                  <a:t>,</a:t>
                </a:r>
                <a:r>
                  <a:rPr lang="id-ID" dirty="0" smtClean="0"/>
                  <a:t>0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687120" y="2924944"/>
                <a:ext cx="824997" cy="3787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M[</a:t>
                </a:r>
                <a:r>
                  <a:rPr lang="id-ID" dirty="0" smtClean="0"/>
                  <a:t>2</a:t>
                </a:r>
                <a:r>
                  <a:rPr lang="en-US" dirty="0" smtClean="0"/>
                  <a:t>,</a:t>
                </a:r>
                <a:r>
                  <a:rPr lang="id-ID" dirty="0" smtClean="0"/>
                  <a:t>0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316877" y="2924944"/>
                <a:ext cx="824997" cy="3787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M[</a:t>
                </a:r>
                <a:r>
                  <a:rPr lang="id-ID" dirty="0" smtClean="0"/>
                  <a:t>1</a:t>
                </a:r>
                <a:r>
                  <a:rPr lang="en-US" dirty="0" smtClean="0"/>
                  <a:t>,</a:t>
                </a:r>
                <a:r>
                  <a:rPr lang="id-ID" dirty="0" smtClean="0"/>
                  <a:t>1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138279" y="2924944"/>
                <a:ext cx="824997" cy="3787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M[</a:t>
                </a:r>
                <a:r>
                  <a:rPr lang="id-ID" dirty="0" smtClean="0"/>
                  <a:t>2</a:t>
                </a:r>
                <a:r>
                  <a:rPr lang="en-US" dirty="0" smtClean="0"/>
                  <a:t>,</a:t>
                </a:r>
                <a:r>
                  <a:rPr lang="id-ID" dirty="0" smtClean="0"/>
                  <a:t>1</a:t>
                </a:r>
                <a:r>
                  <a:rPr lang="en-US" dirty="0" smtClean="0"/>
                  <a:t>]</a:t>
                </a:r>
                <a:endParaRPr lang="en-US" dirty="0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3491880" y="4327534"/>
              <a:ext cx="824997" cy="3787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M[</a:t>
              </a:r>
              <a:r>
                <a:rPr lang="id-ID" dirty="0" smtClean="0"/>
                <a:t>0</a:t>
              </a:r>
              <a:r>
                <a:rPr lang="en-US" dirty="0" smtClean="0"/>
                <a:t>,</a:t>
              </a:r>
              <a:r>
                <a:rPr lang="id-ID" dirty="0" smtClean="0"/>
                <a:t>1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cxnSp>
        <p:nvCxnSpPr>
          <p:cNvPr id="52" name="Straight Connector 51"/>
          <p:cNvCxnSpPr/>
          <p:nvPr/>
        </p:nvCxnSpPr>
        <p:spPr>
          <a:xfrm>
            <a:off x="3477841" y="4192886"/>
            <a:ext cx="0" cy="64807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24" grpId="0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871</Words>
  <Application>Microsoft Office PowerPoint</Application>
  <PresentationFormat>On-screen Show (4:3)</PresentationFormat>
  <Paragraphs>227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PEMETAAN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 3</dc:title>
  <dc:creator>Kusuma Hati</dc:creator>
  <cp:lastModifiedBy>Admin</cp:lastModifiedBy>
  <cp:revision>70</cp:revision>
  <dcterms:created xsi:type="dcterms:W3CDTF">2022-03-14T06:37:11Z</dcterms:created>
  <dcterms:modified xsi:type="dcterms:W3CDTF">2022-03-29T03:58:34Z</dcterms:modified>
</cp:coreProperties>
</file>