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9" r:id="rId3"/>
    <p:sldId id="277" r:id="rId4"/>
    <p:sldId id="267" r:id="rId5"/>
    <p:sldId id="271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1035-E1B2-439F-85F7-BF9B9FEB21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5CB6-7226-40F6-9849-45410572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3325-DB89-46D7-94F9-33E9F24D3A2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ARRAY </a:t>
            </a:r>
            <a:r>
              <a:rPr lang="id-ID" sz="5400" dirty="0" smtClean="0">
                <a:latin typeface="Cambria" panose="02040503050406030204" pitchFamily="18" charset="0"/>
              </a:rPr>
              <a:t/>
            </a:r>
            <a:br>
              <a:rPr lang="id-ID" sz="5400" dirty="0" smtClean="0">
                <a:latin typeface="Cambria" panose="02040503050406030204" pitchFamily="18" charset="0"/>
              </a:rPr>
            </a:br>
            <a:r>
              <a:rPr lang="id-ID" sz="5400" dirty="0" smtClean="0">
                <a:latin typeface="Cambria" panose="02040503050406030204" pitchFamily="18" charset="0"/>
              </a:rPr>
              <a:t>DIMENSI BANYAK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828528"/>
            <a:ext cx="6400800" cy="1752600"/>
          </a:xfrm>
        </p:spPr>
        <p:txBody>
          <a:bodyPr/>
          <a:lstStyle/>
          <a:p>
            <a:r>
              <a:rPr lang="id-ID" dirty="0" smtClean="0"/>
              <a:t>Pertemuan </a:t>
            </a:r>
            <a:r>
              <a:rPr lang="id-ID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0" y="47667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endParaRPr lang="id-ID" sz="2400" dirty="0" smtClean="0"/>
          </a:p>
          <a:p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array </a:t>
            </a:r>
            <a:r>
              <a:rPr lang="en-US" sz="2400" dirty="0" err="1"/>
              <a:t>segitiga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3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,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berapakah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array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83568" y="2246060"/>
                <a:ext cx="2331087" cy="869725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id-ID" b="0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id-ID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𝑁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id-ID" b="0" i="1" dirty="0" smtClean="0">
                          <a:latin typeface="Cambria Math"/>
                        </a:rPr>
                        <m:t>)/2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46060"/>
                <a:ext cx="2331087" cy="869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63888" y="22847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I = N(N+1) / 2</a:t>
            </a:r>
          </a:p>
          <a:p>
            <a:r>
              <a:rPr lang="pt-BR" sz="2400" dirty="0" smtClean="0"/>
              <a:t>I </a:t>
            </a:r>
            <a:r>
              <a:rPr lang="pt-BR" sz="2400" dirty="0"/>
              <a:t>= 3 (3+1) / </a:t>
            </a:r>
            <a:r>
              <a:rPr lang="pt-BR" sz="2400" dirty="0" smtClean="0"/>
              <a:t>2</a:t>
            </a:r>
            <a:r>
              <a:rPr lang="id-ID" sz="2400" dirty="0" smtClean="0"/>
              <a:t>	</a:t>
            </a:r>
            <a:r>
              <a:rPr lang="pt-BR" sz="2400" dirty="0" smtClean="0"/>
              <a:t>= </a:t>
            </a:r>
            <a:r>
              <a:rPr lang="pt-BR" sz="2400" dirty="0"/>
              <a:t>12 / </a:t>
            </a:r>
            <a:r>
              <a:rPr lang="pt-BR" sz="2400" dirty="0" smtClean="0"/>
              <a:t>2</a:t>
            </a:r>
            <a:r>
              <a:rPr lang="id-ID" sz="2400" dirty="0"/>
              <a:t> </a:t>
            </a:r>
            <a:r>
              <a:rPr lang="pt-BR" sz="2400" dirty="0" smtClean="0"/>
              <a:t>= </a:t>
            </a:r>
            <a:r>
              <a:rPr lang="pt-BR" sz="2400" dirty="0"/>
              <a:t>6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36269"/>
              </p:ext>
            </p:extLst>
          </p:nvPr>
        </p:nvGraphicFramePr>
        <p:xfrm>
          <a:off x="675063" y="3717032"/>
          <a:ext cx="2160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03847" y="3820398"/>
            <a:ext cx="1826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</a:t>
            </a:r>
            <a:r>
              <a:rPr lang="id-ID" dirty="0" smtClean="0"/>
              <a:t>isalnya Array </a:t>
            </a:r>
          </a:p>
          <a:p>
            <a:r>
              <a:rPr lang="id-ID" dirty="0" smtClean="0"/>
              <a:t>dengan nilai sbb 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64116"/>
              </p:ext>
            </p:extLst>
          </p:nvPr>
        </p:nvGraphicFramePr>
        <p:xfrm>
          <a:off x="5580112" y="3717032"/>
          <a:ext cx="2160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33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6632"/>
            <a:ext cx="3816424" cy="56323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[3][3];</a:t>
            </a:r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n=1;n&lt;=3; n++)</a:t>
            </a:r>
          </a:p>
          <a:p>
            <a:r>
              <a:rPr lang="en-US" dirty="0"/>
              <a:t> {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{if (n&gt;=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  <a:r>
              <a:rPr lang="en-US" dirty="0" err="1"/>
              <a:t>nilai</a:t>
            </a:r>
            <a:r>
              <a:rPr lang="en-US" dirty="0"/>
              <a:t>[n][</a:t>
            </a:r>
            <a:r>
              <a:rPr lang="en-US" dirty="0" err="1"/>
              <a:t>i</a:t>
            </a:r>
            <a:r>
              <a:rPr lang="en-US" dirty="0"/>
              <a:t>]=1;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</a:t>
            </a:r>
            <a:r>
              <a:rPr lang="en-US" dirty="0" err="1"/>
              <a:t>nilai</a:t>
            </a:r>
            <a:r>
              <a:rPr lang="en-US" dirty="0"/>
              <a:t>[n][</a:t>
            </a:r>
            <a:r>
              <a:rPr lang="en-US" dirty="0" err="1"/>
              <a:t>i</a:t>
            </a:r>
            <a:r>
              <a:rPr lang="en-US" dirty="0"/>
              <a:t>]=0;</a:t>
            </a:r>
          </a:p>
          <a:p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n=1;n&lt;=3; n++)</a:t>
            </a:r>
          </a:p>
          <a:p>
            <a:r>
              <a:rPr lang="en-US" dirty="0"/>
              <a:t> {for(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=1;i&lt;=3; </a:t>
            </a:r>
            <a:r>
              <a:rPr lang="en-US" dirty="0" err="1"/>
              <a:t>i</a:t>
            </a:r>
            <a:r>
              <a:rPr lang="en-US" dirty="0" smtClean="0"/>
              <a:t>++) { </a:t>
            </a:r>
            <a:r>
              <a:rPr lang="id-ID" dirty="0"/>
              <a:t> </a:t>
            </a:r>
            <a:r>
              <a:rPr lang="id-ID" dirty="0" smtClean="0"/>
              <a:t>    </a:t>
            </a:r>
          </a:p>
          <a:p>
            <a:r>
              <a:rPr lang="id-ID" dirty="0"/>
              <a:t> </a:t>
            </a:r>
            <a:r>
              <a:rPr lang="id-ID" dirty="0" smtClean="0"/>
              <a:t> </a:t>
            </a:r>
            <a:r>
              <a:rPr lang="en-US" dirty="0" err="1" smtClean="0"/>
              <a:t>cout</a:t>
            </a:r>
            <a:r>
              <a:rPr lang="en-US" dirty="0"/>
              <a:t>&lt;&lt;</a:t>
            </a:r>
            <a:r>
              <a:rPr lang="en-US" dirty="0" err="1"/>
              <a:t>nilai</a:t>
            </a:r>
            <a:r>
              <a:rPr lang="en-US" dirty="0"/>
              <a:t>[n][</a:t>
            </a:r>
            <a:r>
              <a:rPr lang="en-US" dirty="0" err="1"/>
              <a:t>i</a:t>
            </a:r>
            <a:r>
              <a:rPr lang="en-US" dirty="0"/>
              <a:t>]&lt;&lt;" "&lt;&lt;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;};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08720"/>
            <a:ext cx="2786037" cy="45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88891"/>
              </p:ext>
            </p:extLst>
          </p:nvPr>
        </p:nvGraphicFramePr>
        <p:xfrm>
          <a:off x="6660232" y="980728"/>
          <a:ext cx="2160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51920" y="188640"/>
            <a:ext cx="4857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/>
              <a:t>CONTOH </a:t>
            </a:r>
            <a:r>
              <a:rPr lang="en-US" sz="2400" b="1" dirty="0" smtClean="0"/>
              <a:t>ARRAY LOWER TRINGULAR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3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500479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Suatu</a:t>
            </a:r>
            <a:r>
              <a:rPr lang="en-US" sz="2400" dirty="0"/>
              <a:t> Array Upper </a:t>
            </a:r>
            <a:r>
              <a:rPr lang="en-US" sz="2400" dirty="0" err="1"/>
              <a:t>Tringular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Array Lower </a:t>
            </a:r>
            <a:r>
              <a:rPr lang="en-US" sz="2400" dirty="0" err="1" smtClean="0"/>
              <a:t>Tringular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order yang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array </a:t>
            </a:r>
            <a:r>
              <a:rPr lang="en-US" sz="2400" dirty="0" err="1"/>
              <a:t>dengan</a:t>
            </a:r>
            <a:r>
              <a:rPr lang="en-US" sz="2400" dirty="0"/>
              <a:t> order yang </a:t>
            </a:r>
            <a:r>
              <a:rPr lang="en-US" sz="2400" dirty="0" err="1"/>
              <a:t>berbeda</a:t>
            </a:r>
            <a:r>
              <a:rPr lang="en-US" sz="2400" dirty="0"/>
              <a:t>, </a:t>
            </a:r>
            <a:r>
              <a:rPr lang="en-US" sz="2400" dirty="0" err="1"/>
              <a:t>Contohnya</a:t>
            </a:r>
            <a:r>
              <a:rPr lang="en-US" sz="2400" dirty="0"/>
              <a:t> :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10574"/>
              </p:ext>
            </p:extLst>
          </p:nvPr>
        </p:nvGraphicFramePr>
        <p:xfrm>
          <a:off x="1487816" y="2060848"/>
          <a:ext cx="21602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7108" y="2391271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A =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64888"/>
              </p:ext>
            </p:extLst>
          </p:nvPr>
        </p:nvGraphicFramePr>
        <p:xfrm>
          <a:off x="5365836" y="2057360"/>
          <a:ext cx="21602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65128" y="2345392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B =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53230"/>
              </p:ext>
            </p:extLst>
          </p:nvPr>
        </p:nvGraphicFramePr>
        <p:xfrm>
          <a:off x="1475656" y="3813135"/>
          <a:ext cx="21602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/>
                <a:gridCol w="540060"/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4948" y="4143558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C =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67944" y="4005064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Disimpan dalam array C dengan ordo 3 x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052736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Suatu</a:t>
            </a:r>
            <a:r>
              <a:rPr lang="en-US" sz="2400" dirty="0"/>
              <a:t> Array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nol-nya</a:t>
            </a:r>
            <a:r>
              <a:rPr lang="en-US" sz="2400" dirty="0"/>
              <a:t>,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Array 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7115" y="169476"/>
            <a:ext cx="7081777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SPARSE ARRAY (ARRAY JARANG) 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56420"/>
              </p:ext>
            </p:extLst>
          </p:nvPr>
        </p:nvGraphicFramePr>
        <p:xfrm>
          <a:off x="3059832" y="2348880"/>
          <a:ext cx="2448270" cy="1794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</a:tblGrid>
              <a:tr h="426437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437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278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437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7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886068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3 </a:t>
            </a:r>
            <a:r>
              <a:rPr lang="en-US" sz="2400" dirty="0" err="1" smtClean="0"/>
              <a:t>dimensi</a:t>
            </a:r>
            <a:r>
              <a:rPr lang="id-ID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.</a:t>
            </a:r>
          </a:p>
          <a:p>
            <a:endParaRPr lang="id-ID" sz="2400" dirty="0" smtClean="0"/>
          </a:p>
          <a:p>
            <a:r>
              <a:rPr lang="en-US" sz="2400" dirty="0" err="1" smtClean="0"/>
              <a:t>Deklarasi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r>
              <a:rPr lang="en-US" sz="2400" dirty="0" err="1" smtClean="0"/>
              <a:t>Type_Data</a:t>
            </a:r>
            <a:r>
              <a:rPr lang="en-US" sz="2400" dirty="0" smtClean="0"/>
              <a:t> </a:t>
            </a:r>
            <a:r>
              <a:rPr lang="en-US" sz="2400" dirty="0" err="1"/>
              <a:t>Nama_Variabel</a:t>
            </a:r>
            <a:r>
              <a:rPr lang="en-US" sz="2400" dirty="0"/>
              <a:t> [index1] [ndex2</a:t>
            </a:r>
            <a:r>
              <a:rPr lang="en-US" sz="2400" dirty="0" smtClean="0"/>
              <a:t>]</a:t>
            </a:r>
            <a:r>
              <a:rPr lang="id-ID" sz="2400" dirty="0" smtClean="0"/>
              <a:t> </a:t>
            </a:r>
            <a:r>
              <a:rPr lang="en-US" sz="2400" dirty="0" smtClean="0"/>
              <a:t>[</a:t>
            </a:r>
            <a:r>
              <a:rPr lang="en-US" sz="2400" dirty="0"/>
              <a:t>index3];</a:t>
            </a:r>
          </a:p>
          <a:p>
            <a:endParaRPr lang="id-ID" sz="2400" dirty="0" smtClean="0"/>
          </a:p>
          <a:p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 A [3][4][2];</a:t>
            </a:r>
          </a:p>
          <a:p>
            <a:r>
              <a:rPr lang="en-US" sz="2400" dirty="0" err="1"/>
              <a:t>Penggambaran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910806" y="3277240"/>
            <a:ext cx="2654392" cy="1977157"/>
            <a:chOff x="4956091" y="3569074"/>
            <a:chExt cx="2654392" cy="197715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1517" y="3569074"/>
              <a:ext cx="2328966" cy="1607825"/>
              <a:chOff x="4932040" y="3477359"/>
              <a:chExt cx="2328966" cy="160782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077596" y="3477359"/>
                <a:ext cx="651004" cy="1455926"/>
                <a:chOff x="4860032" y="3269218"/>
                <a:chExt cx="651004" cy="1455926"/>
              </a:xfrm>
            </p:grpSpPr>
            <p:sp>
              <p:nvSpPr>
                <p:cNvPr id="35" name="Cube 34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564489" y="3493125"/>
                <a:ext cx="651004" cy="1455926"/>
                <a:chOff x="4860032" y="3269218"/>
                <a:chExt cx="651004" cy="1455926"/>
              </a:xfrm>
            </p:grpSpPr>
            <p:sp>
              <p:nvSpPr>
                <p:cNvPr id="31" name="Cube 30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081236" y="3501008"/>
                <a:ext cx="651004" cy="1455926"/>
                <a:chOff x="4860032" y="3269218"/>
                <a:chExt cx="651004" cy="1455926"/>
              </a:xfrm>
            </p:grpSpPr>
            <p:sp>
              <p:nvSpPr>
                <p:cNvPr id="27" name="Cube 26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610002" y="3501008"/>
                <a:ext cx="651004" cy="1440160"/>
                <a:chOff x="4860032" y="3269218"/>
                <a:chExt cx="651004" cy="1440160"/>
              </a:xfrm>
            </p:grpSpPr>
            <p:sp>
              <p:nvSpPr>
                <p:cNvPr id="23" name="Cube 22"/>
                <p:cNvSpPr/>
                <p:nvPr/>
              </p:nvSpPr>
              <p:spPr>
                <a:xfrm>
                  <a:off x="4862964" y="4133314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932040" y="3629258"/>
                <a:ext cx="651004" cy="1455926"/>
                <a:chOff x="4860032" y="3269218"/>
                <a:chExt cx="651004" cy="1455926"/>
              </a:xfrm>
            </p:grpSpPr>
            <p:sp>
              <p:nvSpPr>
                <p:cNvPr id="8" name="Cube 7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ube 6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Cube 4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436096" y="3629258"/>
                <a:ext cx="651004" cy="1455926"/>
                <a:chOff x="4860032" y="3269218"/>
                <a:chExt cx="651004" cy="1455926"/>
              </a:xfrm>
            </p:grpSpPr>
            <p:sp>
              <p:nvSpPr>
                <p:cNvPr id="11" name="Cube 10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940152" y="3629258"/>
                <a:ext cx="651004" cy="1455926"/>
                <a:chOff x="4860032" y="3269218"/>
                <a:chExt cx="651004" cy="1455926"/>
              </a:xfrm>
            </p:grpSpPr>
            <p:sp>
              <p:nvSpPr>
                <p:cNvPr id="15" name="Cube 14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455423" y="3629258"/>
                <a:ext cx="651004" cy="1455926"/>
                <a:chOff x="4860032" y="3269218"/>
                <a:chExt cx="651004" cy="1455926"/>
              </a:xfrm>
            </p:grpSpPr>
            <p:sp>
              <p:nvSpPr>
                <p:cNvPr id="19" name="Cube 18"/>
                <p:cNvSpPr/>
                <p:nvPr/>
              </p:nvSpPr>
              <p:spPr>
                <a:xfrm>
                  <a:off x="4862964" y="4149080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/>
                <p:cNvSpPr/>
                <p:nvPr/>
              </p:nvSpPr>
              <p:spPr>
                <a:xfrm>
                  <a:off x="4860032" y="3717032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/>
                <p:cNvSpPr/>
                <p:nvPr/>
              </p:nvSpPr>
              <p:spPr>
                <a:xfrm>
                  <a:off x="4860032" y="3269218"/>
                  <a:ext cx="648072" cy="576064"/>
                </a:xfrm>
                <a:prstGeom prst="cub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5390616" y="5176899"/>
              <a:ext cx="19752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0       1        2        3  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56091" y="3804806"/>
              <a:ext cx="335989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/>
                <a:t>0       </a:t>
              </a:r>
            </a:p>
            <a:p>
              <a:pPr>
                <a:lnSpc>
                  <a:spcPct val="150000"/>
                </a:lnSpc>
              </a:pPr>
              <a:r>
                <a:rPr lang="id-ID" dirty="0" smtClean="0"/>
                <a:t>1    </a:t>
              </a:r>
            </a:p>
            <a:p>
              <a:pPr>
                <a:lnSpc>
                  <a:spcPct val="150000"/>
                </a:lnSpc>
              </a:pPr>
              <a:r>
                <a:rPr lang="id-ID" dirty="0" smtClean="0"/>
                <a:t>2    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8304" y="50486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0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380312" y="46438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2225" y="169476"/>
            <a:ext cx="893427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r>
              <a:rPr lang="id-ID" sz="2800" b="1" dirty="0" smtClean="0">
                <a:solidFill>
                  <a:schemeClr val="bg1"/>
                </a:solidFill>
              </a:rPr>
              <a:t>RRAY DIMENSI TIGA / DIMENSI BANYAK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42168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Array </a:t>
            </a:r>
            <a:r>
              <a:rPr lang="en-US" sz="2400" dirty="0" err="1"/>
              <a:t>dimensi</a:t>
            </a:r>
            <a:r>
              <a:rPr lang="en-US" sz="2400" dirty="0"/>
              <a:t> 3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id-ID" sz="2400" dirty="0" smtClean="0"/>
              <a:t>	</a:t>
            </a:r>
          </a:p>
          <a:p>
            <a:endParaRPr lang="id-ID" sz="2400" dirty="0" smtClean="0"/>
          </a:p>
          <a:p>
            <a:endParaRPr lang="id-ID" sz="2400" dirty="0"/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l-GR" sz="2400" dirty="0" smtClean="0"/>
              <a:t>π </a:t>
            </a:r>
            <a:r>
              <a:rPr lang="el-GR" sz="2400" dirty="0"/>
              <a:t>= </a:t>
            </a:r>
            <a:r>
              <a:rPr lang="en-US" sz="2400" dirty="0" err="1"/>
              <a:t>Perkalian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statemen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/>
          </a:p>
          <a:p>
            <a:endParaRPr lang="id-ID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Suatu</a:t>
            </a:r>
            <a:r>
              <a:rPr lang="en-US" sz="2400" dirty="0"/>
              <a:t> Array X </a:t>
            </a:r>
            <a:r>
              <a:rPr lang="en-US" sz="2400" dirty="0" err="1"/>
              <a:t>dideklarasikan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 :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 [3][4][2];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Array </a:t>
            </a:r>
            <a:r>
              <a:rPr lang="en-US" sz="2400" dirty="0" err="1"/>
              <a:t>dimensi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endParaRPr lang="en-US" sz="2400" dirty="0"/>
          </a:p>
          <a:p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3) * (4) * (2) = 24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753" y="1220559"/>
            <a:ext cx="1992212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  <a:p>
            <a:r>
              <a:rPr lang="el-GR" sz="2400" dirty="0" smtClean="0"/>
              <a:t>π </a:t>
            </a:r>
            <a:r>
              <a:rPr lang="el-GR" sz="2400" dirty="0"/>
              <a:t>(</a:t>
            </a:r>
            <a:r>
              <a:rPr lang="en-US" sz="2400" dirty="0"/>
              <a:t>index array)</a:t>
            </a:r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=1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2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908720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Rumus</a:t>
            </a:r>
            <a:r>
              <a:rPr lang="en-US" sz="2400" dirty="0"/>
              <a:t> :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en-US" sz="2400" dirty="0" smtClean="0"/>
              <a:t>@</a:t>
            </a:r>
            <a:r>
              <a:rPr lang="en-US" sz="2400" dirty="0"/>
              <a:t>M[m][n][p] = </a:t>
            </a:r>
            <a:r>
              <a:rPr lang="en-US" sz="2400" dirty="0" smtClean="0"/>
              <a:t>M[0</a:t>
            </a:r>
            <a:r>
              <a:rPr lang="en-US" sz="2400" dirty="0"/>
              <a:t>][0][0] + {((m-1) *(</a:t>
            </a:r>
            <a:r>
              <a:rPr lang="en-US" sz="2400" dirty="0" smtClean="0"/>
              <a:t>jum.elemen2 </a:t>
            </a:r>
            <a:r>
              <a:rPr lang="en-US" sz="2400" dirty="0"/>
              <a:t>* </a:t>
            </a:r>
            <a:r>
              <a:rPr lang="id-ID" sz="2400" dirty="0" smtClean="0"/>
              <a:t>	</a:t>
            </a:r>
            <a:r>
              <a:rPr lang="en-US" sz="2400" dirty="0" smtClean="0"/>
              <a:t>jum.elemen3</a:t>
            </a:r>
            <a:r>
              <a:rPr lang="en-US" sz="2400" dirty="0"/>
              <a:t>)) + ((</a:t>
            </a:r>
            <a:r>
              <a:rPr lang="en-US" sz="2400" dirty="0" smtClean="0"/>
              <a:t>n-1</a:t>
            </a:r>
            <a:r>
              <a:rPr lang="en-US" sz="2400" dirty="0"/>
              <a:t>)*(</a:t>
            </a:r>
            <a:r>
              <a:rPr lang="en-US" sz="2400" dirty="0" err="1"/>
              <a:t>jum.elemen</a:t>
            </a:r>
            <a:r>
              <a:rPr lang="en-US" sz="2400" dirty="0"/>
              <a:t> 3)) +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((</a:t>
            </a:r>
            <a:r>
              <a:rPr lang="en-US" sz="2400" dirty="0"/>
              <a:t>p-1)}* L </a:t>
            </a:r>
            <a:endParaRPr lang="id-ID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2225" y="169476"/>
            <a:ext cx="893427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PEMETAAN </a:t>
            </a:r>
            <a:r>
              <a:rPr lang="en-US" sz="2800" b="1" dirty="0" smtClean="0">
                <a:solidFill>
                  <a:schemeClr val="bg1"/>
                </a:solidFill>
              </a:rPr>
              <a:t>ARRAY </a:t>
            </a:r>
            <a:r>
              <a:rPr lang="en-US" sz="2800" b="1" dirty="0">
                <a:solidFill>
                  <a:schemeClr val="bg1"/>
                </a:solidFill>
              </a:rPr>
              <a:t>DIMENSI </a:t>
            </a:r>
            <a:r>
              <a:rPr lang="id-ID" sz="2800" b="1" dirty="0" smtClean="0">
                <a:solidFill>
                  <a:schemeClr val="bg1"/>
                </a:solidFill>
              </a:rPr>
              <a:t>TIGA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KE STORAGE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9080" y="836712"/>
            <a:ext cx="8431392" cy="170145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89080" y="2690336"/>
            <a:ext cx="8431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Contoh : </a:t>
            </a:r>
            <a:endParaRPr lang="id-ID" sz="2400" dirty="0" smtClean="0"/>
          </a:p>
          <a:p>
            <a:r>
              <a:rPr lang="it-IT" sz="2400" dirty="0" smtClean="0"/>
              <a:t>Suatu </a:t>
            </a:r>
            <a:r>
              <a:rPr lang="it-IT" sz="2400" dirty="0"/>
              <a:t>Array A dideklarasikan sebagai berikut : int A [2][4][3], dengan alamat awal index A[0][0][0] berada di 0011(H) dan ukuran type data int = 2 </a:t>
            </a:r>
            <a:endParaRPr lang="id-ID" sz="2400" dirty="0" smtClean="0"/>
          </a:p>
          <a:p>
            <a:r>
              <a:rPr lang="it-IT" sz="2400" dirty="0" smtClean="0"/>
              <a:t>Tentukan </a:t>
            </a:r>
            <a:r>
              <a:rPr lang="it-IT" sz="2400" dirty="0"/>
              <a:t>berapa alamat array di A[2][3][2] 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9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28092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KONVERSI </a:t>
            </a:r>
            <a:r>
              <a:rPr lang="en-US" sz="2800" dirty="0" smtClean="0"/>
              <a:t>BILANGAN</a:t>
            </a:r>
            <a:endParaRPr lang="id-ID" sz="2800" dirty="0" smtClean="0"/>
          </a:p>
          <a:p>
            <a:endParaRPr lang="en-US" sz="2000" dirty="0"/>
          </a:p>
          <a:p>
            <a:pPr marL="268288" indent="-268288">
              <a:buAutoNum type="arabicPeriod"/>
            </a:pPr>
            <a:r>
              <a:rPr lang="en-US" sz="2000" dirty="0" smtClean="0"/>
              <a:t>Decimal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sepuluh</a:t>
            </a:r>
            <a:r>
              <a:rPr lang="en-US" sz="2000" dirty="0"/>
              <a:t> </a:t>
            </a:r>
            <a:r>
              <a:rPr lang="en-US" sz="2000" dirty="0" smtClean="0"/>
              <a:t>yang</a:t>
            </a:r>
            <a:r>
              <a:rPr lang="id-ID" sz="2000" dirty="0" smtClean="0"/>
              <a:t> </a:t>
            </a:r>
            <a:r>
              <a:rPr lang="en-US" sz="2000" dirty="0" err="1" smtClean="0"/>
              <a:t>terdiri</a:t>
            </a:r>
            <a:r>
              <a:rPr lang="id-ID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smtClean="0"/>
              <a:t>0</a:t>
            </a:r>
            <a:r>
              <a:rPr lang="en-US" sz="2000" dirty="0"/>
              <a:t>, 1, 2, 3, 4, 5, 6, 7, 8, </a:t>
            </a:r>
            <a:r>
              <a:rPr lang="en-US" sz="2000" dirty="0" err="1"/>
              <a:t>dan</a:t>
            </a:r>
            <a:r>
              <a:rPr lang="en-US" sz="2000" dirty="0"/>
              <a:t> 9</a:t>
            </a:r>
          </a:p>
          <a:p>
            <a:endParaRPr lang="id-ID" sz="2000" dirty="0" smtClean="0"/>
          </a:p>
          <a:p>
            <a:pPr marL="441325" indent="-441325"/>
            <a:r>
              <a:rPr lang="en-US" sz="2000" dirty="0" smtClean="0"/>
              <a:t>2</a:t>
            </a:r>
            <a:r>
              <a:rPr lang="en-US" sz="2000" dirty="0"/>
              <a:t>. Hexadecimal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belas</a:t>
            </a:r>
            <a:r>
              <a:rPr lang="en-US" sz="2000" dirty="0"/>
              <a:t> </a:t>
            </a:r>
            <a:r>
              <a:rPr lang="en-US" sz="2000" dirty="0" smtClean="0"/>
              <a:t>yang</a:t>
            </a:r>
            <a:r>
              <a:rPr lang="id-ID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smtClean="0"/>
              <a:t>0</a:t>
            </a:r>
            <a:r>
              <a:rPr lang="en-US" sz="2000" dirty="0"/>
              <a:t>, 1, 2, 3, 4, 5, 6, 7, 8, 9, A, B, C, D, E, </a:t>
            </a:r>
            <a:r>
              <a:rPr lang="en-US" sz="2000" dirty="0" err="1"/>
              <a:t>dan</a:t>
            </a:r>
            <a:r>
              <a:rPr lang="en-US" sz="2000" dirty="0"/>
              <a:t> F</a:t>
            </a:r>
          </a:p>
          <a:p>
            <a:endParaRPr lang="id-ID" sz="2000" dirty="0" smtClean="0"/>
          </a:p>
          <a:p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/>
              <a:t>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smtClean="0"/>
              <a:t>Decimal,</a:t>
            </a:r>
            <a:r>
              <a:rPr lang="id-ID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/>
              <a:t>Hexadecimal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14798"/>
              </p:ext>
            </p:extLst>
          </p:nvPr>
        </p:nvGraphicFramePr>
        <p:xfrm>
          <a:off x="1151620" y="3861048"/>
          <a:ext cx="6768754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394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Hexadecimal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48680"/>
            <a:ext cx="86764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Penyelesaian</a:t>
            </a:r>
            <a:r>
              <a:rPr lang="en-US" sz="2400" dirty="0"/>
              <a:t> : </a:t>
            </a:r>
            <a:endParaRPr lang="id-ID" sz="2400" dirty="0" smtClean="0"/>
          </a:p>
          <a:p>
            <a:r>
              <a:rPr lang="en-US" sz="2400" dirty="0" smtClean="0"/>
              <a:t>1.Tentukan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array A [2</a:t>
            </a:r>
            <a:r>
              <a:rPr lang="en-US" sz="2400" dirty="0" smtClean="0"/>
              <a:t>][</a:t>
            </a:r>
            <a:r>
              <a:rPr lang="id-ID" sz="2400" dirty="0" smtClean="0"/>
              <a:t>4</a:t>
            </a:r>
            <a:r>
              <a:rPr lang="en-US" sz="2400" dirty="0" smtClean="0"/>
              <a:t>][</a:t>
            </a:r>
            <a:r>
              <a:rPr lang="id-ID" sz="2400" dirty="0" smtClean="0"/>
              <a:t>3</a:t>
            </a:r>
            <a:r>
              <a:rPr lang="en-US" sz="2400" dirty="0" smtClean="0"/>
              <a:t>] </a:t>
            </a:r>
            <a:r>
              <a:rPr lang="en-US" sz="2400" dirty="0"/>
              <a:t>= (2) * </a:t>
            </a:r>
            <a:r>
              <a:rPr lang="en-US" sz="2400" dirty="0" smtClean="0"/>
              <a:t>(</a:t>
            </a:r>
            <a:r>
              <a:rPr lang="id-ID" sz="2400" dirty="0" smtClean="0"/>
              <a:t>4</a:t>
            </a:r>
            <a:r>
              <a:rPr lang="en-US" sz="2400" dirty="0" smtClean="0"/>
              <a:t>) </a:t>
            </a:r>
            <a:r>
              <a:rPr lang="en-US" sz="2400" dirty="0"/>
              <a:t>* </a:t>
            </a:r>
            <a:r>
              <a:rPr lang="en-US" sz="2400" dirty="0" smtClean="0"/>
              <a:t>(</a:t>
            </a:r>
            <a:r>
              <a:rPr lang="id-ID" sz="2400" dirty="0" smtClean="0"/>
              <a:t>3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id-ID" sz="2400" dirty="0" smtClean="0"/>
              <a:t>24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endParaRPr lang="id-ID" sz="2400" dirty="0"/>
          </a:p>
          <a:p>
            <a:r>
              <a:rPr lang="en-US" sz="2400" dirty="0" smtClean="0"/>
              <a:t>2.</a:t>
            </a:r>
            <a:r>
              <a:rPr lang="it-IT" sz="2400" dirty="0"/>
              <a:t> Tentukan berapa alamat array di A[2][3][2]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en-US" sz="2400" dirty="0" smtClean="0"/>
              <a:t>@</a:t>
            </a:r>
            <a:r>
              <a:rPr lang="en-US" sz="2400" dirty="0"/>
              <a:t>M[m][n][p] = M[0][0][0] + {((m-1</a:t>
            </a:r>
            <a:r>
              <a:rPr lang="en-US" sz="2400" dirty="0" smtClean="0"/>
              <a:t>)*(jum.elemen2*jum.elemen3))+ </a:t>
            </a:r>
            <a:r>
              <a:rPr lang="id-ID" sz="2400" dirty="0" smtClean="0"/>
              <a:t>	</a:t>
            </a:r>
            <a:r>
              <a:rPr lang="en-US" sz="2400" dirty="0" smtClean="0"/>
              <a:t>((</a:t>
            </a:r>
            <a:r>
              <a:rPr lang="en-US" sz="2400" dirty="0"/>
              <a:t>n-1)*(</a:t>
            </a:r>
            <a:r>
              <a:rPr lang="en-US" sz="2400" dirty="0" err="1"/>
              <a:t>jum.elemen</a:t>
            </a:r>
            <a:r>
              <a:rPr lang="en-US" sz="2400" dirty="0"/>
              <a:t> 3)) + ((p-1)}* L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en-US" sz="2400" dirty="0" smtClean="0"/>
              <a:t>A[2</a:t>
            </a:r>
            <a:r>
              <a:rPr lang="en-US" sz="2400" dirty="0"/>
              <a:t>][3][2] </a:t>
            </a:r>
            <a:r>
              <a:rPr lang="id-ID" sz="2400" dirty="0" smtClean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0011(H) + {((2–1) * 4 * 3) + ((3-1) * 3) + (2-1)} * 2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0011(H) + {12 + 6 + 1 } * 2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0011(H) + 38 (D) </a:t>
            </a:r>
            <a:r>
              <a:rPr lang="id-ID" sz="2400" dirty="0" smtClean="0"/>
              <a:t>		</a:t>
            </a:r>
            <a:r>
              <a:rPr lang="en-US" sz="2400" dirty="0" smtClean="0"/>
              <a:t>26 </a:t>
            </a:r>
            <a:r>
              <a:rPr lang="en-US" sz="2400" dirty="0"/>
              <a:t>(H)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0011(H) + 26 (H) </a:t>
            </a:r>
            <a:endParaRPr lang="id-ID" sz="2400" dirty="0" smtClean="0"/>
          </a:p>
          <a:p>
            <a:pPr>
              <a:tabLst>
                <a:tab pos="1970088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0037(H)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03790" y="37170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4320480" cy="590931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i,s</a:t>
            </a:r>
            <a:r>
              <a:rPr lang="en-US" dirty="0"/>
              <a:t>;</a:t>
            </a:r>
          </a:p>
          <a:p>
            <a:r>
              <a:rPr lang="en-US" dirty="0"/>
              <a:t>char h=64, </a:t>
            </a:r>
            <a:r>
              <a:rPr lang="en-US" dirty="0" err="1"/>
              <a:t>nama</a:t>
            </a:r>
            <a:r>
              <a:rPr lang="en-US" dirty="0"/>
              <a:t>[5][4][22] = </a:t>
            </a:r>
            <a:r>
              <a:rPr lang="en-US" dirty="0" smtClean="0"/>
              <a:t>{"AC</a:t>
            </a:r>
            <a:r>
              <a:rPr lang="id-ID" dirty="0" smtClean="0"/>
              <a:t> </a:t>
            </a:r>
            <a:r>
              <a:rPr lang="en-US" dirty="0" smtClean="0"/>
              <a:t>Milan",</a:t>
            </a:r>
            <a:r>
              <a:rPr lang="id-ID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Barcelona","Porto","Monaco</a:t>
            </a:r>
            <a:r>
              <a:rPr lang="en-US" dirty="0"/>
              <a:t>",</a:t>
            </a:r>
          </a:p>
          <a:p>
            <a:r>
              <a:rPr lang="en-US" dirty="0"/>
              <a:t> "</a:t>
            </a:r>
            <a:r>
              <a:rPr lang="en-US" dirty="0" err="1" smtClean="0"/>
              <a:t>Liverpool“,"</a:t>
            </a:r>
            <a:r>
              <a:rPr lang="en-US" dirty="0" err="1"/>
              <a:t>Real</a:t>
            </a:r>
            <a:r>
              <a:rPr lang="en-US" dirty="0"/>
              <a:t> </a:t>
            </a:r>
            <a:r>
              <a:rPr lang="en-US" dirty="0" err="1"/>
              <a:t>Madrid","CSK</a:t>
            </a:r>
            <a:r>
              <a:rPr lang="en-US" dirty="0"/>
              <a:t> </a:t>
            </a:r>
            <a:r>
              <a:rPr lang="en-US" dirty="0" err="1"/>
              <a:t>Moskow</a:t>
            </a:r>
            <a:r>
              <a:rPr lang="en-US" dirty="0"/>
              <a:t>","PSG", "Inter </a:t>
            </a:r>
            <a:r>
              <a:rPr lang="en-US" dirty="0" err="1"/>
              <a:t>Milan","Arsenal</a:t>
            </a:r>
            <a:r>
              <a:rPr lang="en-US" dirty="0"/>
              <a:t>",</a:t>
            </a:r>
          </a:p>
          <a:p>
            <a:r>
              <a:rPr lang="en-US" dirty="0"/>
              <a:t> "Atletico </a:t>
            </a:r>
            <a:r>
              <a:rPr lang="en-US" dirty="0" err="1"/>
              <a:t>Madrid","Ajax</a:t>
            </a:r>
            <a:r>
              <a:rPr lang="en-US" dirty="0"/>
              <a:t>",</a:t>
            </a:r>
          </a:p>
          <a:p>
            <a:r>
              <a:rPr lang="en-US" dirty="0"/>
              <a:t> "AS </a:t>
            </a:r>
            <a:r>
              <a:rPr lang="en-US" dirty="0" err="1"/>
              <a:t>Roma","Manchester</a:t>
            </a:r>
            <a:r>
              <a:rPr lang="en-US" dirty="0"/>
              <a:t> </a:t>
            </a:r>
            <a:r>
              <a:rPr lang="en-US" dirty="0" err="1"/>
              <a:t>United","Dortmund","Valencia</a:t>
            </a:r>
            <a:r>
              <a:rPr lang="en-US" dirty="0"/>
              <a:t>",</a:t>
            </a:r>
          </a:p>
          <a:p>
            <a:r>
              <a:rPr lang="en-US" dirty="0"/>
              <a:t> "Manchester </a:t>
            </a:r>
            <a:r>
              <a:rPr lang="en-US" dirty="0" err="1"/>
              <a:t>City","Bayern</a:t>
            </a:r>
            <a:r>
              <a:rPr lang="en-US" dirty="0"/>
              <a:t> Munich","Napoli","</a:t>
            </a:r>
            <a:r>
              <a:rPr lang="en-US" dirty="0" err="1"/>
              <a:t>Vilareal</a:t>
            </a:r>
            <a:r>
              <a:rPr lang="en-US" dirty="0" smtClean="0"/>
              <a:t>"};</a:t>
            </a:r>
            <a:endParaRPr lang="id-ID" dirty="0" smtClean="0"/>
          </a:p>
          <a:p>
            <a:endParaRPr lang="id-ID" dirty="0"/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Liga</a:t>
            </a:r>
            <a:r>
              <a:rPr lang="en-US" dirty="0"/>
              <a:t> Champions : \n\n");</a:t>
            </a:r>
          </a:p>
          <a:p>
            <a:r>
              <a:rPr lang="en-US" dirty="0"/>
              <a:t>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++h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8024" y="188640"/>
            <a:ext cx="3600400" cy="258532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/>
              <a:t>("</a:t>
            </a:r>
            <a:r>
              <a:rPr lang="en-US" dirty="0" err="1"/>
              <a:t>Grup</a:t>
            </a:r>
            <a:r>
              <a:rPr lang="en-US" dirty="0"/>
              <a:t> %c \n", h);</a:t>
            </a:r>
          </a:p>
          <a:p>
            <a:r>
              <a:rPr lang="en-US" dirty="0"/>
              <a:t> for(s=0; s&lt;4; s++)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 %</a:t>
            </a:r>
            <a:r>
              <a:rPr lang="en-US" dirty="0" err="1"/>
              <a:t>d.%s</a:t>
            </a:r>
            <a:r>
              <a:rPr lang="en-US" dirty="0"/>
              <a:t> \n",s+1, </a:t>
            </a:r>
            <a:r>
              <a:rPr lang="en-US" dirty="0" err="1"/>
              <a:t>nama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][s]);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2"/>
          <a:stretch/>
        </p:blipFill>
        <p:spPr bwMode="auto">
          <a:xfrm>
            <a:off x="6228184" y="2060848"/>
            <a:ext cx="252028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0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7513" y="169476"/>
            <a:ext cx="7383695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TRINGULAR </a:t>
            </a: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  <a:r>
              <a:rPr lang="id-ID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(ARRAY </a:t>
            </a:r>
            <a:r>
              <a:rPr lang="en-US" sz="2800" b="1" dirty="0">
                <a:solidFill>
                  <a:schemeClr val="bg1"/>
                </a:solidFill>
              </a:rPr>
              <a:t>SEGITIGA)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90872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Tringular</a:t>
            </a:r>
            <a:r>
              <a:rPr lang="en-US" sz="2400" dirty="0"/>
              <a:t> Array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Upper </a:t>
            </a:r>
            <a:r>
              <a:rPr lang="en-US" sz="2400" dirty="0" err="1" smtClean="0"/>
              <a:t>Tringular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diagonal </a:t>
            </a:r>
            <a:r>
              <a:rPr lang="en-US" sz="2400" dirty="0" err="1"/>
              <a:t>utama</a:t>
            </a:r>
            <a:r>
              <a:rPr lang="en-US" sz="2400" dirty="0"/>
              <a:t> = 0</a:t>
            </a:r>
            <a:r>
              <a:rPr lang="en-US" sz="2400" dirty="0" smtClean="0"/>
              <a:t>),</a:t>
            </a:r>
            <a:r>
              <a:rPr lang="id-ID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/>
              <a:t>Lower </a:t>
            </a:r>
            <a:r>
              <a:rPr lang="en-US" sz="2400" dirty="0" err="1"/>
              <a:t>Tringular</a:t>
            </a:r>
            <a:r>
              <a:rPr lang="en-US" sz="2400" dirty="0"/>
              <a:t> (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di </a:t>
            </a:r>
            <a:r>
              <a:rPr lang="en-US" sz="2400" dirty="0" err="1" smtClean="0"/>
              <a:t>atas</a:t>
            </a:r>
            <a:r>
              <a:rPr lang="id-ID" sz="2400" dirty="0" smtClean="0"/>
              <a:t> </a:t>
            </a:r>
            <a:r>
              <a:rPr lang="en-US" sz="2400" dirty="0" smtClean="0"/>
              <a:t>diagonal </a:t>
            </a:r>
            <a:r>
              <a:rPr lang="en-US" sz="2400" dirty="0" err="1"/>
              <a:t>utama</a:t>
            </a:r>
            <a:r>
              <a:rPr lang="en-US" sz="2400" dirty="0"/>
              <a:t> = 0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99755"/>
              </p:ext>
            </p:extLst>
          </p:nvPr>
        </p:nvGraphicFramePr>
        <p:xfrm>
          <a:off x="1187624" y="2593712"/>
          <a:ext cx="28803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50466"/>
              </p:ext>
            </p:extLst>
          </p:nvPr>
        </p:nvGraphicFramePr>
        <p:xfrm>
          <a:off x="4860032" y="2564904"/>
          <a:ext cx="28803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63688" y="4221088"/>
            <a:ext cx="1815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Upper </a:t>
            </a:r>
            <a:r>
              <a:rPr lang="en-US" sz="2000" dirty="0" err="1"/>
              <a:t>Tringular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80112" y="4181018"/>
            <a:ext cx="185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Lower </a:t>
            </a:r>
            <a:r>
              <a:rPr lang="en-US" sz="2000" dirty="0" err="1"/>
              <a:t>Tringular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37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69476"/>
            <a:ext cx="856895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JUMLAH MAKSIMUM ELEMEN </a:t>
            </a:r>
            <a:r>
              <a:rPr lang="en-US" sz="2800" b="1" dirty="0" smtClean="0">
                <a:solidFill>
                  <a:schemeClr val="bg1"/>
                </a:solidFill>
              </a:rPr>
              <a:t>TRINGULAR ARRAY</a:t>
            </a:r>
            <a:r>
              <a:rPr lang="id-ID" sz="2800" b="1" dirty="0" smtClean="0">
                <a:solidFill>
                  <a:schemeClr val="bg1"/>
                </a:solidFill>
              </a:rPr>
              <a:t>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05273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/>
              <a:t>Array Lower </a:t>
            </a:r>
            <a:r>
              <a:rPr lang="en-US" sz="2400" dirty="0" err="1"/>
              <a:t>Tringular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 </a:t>
            </a:r>
            <a:r>
              <a:rPr lang="en-US" sz="2400" dirty="0" err="1"/>
              <a:t>baris</a:t>
            </a:r>
            <a:r>
              <a:rPr lang="en-US" sz="2400" dirty="0"/>
              <a:t>, </a:t>
            </a:r>
            <a:r>
              <a:rPr lang="en-US" sz="2400" dirty="0" err="1" smtClean="0"/>
              <a:t>jumlah</a:t>
            </a:r>
            <a:r>
              <a:rPr lang="id-ID" sz="2400" dirty="0" smtClean="0"/>
              <a:t>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&lt;&gt; 0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-I </a:t>
            </a:r>
            <a:r>
              <a:rPr lang="en-US" sz="2400" dirty="0" err="1"/>
              <a:t>adalah</a:t>
            </a:r>
            <a:r>
              <a:rPr lang="en-US" sz="2400" dirty="0"/>
              <a:t> = I,</a:t>
            </a:r>
          </a:p>
          <a:p>
            <a:r>
              <a:rPr lang="en-US" sz="2400" dirty="0" err="1"/>
              <a:t>karenanya</a:t>
            </a:r>
            <a:r>
              <a:rPr lang="en-US" sz="2400" dirty="0"/>
              <a:t> total </a:t>
            </a:r>
            <a:r>
              <a:rPr lang="en-US" sz="2400" dirty="0" err="1"/>
              <a:t>elemen</a:t>
            </a:r>
            <a:r>
              <a:rPr lang="en-US" sz="2400" dirty="0"/>
              <a:t> &lt;&gt; 0,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id-ID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34447" y="2847307"/>
                <a:ext cx="2331087" cy="869725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id-ID" b="0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id-ID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𝑁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id-ID" b="0" i="1" dirty="0" smtClean="0">
                          <a:latin typeface="Cambria Math"/>
                        </a:rPr>
                        <m:t>)/2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47" y="2847307"/>
                <a:ext cx="2331087" cy="869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09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852</Words>
  <Application>Microsoft Office PowerPoint</Application>
  <PresentationFormat>On-screen Show (4:3)</PresentationFormat>
  <Paragraphs>268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ARRAY  DIMENSI BANYAK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4</dc:title>
  <dc:creator>Kusuma Hati</dc:creator>
  <cp:lastModifiedBy>Admin</cp:lastModifiedBy>
  <cp:revision>86</cp:revision>
  <dcterms:created xsi:type="dcterms:W3CDTF">2022-03-14T06:37:11Z</dcterms:created>
  <dcterms:modified xsi:type="dcterms:W3CDTF">2022-04-04T16:34:47Z</dcterms:modified>
</cp:coreProperties>
</file>