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6" r:id="rId2"/>
    <p:sldId id="267" r:id="rId3"/>
    <p:sldId id="268" r:id="rId4"/>
    <p:sldId id="269" r:id="rId5"/>
    <p:sldId id="270" r:id="rId6"/>
    <p:sldId id="272" r:id="rId7"/>
    <p:sldId id="271" r:id="rId8"/>
    <p:sldId id="274" r:id="rId9"/>
    <p:sldId id="275" r:id="rId10"/>
    <p:sldId id="273" r:id="rId11"/>
    <p:sldId id="276" r:id="rId12"/>
    <p:sldId id="277" r:id="rId13"/>
    <p:sldId id="278" r:id="rId14"/>
    <p:sldId id="279" r:id="rId15"/>
    <p:sldId id="280" r:id="rId16"/>
    <p:sldId id="281" r:id="rId17"/>
    <p:sldId id="283" r:id="rId18"/>
    <p:sldId id="28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41035-E1B2-439F-85F7-BF9B9FEB215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C5CB6-7226-40F6-9849-454105729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0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7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0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7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5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8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7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9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63325-DB89-46D7-94F9-33E9F24D3A2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id-ID" sz="6000" b="1" dirty="0" smtClean="0">
                <a:latin typeface="Cambria" panose="02040503050406030204" pitchFamily="18" charset="0"/>
              </a:rPr>
              <a:t>LINKED LIST</a:t>
            </a:r>
            <a:br>
              <a:rPr lang="id-ID" sz="6000" b="1" dirty="0" smtClean="0">
                <a:latin typeface="Cambria" panose="02040503050406030204" pitchFamily="18" charset="0"/>
              </a:rPr>
            </a:br>
            <a:r>
              <a:rPr lang="id-ID" sz="4000" dirty="0" smtClean="0">
                <a:latin typeface="Cambria" panose="02040503050406030204" pitchFamily="18" charset="0"/>
              </a:rPr>
              <a:t>(Senarai Berantai)</a:t>
            </a:r>
            <a:endParaRPr lang="en-US" sz="5400" dirty="0">
              <a:latin typeface="Cambria" panose="020405030504060302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31640" y="2492896"/>
            <a:ext cx="6400800" cy="1752600"/>
          </a:xfrm>
        </p:spPr>
        <p:txBody>
          <a:bodyPr>
            <a:normAutofit/>
          </a:bodyPr>
          <a:lstStyle/>
          <a:p>
            <a:r>
              <a:rPr lang="id-ID" sz="3600" dirty="0" smtClean="0"/>
              <a:t>Pertemuan 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8830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980728"/>
            <a:ext cx="78488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266700">
              <a:buFont typeface="Calibri" panose="020F0502020204030204" pitchFamily="34" charset="0"/>
              <a:buChar char="₋"/>
            </a:pPr>
            <a:r>
              <a:rPr lang="en-US" sz="2400" dirty="0"/>
              <a:t>Hal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Pointer L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boleh</a:t>
            </a:r>
            <a:r>
              <a:rPr lang="en-US" sz="2400" dirty="0"/>
              <a:t> </a:t>
            </a:r>
            <a:r>
              <a:rPr lang="en-US" sz="2400" dirty="0" err="1"/>
              <a:t>digerakkan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en-US" sz="2400" dirty="0" err="1"/>
              <a:t>Depan</a:t>
            </a:r>
            <a:r>
              <a:rPr lang="en-US" sz="2400" dirty="0"/>
              <a:t>.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Pointer L </a:t>
            </a:r>
            <a:r>
              <a:rPr lang="en-US" sz="2400" dirty="0" err="1"/>
              <a:t>digerakkan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yang </a:t>
            </a:r>
            <a:r>
              <a:rPr lang="en-US" sz="2400" dirty="0" err="1"/>
              <a:t>ditinggalkan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Pointer L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r>
              <a:rPr lang="en-US" sz="2400" dirty="0"/>
              <a:t>.</a:t>
            </a:r>
          </a:p>
          <a:p>
            <a:pPr marL="628650" lvl="1" indent="-266700">
              <a:buFont typeface="Calibri" panose="020F0502020204030204" pitchFamily="34" charset="0"/>
              <a:buChar char="₋"/>
            </a:pPr>
            <a:r>
              <a:rPr lang="en-US" sz="2400" dirty="0" err="1"/>
              <a:t>Gerakkan</a:t>
            </a:r>
            <a:r>
              <a:rPr lang="en-US" sz="2400" dirty="0"/>
              <a:t> Pointer Bantu </a:t>
            </a:r>
            <a:r>
              <a:rPr lang="en-US" sz="2400" dirty="0" err="1"/>
              <a:t>hingga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paling </a:t>
            </a:r>
            <a:r>
              <a:rPr lang="en-US" sz="2400" dirty="0" err="1"/>
              <a:t>Belakang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Linked List (while(Bantu-&gt;Next != NULL) Bantu=Bantu-&gt;Next;).</a:t>
            </a:r>
          </a:p>
          <a:p>
            <a:pPr marL="628650" lvl="1" indent="-266700">
              <a:buFont typeface="Calibri" panose="020F0502020204030204" pitchFamily="34" charset="0"/>
              <a:buChar char="₋"/>
            </a:pPr>
            <a:r>
              <a:rPr lang="en-US" sz="2400" dirty="0" err="1"/>
              <a:t>Sambungkan</a:t>
            </a:r>
            <a:r>
              <a:rPr lang="en-US" sz="2400" dirty="0"/>
              <a:t> Linked List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(Bantu-&gt;Next = </a:t>
            </a:r>
            <a:r>
              <a:rPr lang="en-US" sz="2400" dirty="0" err="1"/>
              <a:t>Baru</a:t>
            </a:r>
            <a:r>
              <a:rPr lang="en-US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0392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8640"/>
            <a:ext cx="6812393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83" y="3140968"/>
            <a:ext cx="6668377" cy="2970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641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9366" y="260648"/>
            <a:ext cx="78508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457200">
              <a:buFont typeface="+mj-lt"/>
              <a:buAutoNum type="alphaLcPeriod" startAt="3"/>
            </a:pPr>
            <a:r>
              <a:rPr lang="en-US" sz="2400" b="1" dirty="0" err="1" smtClean="0"/>
              <a:t>Menambah</a:t>
            </a:r>
            <a:r>
              <a:rPr lang="en-US" sz="2400" b="1" dirty="0" smtClean="0"/>
              <a:t> </a:t>
            </a:r>
            <a:r>
              <a:rPr lang="en-US" sz="2400" b="1" dirty="0" err="1"/>
              <a:t>Simpul</a:t>
            </a:r>
            <a:r>
              <a:rPr lang="en-US" sz="2400" b="1" dirty="0"/>
              <a:t> </a:t>
            </a:r>
            <a:r>
              <a:rPr lang="id-ID" sz="2400" b="1" dirty="0" smtClean="0"/>
              <a:t>Di Tengah (Sebelum Simpul Tertentu)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67544" y="1052736"/>
            <a:ext cx="80648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Langkah-langkah</a:t>
            </a:r>
            <a:r>
              <a:rPr lang="en-US" sz="2400" dirty="0"/>
              <a:t> </a:t>
            </a:r>
            <a:r>
              <a:rPr lang="en-US" sz="2400" dirty="0" err="1"/>
              <a:t>penyisipan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Ciptakan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disisipkan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Buat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Pointer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digerakkan</a:t>
            </a:r>
            <a:r>
              <a:rPr lang="en-US" sz="2400" dirty="0"/>
              <a:t>, </a:t>
            </a:r>
            <a:r>
              <a:rPr lang="en-US" sz="2400" dirty="0" err="1"/>
              <a:t>misalnya</a:t>
            </a:r>
            <a:r>
              <a:rPr lang="en-US" sz="2400" dirty="0"/>
              <a:t> Pointer Bantu yang </a:t>
            </a:r>
            <a:r>
              <a:rPr lang="en-US" sz="2400" dirty="0" err="1"/>
              <a:t>menunjuk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Linked List (Bantu = L). Hal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Pointer L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boleh</a:t>
            </a:r>
            <a:r>
              <a:rPr lang="en-US" sz="2400" dirty="0"/>
              <a:t> </a:t>
            </a:r>
            <a:r>
              <a:rPr lang="en-US" sz="2400" dirty="0" err="1"/>
              <a:t>digerakkan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en-US" sz="2400" dirty="0" err="1"/>
              <a:t>Depan</a:t>
            </a:r>
            <a:r>
              <a:rPr lang="en-US" sz="2400" dirty="0"/>
              <a:t>.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Pointer L </a:t>
            </a:r>
            <a:r>
              <a:rPr lang="en-US" sz="2400" dirty="0" err="1"/>
              <a:t>digerakkan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yang </a:t>
            </a:r>
            <a:r>
              <a:rPr lang="en-US" sz="2400" dirty="0" err="1"/>
              <a:t>ditinggalkan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pointer L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449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835432"/>
            <a:ext cx="75608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Gerakkan</a:t>
            </a:r>
            <a:r>
              <a:rPr lang="en-US" sz="2400" dirty="0"/>
              <a:t> Pointer Bantu </a:t>
            </a:r>
            <a:r>
              <a:rPr lang="en-US" sz="2400" dirty="0" err="1"/>
              <a:t>hingga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en-US" sz="2400" dirty="0" err="1"/>
              <a:t>sebelum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yang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A. (while(Bantu-&gt;Next-&gt;Isi != ‘A’) Bantu=Bantu-&gt;Next;).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Sambung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en-US" sz="2400" dirty="0" err="1"/>
              <a:t>berikutnya</a:t>
            </a:r>
            <a:r>
              <a:rPr lang="en-US" sz="2400" dirty="0"/>
              <a:t> (</a:t>
            </a:r>
            <a:r>
              <a:rPr lang="en-US" sz="2400" dirty="0" err="1"/>
              <a:t>Baru</a:t>
            </a:r>
            <a:r>
              <a:rPr lang="en-US" sz="2400" dirty="0"/>
              <a:t>-&gt;Next = Bantu-&gt;Next).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Sambungkan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Bantu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(Bantu-&gt;Next = </a:t>
            </a:r>
            <a:r>
              <a:rPr lang="en-US" sz="2400" dirty="0" err="1"/>
              <a:t>Baru</a:t>
            </a:r>
            <a:r>
              <a:rPr lang="en-US" sz="2400" dirty="0"/>
              <a:t>).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939095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04"/>
          <a:stretch/>
        </p:blipFill>
        <p:spPr bwMode="auto">
          <a:xfrm>
            <a:off x="755576" y="548679"/>
            <a:ext cx="7576579" cy="453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861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90" y="404664"/>
            <a:ext cx="7448426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44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9366" y="260648"/>
            <a:ext cx="7689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457200">
              <a:buFont typeface="+mj-lt"/>
              <a:buAutoNum type="alphaLcPeriod" startAt="4"/>
            </a:pPr>
            <a:r>
              <a:rPr lang="en-US" sz="2400" b="1" dirty="0" err="1" smtClean="0"/>
              <a:t>Menambah</a:t>
            </a:r>
            <a:r>
              <a:rPr lang="en-US" sz="2400" b="1" dirty="0" smtClean="0"/>
              <a:t> </a:t>
            </a:r>
            <a:r>
              <a:rPr lang="en-US" sz="2400" b="1" dirty="0" err="1"/>
              <a:t>Simpul</a:t>
            </a:r>
            <a:r>
              <a:rPr lang="en-US" sz="2400" b="1" dirty="0"/>
              <a:t> </a:t>
            </a:r>
            <a:r>
              <a:rPr lang="id-ID" sz="2400" b="1" dirty="0" smtClean="0"/>
              <a:t>Di Tengah (Setelah Simpul Tertentu)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67544" y="836712"/>
            <a:ext cx="80648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Langkah-langkah</a:t>
            </a:r>
            <a:r>
              <a:rPr lang="en-US" sz="2400" dirty="0" smtClean="0"/>
              <a:t> </a:t>
            </a:r>
            <a:r>
              <a:rPr lang="en-US" sz="2400" dirty="0" err="1" smtClean="0"/>
              <a:t>penyisipan</a:t>
            </a:r>
            <a:r>
              <a:rPr lang="en-US" sz="2400" dirty="0" smtClean="0"/>
              <a:t> </a:t>
            </a:r>
            <a:r>
              <a:rPr lang="en-US" sz="2400" dirty="0" err="1" smtClean="0"/>
              <a:t>simpul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Ciptakan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disisipkan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Buat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pointer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digerakkan</a:t>
            </a:r>
            <a:r>
              <a:rPr lang="en-US" sz="2400" dirty="0"/>
              <a:t>, </a:t>
            </a:r>
            <a:r>
              <a:rPr lang="en-US" sz="2400" dirty="0" err="1"/>
              <a:t>misalnya</a:t>
            </a:r>
            <a:r>
              <a:rPr lang="en-US" sz="2400" dirty="0"/>
              <a:t> pointer bantu yang </a:t>
            </a:r>
            <a:r>
              <a:rPr lang="en-US" sz="2400" dirty="0" err="1"/>
              <a:t>menunjuk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Linked List (Bantu = L). Hal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pointer L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boleh</a:t>
            </a:r>
            <a:r>
              <a:rPr lang="en-US" sz="2400" dirty="0"/>
              <a:t> </a:t>
            </a:r>
            <a:r>
              <a:rPr lang="en-US" sz="2400" dirty="0" err="1"/>
              <a:t>digerakkan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en-US" sz="2400" dirty="0" err="1"/>
              <a:t>depan</a:t>
            </a:r>
            <a:r>
              <a:rPr lang="en-US" sz="2400" dirty="0"/>
              <a:t>.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pointer L </a:t>
            </a:r>
            <a:r>
              <a:rPr lang="en-US" sz="2400" dirty="0" err="1"/>
              <a:t>digerakkan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yang </a:t>
            </a:r>
            <a:r>
              <a:rPr lang="en-US" sz="2400" dirty="0" err="1"/>
              <a:t>ditinggalkan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pointer L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Gerakkan</a:t>
            </a:r>
            <a:r>
              <a:rPr lang="en-US" sz="2400" dirty="0"/>
              <a:t> pointer bantu </a:t>
            </a:r>
            <a:r>
              <a:rPr lang="en-US" sz="2400" dirty="0" err="1"/>
              <a:t>hingga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yang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A. (while(Bantu-&gt;Isi != ‘A’) Bantu=Bantu-&gt;Next;).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Sambung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yang </a:t>
            </a:r>
            <a:r>
              <a:rPr lang="en-US" sz="2400" dirty="0" err="1"/>
              <a:t>ditunjuk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Bantu (</a:t>
            </a:r>
            <a:r>
              <a:rPr lang="en-US" sz="2400" dirty="0" err="1"/>
              <a:t>Baru</a:t>
            </a:r>
            <a:r>
              <a:rPr lang="en-US" sz="2400" dirty="0"/>
              <a:t>-&gt;Next = Bantu-&gt;Next)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Sambungkan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bantu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(Bantu-&gt;Next = </a:t>
            </a:r>
            <a:r>
              <a:rPr lang="en-US" sz="2400" dirty="0" err="1"/>
              <a:t>Baru</a:t>
            </a:r>
            <a:r>
              <a:rPr lang="en-US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6694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16868"/>
            <a:ext cx="7460885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069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64832" y="5487615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b="1" dirty="0" smtClean="0">
                <a:solidFill>
                  <a:srgbClr val="FF0000"/>
                </a:solidFill>
              </a:rPr>
              <a:t>~ oo 0 oo ~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366" y="332656"/>
            <a:ext cx="702737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829" y="4365104"/>
            <a:ext cx="60864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748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68560" y="169476"/>
            <a:ext cx="2880320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/>
                </a:solidFill>
              </a:rPr>
              <a:t>L</a:t>
            </a:r>
            <a:r>
              <a:rPr lang="id-ID" sz="2800" b="1" dirty="0" smtClean="0">
                <a:solidFill>
                  <a:schemeClr val="bg1"/>
                </a:solidFill>
              </a:rPr>
              <a:t>INKED LIST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1088" y="923236"/>
            <a:ext cx="82873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S</a:t>
            </a:r>
            <a:r>
              <a:rPr lang="id-ID" sz="2400" dirty="0" smtClean="0"/>
              <a:t>ejumlah objek yang saling terhubung antara satu dengan yang lainnya.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 smtClean="0"/>
              <a:t>Objek nya adalah gabungan dari beberapa elemen data yang menjadi satu kelompok (structure atau record)</a:t>
            </a:r>
            <a:endParaRPr lang="en-US" sz="24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1242150" y="2564904"/>
            <a:ext cx="7002258" cy="2966611"/>
            <a:chOff x="251520" y="2852936"/>
            <a:chExt cx="7002258" cy="2966611"/>
          </a:xfrm>
        </p:grpSpPr>
        <p:grpSp>
          <p:nvGrpSpPr>
            <p:cNvPr id="9" name="Group 8"/>
            <p:cNvGrpSpPr/>
            <p:nvPr/>
          </p:nvGrpSpPr>
          <p:grpSpPr>
            <a:xfrm>
              <a:off x="827584" y="3789040"/>
              <a:ext cx="881578" cy="446331"/>
              <a:chOff x="1005013" y="4015925"/>
              <a:chExt cx="881578" cy="446331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005013" y="4015925"/>
                <a:ext cx="581247" cy="4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dirty="0" smtClean="0"/>
                  <a:t>25</a:t>
                </a:r>
                <a:endParaRPr lang="en-US" sz="20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95968" y="4015925"/>
                <a:ext cx="290623" cy="4463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723212" y="420532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627784" y="2852936"/>
              <a:ext cx="881578" cy="446331"/>
              <a:chOff x="1005013" y="4015925"/>
              <a:chExt cx="881578" cy="44633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005013" y="4015925"/>
                <a:ext cx="581247" cy="4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dirty="0" smtClean="0"/>
                  <a:t>12</a:t>
                </a:r>
                <a:endParaRPr lang="en-US" sz="20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95968" y="4015925"/>
                <a:ext cx="290623" cy="4463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723212" y="420532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372200" y="3342709"/>
              <a:ext cx="881578" cy="446331"/>
              <a:chOff x="1005013" y="4015925"/>
              <a:chExt cx="881578" cy="44633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05013" y="4015925"/>
                <a:ext cx="581247" cy="4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dirty="0" smtClean="0"/>
                  <a:t>10</a:t>
                </a:r>
                <a:endParaRPr lang="en-US" sz="20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95968" y="4015925"/>
                <a:ext cx="290623" cy="4463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723212" y="420532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10502" y="4632848"/>
              <a:ext cx="881578" cy="446331"/>
              <a:chOff x="1005013" y="4015925"/>
              <a:chExt cx="881578" cy="44633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005013" y="4015925"/>
                <a:ext cx="581247" cy="4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dirty="0" smtClean="0"/>
                  <a:t>17</a:t>
                </a:r>
                <a:endParaRPr lang="en-US" sz="20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95968" y="4015925"/>
                <a:ext cx="290623" cy="4463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723212" y="420532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Elbow Connector 22"/>
            <p:cNvCxnSpPr>
              <a:stCxn id="7" idx="3"/>
              <a:endCxn id="11" idx="1"/>
            </p:cNvCxnSpPr>
            <p:nvPr/>
          </p:nvCxnSpPr>
          <p:spPr>
            <a:xfrm flipV="1">
              <a:off x="1709162" y="3076102"/>
              <a:ext cx="918622" cy="93610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2" idx="3"/>
              <a:endCxn id="19" idx="1"/>
            </p:cNvCxnSpPr>
            <p:nvPr/>
          </p:nvCxnSpPr>
          <p:spPr>
            <a:xfrm>
              <a:off x="3509362" y="3076102"/>
              <a:ext cx="901140" cy="177991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20" idx="3"/>
              <a:endCxn id="15" idx="1"/>
            </p:cNvCxnSpPr>
            <p:nvPr/>
          </p:nvCxnSpPr>
          <p:spPr>
            <a:xfrm flipV="1">
              <a:off x="5292080" y="3565875"/>
              <a:ext cx="1080120" cy="129013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251520" y="4581128"/>
              <a:ext cx="1047514" cy="4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H1000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99592" y="4149080"/>
              <a:ext cx="761830" cy="4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(1)</a:t>
              </a:r>
              <a:endParaRPr lang="en-US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>
              <a:off x="827584" y="4293096"/>
              <a:ext cx="268331" cy="349904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2658042" y="3270701"/>
              <a:ext cx="761830" cy="4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(2)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99992" y="4991694"/>
              <a:ext cx="761830" cy="4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(3)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474466" y="3717032"/>
              <a:ext cx="761830" cy="4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(4)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979712" y="3645024"/>
              <a:ext cx="1047514" cy="4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H800</a:t>
              </a:r>
              <a:endParaRPr lang="en-US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2555776" y="3342709"/>
              <a:ext cx="268331" cy="349904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3779912" y="5373216"/>
              <a:ext cx="1047514" cy="4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H1400</a:t>
              </a:r>
              <a:endParaRPr lang="en-US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>
              <a:off x="4335132" y="5088121"/>
              <a:ext cx="268331" cy="349904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6337176" y="3809829"/>
              <a:ext cx="268331" cy="349904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5796136" y="4077072"/>
              <a:ext cx="1047514" cy="4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H1100</a:t>
              </a:r>
              <a:endParaRPr lang="en-US" dirty="0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969561" y="5517232"/>
            <a:ext cx="49705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Simpul terdiri dari elemen : nilai numerik &amp; pointer</a:t>
            </a:r>
          </a:p>
          <a:p>
            <a:r>
              <a:rPr lang="id-ID" dirty="0" smtClean="0"/>
              <a:t>Pengalokasian dalam memori secara dinamis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92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68560" y="169476"/>
            <a:ext cx="4536504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id-ID" sz="2800" b="1" dirty="0" smtClean="0">
                <a:solidFill>
                  <a:schemeClr val="bg1"/>
                </a:solidFill>
              </a:rPr>
              <a:t>4 STRUKTUR </a:t>
            </a:r>
            <a:r>
              <a:rPr lang="en-US" sz="2800" b="1" dirty="0" smtClean="0">
                <a:solidFill>
                  <a:schemeClr val="bg1"/>
                </a:solidFill>
              </a:rPr>
              <a:t>L</a:t>
            </a:r>
            <a:r>
              <a:rPr lang="id-ID" sz="2800" b="1" dirty="0" smtClean="0">
                <a:solidFill>
                  <a:schemeClr val="bg1"/>
                </a:solidFill>
              </a:rPr>
              <a:t>INKED LIST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7524" y="836712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400" dirty="0" smtClean="0"/>
              <a:t>L</a:t>
            </a:r>
            <a:r>
              <a:rPr lang="id-ID" sz="2400" dirty="0" smtClean="0"/>
              <a:t>inear Singly – Linked List</a:t>
            </a:r>
            <a:endParaRPr lang="id-ID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2045900" y="2062331"/>
            <a:ext cx="881578" cy="446331"/>
            <a:chOff x="1818214" y="3501008"/>
            <a:chExt cx="881578" cy="446331"/>
          </a:xfrm>
        </p:grpSpPr>
        <p:sp>
          <p:nvSpPr>
            <p:cNvPr id="4" name="Rectangle 3"/>
            <p:cNvSpPr/>
            <p:nvPr/>
          </p:nvSpPr>
          <p:spPr>
            <a:xfrm>
              <a:off x="1818214" y="3501008"/>
              <a:ext cx="581247" cy="4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000" dirty="0" smtClean="0"/>
                <a:t>25</a:t>
              </a:r>
              <a:endParaRPr lang="en-US" sz="2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409169" y="3501008"/>
              <a:ext cx="290623" cy="4463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536413" y="3690405"/>
              <a:ext cx="72008" cy="72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42866" y="2060848"/>
            <a:ext cx="881578" cy="446331"/>
            <a:chOff x="1818214" y="3501008"/>
            <a:chExt cx="881578" cy="446331"/>
          </a:xfrm>
        </p:grpSpPr>
        <p:sp>
          <p:nvSpPr>
            <p:cNvPr id="10" name="Rectangle 9"/>
            <p:cNvSpPr/>
            <p:nvPr/>
          </p:nvSpPr>
          <p:spPr>
            <a:xfrm>
              <a:off x="1818214" y="3501008"/>
              <a:ext cx="581247" cy="4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000" dirty="0" smtClean="0"/>
                <a:t>12</a:t>
              </a:r>
              <a:endParaRPr lang="en-US" sz="2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09169" y="3501008"/>
              <a:ext cx="290623" cy="4463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536413" y="3690405"/>
              <a:ext cx="72008" cy="72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11018" y="2063083"/>
            <a:ext cx="881578" cy="446331"/>
            <a:chOff x="1818214" y="3501008"/>
            <a:chExt cx="881578" cy="446331"/>
          </a:xfrm>
        </p:grpSpPr>
        <p:sp>
          <p:nvSpPr>
            <p:cNvPr id="14" name="Rectangle 13"/>
            <p:cNvSpPr/>
            <p:nvPr/>
          </p:nvSpPr>
          <p:spPr>
            <a:xfrm>
              <a:off x="1818214" y="3501008"/>
              <a:ext cx="581247" cy="4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000" dirty="0" smtClean="0"/>
                <a:t>17</a:t>
              </a:r>
              <a:endParaRPr lang="en-US" sz="2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9169" y="3501008"/>
              <a:ext cx="290623" cy="4463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536413" y="3690405"/>
              <a:ext cx="72008" cy="72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10702" y="2053514"/>
            <a:ext cx="881578" cy="446331"/>
            <a:chOff x="1818214" y="3501008"/>
            <a:chExt cx="881578" cy="446331"/>
          </a:xfrm>
        </p:grpSpPr>
        <p:sp>
          <p:nvSpPr>
            <p:cNvPr id="18" name="Rectangle 17"/>
            <p:cNvSpPr/>
            <p:nvPr/>
          </p:nvSpPr>
          <p:spPr>
            <a:xfrm>
              <a:off x="1818214" y="3501008"/>
              <a:ext cx="581247" cy="4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000" dirty="0" smtClean="0"/>
                <a:t>10</a:t>
              </a:r>
              <a:endParaRPr lang="en-US" sz="20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09169" y="3501008"/>
              <a:ext cx="290623" cy="4463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536413" y="3690405"/>
              <a:ext cx="72008" cy="72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2836107" y="2267516"/>
            <a:ext cx="606759" cy="4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204259" y="2278937"/>
            <a:ext cx="606759" cy="4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612887" y="2267516"/>
            <a:ext cx="606759" cy="4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962734" y="2276872"/>
            <a:ext cx="0" cy="505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697529" y="2782104"/>
            <a:ext cx="606759" cy="44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331640" y="1298377"/>
            <a:ext cx="58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First</a:t>
            </a:r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5652120" y="1259468"/>
            <a:ext cx="557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Last</a:t>
            </a:r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 rot="16200000">
            <a:off x="2061098" y="1575290"/>
            <a:ext cx="55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Info</a:t>
            </a:r>
            <a:endParaRPr lang="id-ID" dirty="0"/>
          </a:p>
        </p:txBody>
      </p:sp>
      <p:sp>
        <p:nvSpPr>
          <p:cNvPr id="41" name="Rectangle 40"/>
          <p:cNvSpPr/>
          <p:nvPr/>
        </p:nvSpPr>
        <p:spPr>
          <a:xfrm rot="16200000">
            <a:off x="2483413" y="1579730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Link</a:t>
            </a:r>
            <a:endParaRPr lang="id-ID" dirty="0"/>
          </a:p>
        </p:txBody>
      </p:sp>
      <p:cxnSp>
        <p:nvCxnSpPr>
          <p:cNvPr id="42" name="Elbow Connector 41"/>
          <p:cNvCxnSpPr>
            <a:stCxn id="38" idx="2"/>
            <a:endCxn id="4" idx="1"/>
          </p:cNvCxnSpPr>
          <p:nvPr/>
        </p:nvCxnSpPr>
        <p:spPr>
          <a:xfrm rot="16200000" flipH="1">
            <a:off x="1525797" y="1765394"/>
            <a:ext cx="617788" cy="42241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588140" y="1685042"/>
            <a:ext cx="72008" cy="72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/>
          <p:nvPr/>
        </p:nvCxnSpPr>
        <p:spPr>
          <a:xfrm rot="16200000" flipH="1">
            <a:off x="5842652" y="1753103"/>
            <a:ext cx="421958" cy="31736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868144" y="1669276"/>
            <a:ext cx="72008" cy="72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rot="16200000">
            <a:off x="3417141" y="1592130"/>
            <a:ext cx="55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Info</a:t>
            </a:r>
            <a:endParaRPr lang="id-ID" dirty="0"/>
          </a:p>
        </p:txBody>
      </p:sp>
      <p:sp>
        <p:nvSpPr>
          <p:cNvPr id="50" name="Rectangle 49"/>
          <p:cNvSpPr/>
          <p:nvPr/>
        </p:nvSpPr>
        <p:spPr>
          <a:xfrm rot="16200000">
            <a:off x="3870988" y="1596570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Link</a:t>
            </a:r>
            <a:endParaRPr lang="id-ID" dirty="0"/>
          </a:p>
        </p:txBody>
      </p:sp>
      <p:sp>
        <p:nvSpPr>
          <p:cNvPr id="51" name="Rectangle 50"/>
          <p:cNvSpPr/>
          <p:nvPr/>
        </p:nvSpPr>
        <p:spPr>
          <a:xfrm rot="16200000">
            <a:off x="4820333" y="1586616"/>
            <a:ext cx="55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Info</a:t>
            </a:r>
            <a:endParaRPr lang="id-ID" dirty="0"/>
          </a:p>
        </p:txBody>
      </p:sp>
      <p:sp>
        <p:nvSpPr>
          <p:cNvPr id="52" name="Rectangle 51"/>
          <p:cNvSpPr/>
          <p:nvPr/>
        </p:nvSpPr>
        <p:spPr>
          <a:xfrm rot="16200000">
            <a:off x="5242648" y="1591056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Link</a:t>
            </a:r>
            <a:endParaRPr lang="id-ID" dirty="0"/>
          </a:p>
        </p:txBody>
      </p:sp>
      <p:sp>
        <p:nvSpPr>
          <p:cNvPr id="55" name="Rectangle 54"/>
          <p:cNvSpPr/>
          <p:nvPr/>
        </p:nvSpPr>
        <p:spPr>
          <a:xfrm rot="16200000">
            <a:off x="6203067" y="1572198"/>
            <a:ext cx="55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Info</a:t>
            </a:r>
            <a:endParaRPr lang="id-ID" dirty="0"/>
          </a:p>
        </p:txBody>
      </p:sp>
      <p:sp>
        <p:nvSpPr>
          <p:cNvPr id="56" name="Rectangle 55"/>
          <p:cNvSpPr/>
          <p:nvPr/>
        </p:nvSpPr>
        <p:spPr>
          <a:xfrm rot="16200000">
            <a:off x="6625382" y="1576638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Link</a:t>
            </a:r>
            <a:endParaRPr lang="id-ID" dirty="0"/>
          </a:p>
        </p:txBody>
      </p:sp>
      <p:sp>
        <p:nvSpPr>
          <p:cNvPr id="58" name="Rectangle 57"/>
          <p:cNvSpPr/>
          <p:nvPr/>
        </p:nvSpPr>
        <p:spPr>
          <a:xfrm>
            <a:off x="323528" y="3183359"/>
            <a:ext cx="4029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it-IT" sz="2400" dirty="0"/>
              <a:t>L</a:t>
            </a:r>
            <a:r>
              <a:rPr lang="id-ID" sz="2400" dirty="0"/>
              <a:t>inear </a:t>
            </a:r>
            <a:r>
              <a:rPr lang="id-ID" sz="2400" dirty="0" smtClean="0"/>
              <a:t>Doubly </a:t>
            </a:r>
            <a:r>
              <a:rPr lang="id-ID" sz="2400" dirty="0"/>
              <a:t>– Linked List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766048" y="3703290"/>
            <a:ext cx="557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Last</a:t>
            </a:r>
            <a:endParaRPr lang="id-ID" dirty="0"/>
          </a:p>
        </p:txBody>
      </p:sp>
      <p:grpSp>
        <p:nvGrpSpPr>
          <p:cNvPr id="7" name="Group 6"/>
          <p:cNvGrpSpPr/>
          <p:nvPr/>
        </p:nvGrpSpPr>
        <p:grpSpPr>
          <a:xfrm>
            <a:off x="788430" y="3712582"/>
            <a:ext cx="7023930" cy="1660634"/>
            <a:chOff x="603938" y="3712582"/>
            <a:chExt cx="7023930" cy="1660634"/>
          </a:xfrm>
        </p:grpSpPr>
        <p:sp>
          <p:nvSpPr>
            <p:cNvPr id="105" name="Rectangle 104"/>
            <p:cNvSpPr/>
            <p:nvPr/>
          </p:nvSpPr>
          <p:spPr>
            <a:xfrm>
              <a:off x="2980915" y="4504670"/>
              <a:ext cx="290623" cy="4463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3091364" y="4592444"/>
              <a:ext cx="72008" cy="72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4966163" y="4523570"/>
              <a:ext cx="865812" cy="446331"/>
              <a:chOff x="1818214" y="3501008"/>
              <a:chExt cx="865812" cy="446331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818214" y="3501008"/>
                <a:ext cx="581247" cy="4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dirty="0" smtClean="0"/>
                  <a:t>17</a:t>
                </a:r>
                <a:endParaRPr lang="en-US" sz="2000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393403" y="3501008"/>
                <a:ext cx="290623" cy="4463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36413" y="380167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658516" y="4506628"/>
              <a:ext cx="865812" cy="470569"/>
              <a:chOff x="1818214" y="3516774"/>
              <a:chExt cx="865812" cy="44737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818214" y="3516774"/>
                <a:ext cx="581247" cy="4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dirty="0" smtClean="0"/>
                  <a:t>10</a:t>
                </a:r>
                <a:endParaRPr lang="en-US" sz="2000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393403" y="3517815"/>
                <a:ext cx="290623" cy="4463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504462" y="3830161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6" name="Straight Arrow Connector 75"/>
            <p:cNvCxnSpPr/>
            <p:nvPr/>
          </p:nvCxnSpPr>
          <p:spPr>
            <a:xfrm flipH="1">
              <a:off x="2462749" y="4612682"/>
              <a:ext cx="6437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5739894" y="4860260"/>
              <a:ext cx="606759" cy="44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1244904" y="5368766"/>
              <a:ext cx="455867" cy="445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603938" y="3712582"/>
              <a:ext cx="583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dirty="0" smtClean="0"/>
                <a:t>First</a:t>
              </a:r>
              <a:endParaRPr lang="id-ID" dirty="0"/>
            </a:p>
          </p:txBody>
        </p:sp>
        <p:cxnSp>
          <p:nvCxnSpPr>
            <p:cNvPr id="84" name="Elbow Connector 83"/>
            <p:cNvCxnSpPr/>
            <p:nvPr/>
          </p:nvCxnSpPr>
          <p:spPr>
            <a:xfrm rot="16200000" flipH="1">
              <a:off x="851313" y="4260848"/>
              <a:ext cx="464154" cy="384015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868060" y="4145529"/>
              <a:ext cx="72008" cy="72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Elbow Connector 85"/>
            <p:cNvCxnSpPr/>
            <p:nvPr/>
          </p:nvCxnSpPr>
          <p:spPr>
            <a:xfrm rot="16200000" flipH="1">
              <a:off x="5991397" y="4213590"/>
              <a:ext cx="421958" cy="31736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6013604" y="4129763"/>
              <a:ext cx="72008" cy="72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259632" y="3856598"/>
              <a:ext cx="1236290" cy="1112551"/>
              <a:chOff x="1259632" y="3573016"/>
              <a:chExt cx="1236290" cy="1112551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1593057" y="4239236"/>
                <a:ext cx="865812" cy="446331"/>
                <a:chOff x="1818214" y="3501008"/>
                <a:chExt cx="865812" cy="446331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1818214" y="3501008"/>
                  <a:ext cx="581247" cy="446331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2000" dirty="0" smtClean="0"/>
                    <a:t>25</a:t>
                  </a:r>
                  <a:endParaRPr lang="en-US" sz="2000" dirty="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2393403" y="3501008"/>
                  <a:ext cx="290623" cy="44633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2536413" y="3802424"/>
                  <a:ext cx="72008" cy="7200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 rot="16200000">
                <a:off x="1608255" y="3752195"/>
                <a:ext cx="5503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d-ID" dirty="0" smtClean="0"/>
                  <a:t>Info</a:t>
                </a:r>
                <a:endParaRPr lang="id-ID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6200000">
                <a:off x="1977126" y="3722480"/>
                <a:ext cx="6682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d-ID" dirty="0" smtClean="0"/>
                  <a:t>Right</a:t>
                </a:r>
                <a:endParaRPr lang="id-ID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300457" y="4236854"/>
                <a:ext cx="290623" cy="4463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1419414" y="454065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 rot="16200000">
                <a:off x="1172653" y="3772576"/>
                <a:ext cx="5432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d-ID" dirty="0" smtClean="0"/>
                  <a:t>Left</a:t>
                </a:r>
                <a:endParaRPr lang="id-ID" dirty="0"/>
              </a:p>
            </p:txBody>
          </p:sp>
        </p:grpSp>
        <p:cxnSp>
          <p:nvCxnSpPr>
            <p:cNvPr id="78" name="Straight Arrow Connector 77"/>
            <p:cNvCxnSpPr/>
            <p:nvPr/>
          </p:nvCxnSpPr>
          <p:spPr>
            <a:xfrm>
              <a:off x="1457071" y="4896242"/>
              <a:ext cx="0" cy="4725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2383264" y="4863010"/>
              <a:ext cx="606759" cy="44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3273515" y="4507052"/>
              <a:ext cx="581247" cy="4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000" dirty="0" smtClean="0"/>
                <a:t>12</a:t>
              </a:r>
              <a:endParaRPr lang="en-US" sz="200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864470" y="4507052"/>
              <a:ext cx="290623" cy="4463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09" name="Rectangle 108"/>
            <p:cNvSpPr/>
            <p:nvPr/>
          </p:nvSpPr>
          <p:spPr>
            <a:xfrm rot="16200000">
              <a:off x="3306780" y="4030203"/>
              <a:ext cx="5503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dirty="0" smtClean="0"/>
                <a:t>Info</a:t>
              </a:r>
              <a:endParaRPr lang="id-ID" dirty="0"/>
            </a:p>
          </p:txBody>
        </p:sp>
        <p:sp>
          <p:nvSpPr>
            <p:cNvPr id="110" name="Rectangle 109"/>
            <p:cNvSpPr/>
            <p:nvPr/>
          </p:nvSpPr>
          <p:spPr>
            <a:xfrm rot="16200000">
              <a:off x="3675651" y="3984722"/>
              <a:ext cx="6682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dirty="0" smtClean="0"/>
                <a:t>Right</a:t>
              </a:r>
              <a:endParaRPr lang="id-ID" dirty="0"/>
            </a:p>
          </p:txBody>
        </p:sp>
        <p:sp>
          <p:nvSpPr>
            <p:cNvPr id="111" name="Rectangle 110"/>
            <p:cNvSpPr/>
            <p:nvPr/>
          </p:nvSpPr>
          <p:spPr>
            <a:xfrm rot="16200000">
              <a:off x="2871178" y="4034818"/>
              <a:ext cx="5432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dirty="0" smtClean="0"/>
                <a:t>Left</a:t>
              </a:r>
              <a:endParaRPr lang="id-ID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675540" y="4516895"/>
              <a:ext cx="290623" cy="4463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377128" y="4507053"/>
              <a:ext cx="282828" cy="473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4788024" y="4592444"/>
              <a:ext cx="72008" cy="72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 flipH="1">
              <a:off x="4159409" y="4612682"/>
              <a:ext cx="6437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V="1">
              <a:off x="4068781" y="4847244"/>
              <a:ext cx="606759" cy="44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/>
            <p:cNvSpPr/>
            <p:nvPr/>
          </p:nvSpPr>
          <p:spPr>
            <a:xfrm>
              <a:off x="4001119" y="4824234"/>
              <a:ext cx="72008" cy="72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 flipV="1">
              <a:off x="7172001" y="5347169"/>
              <a:ext cx="455867" cy="445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7384168" y="4874645"/>
              <a:ext cx="0" cy="4725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6484684" y="4685692"/>
              <a:ext cx="72008" cy="72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H="1">
              <a:off x="5815593" y="4705930"/>
              <a:ext cx="6437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/>
            <p:cNvSpPr/>
            <p:nvPr/>
          </p:nvSpPr>
          <p:spPr>
            <a:xfrm rot="16200000">
              <a:off x="4980477" y="4051543"/>
              <a:ext cx="5503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dirty="0" smtClean="0"/>
                <a:t>Info</a:t>
              </a:r>
              <a:endParaRPr lang="id-ID" dirty="0"/>
            </a:p>
          </p:txBody>
        </p:sp>
        <p:sp>
          <p:nvSpPr>
            <p:cNvPr id="123" name="Rectangle 122"/>
            <p:cNvSpPr/>
            <p:nvPr/>
          </p:nvSpPr>
          <p:spPr>
            <a:xfrm rot="16200000">
              <a:off x="5349348" y="4006062"/>
              <a:ext cx="6682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dirty="0" smtClean="0"/>
                <a:t>Right</a:t>
              </a:r>
              <a:endParaRPr lang="id-ID" dirty="0"/>
            </a:p>
          </p:txBody>
        </p:sp>
        <p:sp>
          <p:nvSpPr>
            <p:cNvPr id="124" name="Rectangle 123"/>
            <p:cNvSpPr/>
            <p:nvPr/>
          </p:nvSpPr>
          <p:spPr>
            <a:xfrm rot="16200000">
              <a:off x="4544875" y="4056158"/>
              <a:ext cx="5432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dirty="0" smtClean="0"/>
                <a:t>Left</a:t>
              </a:r>
              <a:endParaRPr lang="id-ID" dirty="0"/>
            </a:p>
          </p:txBody>
        </p:sp>
        <p:sp>
          <p:nvSpPr>
            <p:cNvPr id="125" name="Rectangle 124"/>
            <p:cNvSpPr/>
            <p:nvPr/>
          </p:nvSpPr>
          <p:spPr>
            <a:xfrm rot="16200000">
              <a:off x="6648815" y="4026582"/>
              <a:ext cx="5503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dirty="0" smtClean="0"/>
                <a:t>Info</a:t>
              </a:r>
              <a:endParaRPr lang="id-ID" dirty="0"/>
            </a:p>
          </p:txBody>
        </p:sp>
        <p:sp>
          <p:nvSpPr>
            <p:cNvPr id="126" name="Rectangle 125"/>
            <p:cNvSpPr/>
            <p:nvPr/>
          </p:nvSpPr>
          <p:spPr>
            <a:xfrm rot="16200000">
              <a:off x="7017686" y="3981101"/>
              <a:ext cx="6682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dirty="0" smtClean="0"/>
                <a:t>Right</a:t>
              </a:r>
              <a:endParaRPr lang="id-ID" dirty="0"/>
            </a:p>
          </p:txBody>
        </p:sp>
        <p:sp>
          <p:nvSpPr>
            <p:cNvPr id="127" name="Rectangle 126"/>
            <p:cNvSpPr/>
            <p:nvPr/>
          </p:nvSpPr>
          <p:spPr>
            <a:xfrm rot="16200000">
              <a:off x="6213213" y="4031197"/>
              <a:ext cx="5432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dirty="0" smtClean="0"/>
                <a:t>Left</a:t>
              </a:r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56103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3184785" y="4674733"/>
            <a:ext cx="290623" cy="4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287524" y="548680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it-IT" sz="2400" dirty="0" smtClean="0"/>
              <a:t>C</a:t>
            </a:r>
            <a:r>
              <a:rPr lang="id-ID" sz="2400" dirty="0" smtClean="0"/>
              <a:t>ircular Singly – Linked List</a:t>
            </a:r>
            <a:endParaRPr lang="id-ID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2045900" y="1774299"/>
            <a:ext cx="881578" cy="446331"/>
            <a:chOff x="1818214" y="3501008"/>
            <a:chExt cx="881578" cy="446331"/>
          </a:xfrm>
        </p:grpSpPr>
        <p:sp>
          <p:nvSpPr>
            <p:cNvPr id="4" name="Rectangle 3"/>
            <p:cNvSpPr/>
            <p:nvPr/>
          </p:nvSpPr>
          <p:spPr>
            <a:xfrm>
              <a:off x="1818214" y="3501008"/>
              <a:ext cx="581247" cy="4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000" dirty="0" smtClean="0"/>
                <a:t>25</a:t>
              </a:r>
              <a:endParaRPr lang="en-US" sz="2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409169" y="3501008"/>
              <a:ext cx="290623" cy="4463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536413" y="3690405"/>
              <a:ext cx="72008" cy="72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42866" y="1772816"/>
            <a:ext cx="881578" cy="446331"/>
            <a:chOff x="1818214" y="3501008"/>
            <a:chExt cx="881578" cy="446331"/>
          </a:xfrm>
        </p:grpSpPr>
        <p:sp>
          <p:nvSpPr>
            <p:cNvPr id="10" name="Rectangle 9"/>
            <p:cNvSpPr/>
            <p:nvPr/>
          </p:nvSpPr>
          <p:spPr>
            <a:xfrm>
              <a:off x="1818214" y="3501008"/>
              <a:ext cx="581247" cy="4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000" dirty="0" smtClean="0"/>
                <a:t>12</a:t>
              </a:r>
              <a:endParaRPr lang="en-US" sz="2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09169" y="3501008"/>
              <a:ext cx="290623" cy="4463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536413" y="3690405"/>
              <a:ext cx="72008" cy="72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11018" y="1775051"/>
            <a:ext cx="881578" cy="446331"/>
            <a:chOff x="1818214" y="3501008"/>
            <a:chExt cx="881578" cy="446331"/>
          </a:xfrm>
        </p:grpSpPr>
        <p:sp>
          <p:nvSpPr>
            <p:cNvPr id="14" name="Rectangle 13"/>
            <p:cNvSpPr/>
            <p:nvPr/>
          </p:nvSpPr>
          <p:spPr>
            <a:xfrm>
              <a:off x="1818214" y="3501008"/>
              <a:ext cx="581247" cy="4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000" dirty="0" smtClean="0"/>
                <a:t>17</a:t>
              </a:r>
              <a:endParaRPr lang="en-US" sz="2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9169" y="3501008"/>
              <a:ext cx="290623" cy="4463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536413" y="3690405"/>
              <a:ext cx="72008" cy="72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10702" y="1765482"/>
            <a:ext cx="881578" cy="446331"/>
            <a:chOff x="1818214" y="3501008"/>
            <a:chExt cx="881578" cy="446331"/>
          </a:xfrm>
        </p:grpSpPr>
        <p:sp>
          <p:nvSpPr>
            <p:cNvPr id="18" name="Rectangle 17"/>
            <p:cNvSpPr/>
            <p:nvPr/>
          </p:nvSpPr>
          <p:spPr>
            <a:xfrm>
              <a:off x="1818214" y="3501008"/>
              <a:ext cx="581247" cy="4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000" dirty="0" smtClean="0"/>
                <a:t>10</a:t>
              </a:r>
              <a:endParaRPr lang="en-US" sz="20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09169" y="3501008"/>
              <a:ext cx="290623" cy="4463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540010" y="3690405"/>
              <a:ext cx="72008" cy="72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2836107" y="1979484"/>
            <a:ext cx="606759" cy="4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204259" y="1990905"/>
            <a:ext cx="606759" cy="4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612887" y="1979484"/>
            <a:ext cx="606759" cy="4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331640" y="1010345"/>
            <a:ext cx="58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First</a:t>
            </a:r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5652120" y="971436"/>
            <a:ext cx="557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Last</a:t>
            </a:r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 rot="16200000">
            <a:off x="2061098" y="1287258"/>
            <a:ext cx="55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Info</a:t>
            </a:r>
            <a:endParaRPr lang="id-ID" dirty="0"/>
          </a:p>
        </p:txBody>
      </p:sp>
      <p:sp>
        <p:nvSpPr>
          <p:cNvPr id="41" name="Rectangle 40"/>
          <p:cNvSpPr/>
          <p:nvPr/>
        </p:nvSpPr>
        <p:spPr>
          <a:xfrm rot="16200000">
            <a:off x="2483413" y="1291698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Link</a:t>
            </a:r>
            <a:endParaRPr lang="id-ID" dirty="0"/>
          </a:p>
        </p:txBody>
      </p:sp>
      <p:cxnSp>
        <p:nvCxnSpPr>
          <p:cNvPr id="42" name="Elbow Connector 41"/>
          <p:cNvCxnSpPr>
            <a:stCxn id="38" idx="2"/>
            <a:endCxn id="4" idx="1"/>
          </p:cNvCxnSpPr>
          <p:nvPr/>
        </p:nvCxnSpPr>
        <p:spPr>
          <a:xfrm rot="16200000" flipH="1">
            <a:off x="1525797" y="1477362"/>
            <a:ext cx="617788" cy="42241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588140" y="1397010"/>
            <a:ext cx="72008" cy="72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/>
          <p:nvPr/>
        </p:nvCxnSpPr>
        <p:spPr>
          <a:xfrm rot="16200000" flipH="1">
            <a:off x="5842652" y="1465071"/>
            <a:ext cx="421958" cy="31736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868144" y="1381244"/>
            <a:ext cx="72008" cy="72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rot="16200000">
            <a:off x="3417141" y="1304098"/>
            <a:ext cx="55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Info</a:t>
            </a:r>
            <a:endParaRPr lang="id-ID" dirty="0"/>
          </a:p>
        </p:txBody>
      </p:sp>
      <p:sp>
        <p:nvSpPr>
          <p:cNvPr id="50" name="Rectangle 49"/>
          <p:cNvSpPr/>
          <p:nvPr/>
        </p:nvSpPr>
        <p:spPr>
          <a:xfrm rot="16200000">
            <a:off x="3870988" y="1308538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Link</a:t>
            </a:r>
            <a:endParaRPr lang="id-ID" dirty="0"/>
          </a:p>
        </p:txBody>
      </p:sp>
      <p:sp>
        <p:nvSpPr>
          <p:cNvPr id="51" name="Rectangle 50"/>
          <p:cNvSpPr/>
          <p:nvPr/>
        </p:nvSpPr>
        <p:spPr>
          <a:xfrm rot="16200000">
            <a:off x="4820333" y="1298584"/>
            <a:ext cx="55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Info</a:t>
            </a:r>
            <a:endParaRPr lang="id-ID" dirty="0"/>
          </a:p>
        </p:txBody>
      </p:sp>
      <p:sp>
        <p:nvSpPr>
          <p:cNvPr id="52" name="Rectangle 51"/>
          <p:cNvSpPr/>
          <p:nvPr/>
        </p:nvSpPr>
        <p:spPr>
          <a:xfrm rot="16200000">
            <a:off x="5242648" y="1303024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Link</a:t>
            </a:r>
            <a:endParaRPr lang="id-ID" dirty="0"/>
          </a:p>
        </p:txBody>
      </p:sp>
      <p:sp>
        <p:nvSpPr>
          <p:cNvPr id="55" name="Rectangle 54"/>
          <p:cNvSpPr/>
          <p:nvPr/>
        </p:nvSpPr>
        <p:spPr>
          <a:xfrm rot="16200000">
            <a:off x="6203067" y="1284166"/>
            <a:ext cx="55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Info</a:t>
            </a:r>
            <a:endParaRPr lang="id-ID" dirty="0"/>
          </a:p>
        </p:txBody>
      </p:sp>
      <p:sp>
        <p:nvSpPr>
          <p:cNvPr id="56" name="Rectangle 55"/>
          <p:cNvSpPr/>
          <p:nvPr/>
        </p:nvSpPr>
        <p:spPr>
          <a:xfrm rot="16200000">
            <a:off x="6625382" y="1288606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Link</a:t>
            </a:r>
            <a:endParaRPr lang="id-ID" dirty="0"/>
          </a:p>
        </p:txBody>
      </p:sp>
      <p:sp>
        <p:nvSpPr>
          <p:cNvPr id="58" name="Rectangle 57"/>
          <p:cNvSpPr/>
          <p:nvPr/>
        </p:nvSpPr>
        <p:spPr>
          <a:xfrm>
            <a:off x="323528" y="3183359"/>
            <a:ext cx="4142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it-IT" sz="2400" dirty="0" smtClean="0"/>
              <a:t>C</a:t>
            </a:r>
            <a:r>
              <a:rPr lang="id-ID" sz="2400" dirty="0" smtClean="0"/>
              <a:t>ircular Doubly </a:t>
            </a:r>
            <a:r>
              <a:rPr lang="id-ID" sz="2400" dirty="0"/>
              <a:t>– Linked List</a:t>
            </a:r>
          </a:p>
        </p:txBody>
      </p:sp>
      <p:sp>
        <p:nvSpPr>
          <p:cNvPr id="66" name="Oval 65"/>
          <p:cNvSpPr/>
          <p:nvPr/>
        </p:nvSpPr>
        <p:spPr>
          <a:xfrm>
            <a:off x="3295234" y="4762507"/>
            <a:ext cx="72008" cy="72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5170033" y="4693633"/>
            <a:ext cx="865812" cy="446331"/>
            <a:chOff x="1818214" y="3501008"/>
            <a:chExt cx="865812" cy="446331"/>
          </a:xfrm>
        </p:grpSpPr>
        <p:sp>
          <p:nvSpPr>
            <p:cNvPr id="68" name="Rectangle 67"/>
            <p:cNvSpPr/>
            <p:nvPr/>
          </p:nvSpPr>
          <p:spPr>
            <a:xfrm>
              <a:off x="1818214" y="3501008"/>
              <a:ext cx="581247" cy="4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000" dirty="0" smtClean="0"/>
                <a:t>17</a:t>
              </a:r>
              <a:endParaRPr lang="en-US" sz="2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393403" y="3501008"/>
              <a:ext cx="290623" cy="4463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2536413" y="3801672"/>
              <a:ext cx="72008" cy="72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862386" y="4676691"/>
            <a:ext cx="865812" cy="470569"/>
            <a:chOff x="1818214" y="3516774"/>
            <a:chExt cx="865812" cy="447372"/>
          </a:xfrm>
        </p:grpSpPr>
        <p:sp>
          <p:nvSpPr>
            <p:cNvPr id="72" name="Rectangle 71"/>
            <p:cNvSpPr/>
            <p:nvPr/>
          </p:nvSpPr>
          <p:spPr>
            <a:xfrm>
              <a:off x="1818214" y="3516774"/>
              <a:ext cx="581247" cy="4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000" dirty="0" smtClean="0"/>
                <a:t>10</a:t>
              </a:r>
              <a:endParaRPr lang="en-US" sz="20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393403" y="3517815"/>
              <a:ext cx="290623" cy="4463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2504462" y="3830161"/>
              <a:ext cx="72008" cy="72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" name="Straight Arrow Connector 75"/>
          <p:cNvCxnSpPr/>
          <p:nvPr/>
        </p:nvCxnSpPr>
        <p:spPr>
          <a:xfrm flipH="1">
            <a:off x="2666619" y="4782745"/>
            <a:ext cx="6437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5943764" y="5030323"/>
            <a:ext cx="606759" cy="4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807808" y="3882645"/>
            <a:ext cx="58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First</a:t>
            </a:r>
            <a:endParaRPr lang="id-ID" dirty="0"/>
          </a:p>
        </p:txBody>
      </p:sp>
      <p:sp>
        <p:nvSpPr>
          <p:cNvPr id="81" name="Rectangle 80"/>
          <p:cNvSpPr/>
          <p:nvPr/>
        </p:nvSpPr>
        <p:spPr>
          <a:xfrm>
            <a:off x="6012160" y="3867522"/>
            <a:ext cx="557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Last</a:t>
            </a:r>
            <a:endParaRPr lang="id-ID" dirty="0"/>
          </a:p>
        </p:txBody>
      </p:sp>
      <p:cxnSp>
        <p:nvCxnSpPr>
          <p:cNvPr id="84" name="Elbow Connector 83"/>
          <p:cNvCxnSpPr/>
          <p:nvPr/>
        </p:nvCxnSpPr>
        <p:spPr>
          <a:xfrm rot="16200000" flipH="1">
            <a:off x="1055183" y="4367847"/>
            <a:ext cx="464154" cy="38401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1043608" y="4315592"/>
            <a:ext cx="72008" cy="72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Elbow Connector 85"/>
          <p:cNvCxnSpPr/>
          <p:nvPr/>
        </p:nvCxnSpPr>
        <p:spPr>
          <a:xfrm rot="16200000" flipH="1">
            <a:off x="6195267" y="4383653"/>
            <a:ext cx="421958" cy="31736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6217474" y="4299826"/>
            <a:ext cx="72008" cy="72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1463502" y="4026661"/>
            <a:ext cx="1236290" cy="1112551"/>
            <a:chOff x="1259632" y="3573016"/>
            <a:chExt cx="1236290" cy="1112551"/>
          </a:xfrm>
        </p:grpSpPr>
        <p:grpSp>
          <p:nvGrpSpPr>
            <p:cNvPr id="59" name="Group 58"/>
            <p:cNvGrpSpPr/>
            <p:nvPr/>
          </p:nvGrpSpPr>
          <p:grpSpPr>
            <a:xfrm>
              <a:off x="1593057" y="4239236"/>
              <a:ext cx="865812" cy="446331"/>
              <a:chOff x="1818214" y="3501008"/>
              <a:chExt cx="865812" cy="446331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818214" y="3501008"/>
                <a:ext cx="581247" cy="4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dirty="0" smtClean="0"/>
                  <a:t>25</a:t>
                </a:r>
                <a:endParaRPr lang="en-US" sz="2000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393403" y="3501008"/>
                <a:ext cx="290623" cy="4463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536413" y="380242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Rectangle 81"/>
            <p:cNvSpPr/>
            <p:nvPr/>
          </p:nvSpPr>
          <p:spPr>
            <a:xfrm rot="16200000">
              <a:off x="1608255" y="3752195"/>
              <a:ext cx="5503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dirty="0" smtClean="0"/>
                <a:t>Info</a:t>
              </a:r>
              <a:endParaRPr lang="id-ID" dirty="0"/>
            </a:p>
          </p:txBody>
        </p:sp>
        <p:sp>
          <p:nvSpPr>
            <p:cNvPr id="83" name="Rectangle 82"/>
            <p:cNvSpPr/>
            <p:nvPr/>
          </p:nvSpPr>
          <p:spPr>
            <a:xfrm rot="16200000">
              <a:off x="1977126" y="3722480"/>
              <a:ext cx="6682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dirty="0" smtClean="0"/>
                <a:t>Right</a:t>
              </a:r>
              <a:endParaRPr lang="id-ID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300457" y="4236854"/>
              <a:ext cx="290623" cy="4463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1372116" y="4431281"/>
              <a:ext cx="72008" cy="72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 rot="16200000">
              <a:off x="1172653" y="3772576"/>
              <a:ext cx="5432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dirty="0" smtClean="0"/>
                <a:t>Left</a:t>
              </a:r>
              <a:endParaRPr lang="id-ID" dirty="0"/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V="1">
            <a:off x="2587134" y="5033073"/>
            <a:ext cx="606759" cy="4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3477385" y="4677115"/>
            <a:ext cx="581247" cy="4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12</a:t>
            </a:r>
            <a:endParaRPr lang="en-US" sz="2000" dirty="0"/>
          </a:p>
        </p:txBody>
      </p:sp>
      <p:sp>
        <p:nvSpPr>
          <p:cNvPr id="104" name="Rectangle 103"/>
          <p:cNvSpPr/>
          <p:nvPr/>
        </p:nvSpPr>
        <p:spPr>
          <a:xfrm>
            <a:off x="4068340" y="4677115"/>
            <a:ext cx="290623" cy="4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9" name="Rectangle 108"/>
          <p:cNvSpPr/>
          <p:nvPr/>
        </p:nvSpPr>
        <p:spPr>
          <a:xfrm rot="16200000">
            <a:off x="3510650" y="4200266"/>
            <a:ext cx="55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Info</a:t>
            </a:r>
            <a:endParaRPr lang="id-ID" dirty="0"/>
          </a:p>
        </p:txBody>
      </p:sp>
      <p:sp>
        <p:nvSpPr>
          <p:cNvPr id="110" name="Rectangle 109"/>
          <p:cNvSpPr/>
          <p:nvPr/>
        </p:nvSpPr>
        <p:spPr>
          <a:xfrm rot="16200000">
            <a:off x="3879521" y="4154785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Right</a:t>
            </a:r>
            <a:endParaRPr lang="id-ID" dirty="0"/>
          </a:p>
        </p:txBody>
      </p:sp>
      <p:sp>
        <p:nvSpPr>
          <p:cNvPr id="111" name="Rectangle 110"/>
          <p:cNvSpPr/>
          <p:nvPr/>
        </p:nvSpPr>
        <p:spPr>
          <a:xfrm rot="16200000">
            <a:off x="3075048" y="4204881"/>
            <a:ext cx="54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Left</a:t>
            </a:r>
            <a:endParaRPr lang="id-ID" dirty="0"/>
          </a:p>
        </p:txBody>
      </p:sp>
      <p:sp>
        <p:nvSpPr>
          <p:cNvPr id="112" name="Rectangle 111"/>
          <p:cNvSpPr/>
          <p:nvPr/>
        </p:nvSpPr>
        <p:spPr>
          <a:xfrm>
            <a:off x="4879410" y="4686958"/>
            <a:ext cx="290623" cy="4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3" name="Rectangle 112"/>
          <p:cNvSpPr/>
          <p:nvPr/>
        </p:nvSpPr>
        <p:spPr>
          <a:xfrm>
            <a:off x="6580998" y="4677116"/>
            <a:ext cx="282828" cy="473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4" name="Oval 113"/>
          <p:cNvSpPr/>
          <p:nvPr/>
        </p:nvSpPr>
        <p:spPr>
          <a:xfrm>
            <a:off x="4991894" y="4762507"/>
            <a:ext cx="72008" cy="72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4363279" y="4782745"/>
            <a:ext cx="6437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4272651" y="5017307"/>
            <a:ext cx="606759" cy="4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4204989" y="4994297"/>
            <a:ext cx="72008" cy="72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6688554" y="4855755"/>
            <a:ext cx="72008" cy="72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/>
          <p:cNvCxnSpPr/>
          <p:nvPr/>
        </p:nvCxnSpPr>
        <p:spPr>
          <a:xfrm flipH="1">
            <a:off x="6019463" y="4875993"/>
            <a:ext cx="6437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 rot="16200000">
            <a:off x="5184347" y="4221606"/>
            <a:ext cx="55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Info</a:t>
            </a:r>
            <a:endParaRPr lang="id-ID" dirty="0"/>
          </a:p>
        </p:txBody>
      </p:sp>
      <p:sp>
        <p:nvSpPr>
          <p:cNvPr id="123" name="Rectangle 122"/>
          <p:cNvSpPr/>
          <p:nvPr/>
        </p:nvSpPr>
        <p:spPr>
          <a:xfrm rot="16200000">
            <a:off x="5553218" y="4176125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Right</a:t>
            </a:r>
            <a:endParaRPr lang="id-ID" dirty="0"/>
          </a:p>
        </p:txBody>
      </p:sp>
      <p:sp>
        <p:nvSpPr>
          <p:cNvPr id="124" name="Rectangle 123"/>
          <p:cNvSpPr/>
          <p:nvPr/>
        </p:nvSpPr>
        <p:spPr>
          <a:xfrm rot="16200000">
            <a:off x="4748745" y="4226221"/>
            <a:ext cx="54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Left</a:t>
            </a:r>
            <a:endParaRPr lang="id-ID" dirty="0"/>
          </a:p>
        </p:txBody>
      </p:sp>
      <p:sp>
        <p:nvSpPr>
          <p:cNvPr id="125" name="Rectangle 124"/>
          <p:cNvSpPr/>
          <p:nvPr/>
        </p:nvSpPr>
        <p:spPr>
          <a:xfrm rot="16200000">
            <a:off x="6852685" y="4196645"/>
            <a:ext cx="55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Info</a:t>
            </a:r>
            <a:endParaRPr lang="id-ID" dirty="0"/>
          </a:p>
        </p:txBody>
      </p:sp>
      <p:sp>
        <p:nvSpPr>
          <p:cNvPr id="126" name="Rectangle 125"/>
          <p:cNvSpPr/>
          <p:nvPr/>
        </p:nvSpPr>
        <p:spPr>
          <a:xfrm rot="16200000">
            <a:off x="7221556" y="4151164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Right</a:t>
            </a:r>
            <a:endParaRPr lang="id-ID" dirty="0"/>
          </a:p>
        </p:txBody>
      </p:sp>
      <p:sp>
        <p:nvSpPr>
          <p:cNvPr id="127" name="Rectangle 126"/>
          <p:cNvSpPr/>
          <p:nvPr/>
        </p:nvSpPr>
        <p:spPr>
          <a:xfrm rot="16200000">
            <a:off x="6417083" y="4201260"/>
            <a:ext cx="54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Left</a:t>
            </a:r>
            <a:endParaRPr lang="id-ID" dirty="0"/>
          </a:p>
        </p:txBody>
      </p:sp>
      <p:cxnSp>
        <p:nvCxnSpPr>
          <p:cNvPr id="24" name="Elbow Connector 23"/>
          <p:cNvCxnSpPr/>
          <p:nvPr/>
        </p:nvCxnSpPr>
        <p:spPr>
          <a:xfrm rot="5400000" flipH="1">
            <a:off x="4407468" y="-260637"/>
            <a:ext cx="146403" cy="4901069"/>
          </a:xfrm>
          <a:prstGeom prst="bentConnector4">
            <a:avLst>
              <a:gd name="adj1" fmla="val -150181"/>
              <a:gd name="adj2" fmla="val 10466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6943043" y="2016342"/>
            <a:ext cx="0" cy="25474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10800000">
            <a:off x="1483816" y="5041934"/>
            <a:ext cx="6513037" cy="275041"/>
          </a:xfrm>
          <a:prstGeom prst="bentConnector3">
            <a:avLst>
              <a:gd name="adj1" fmla="val 10373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7636812" y="5044708"/>
            <a:ext cx="36004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7972142" y="5053092"/>
            <a:ext cx="0" cy="2481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 flipH="1">
            <a:off x="1479268" y="4782744"/>
            <a:ext cx="6223871" cy="130920"/>
          </a:xfrm>
          <a:prstGeom prst="bentConnector5">
            <a:avLst>
              <a:gd name="adj1" fmla="val -13299"/>
              <a:gd name="adj2" fmla="val 802670"/>
              <a:gd name="adj3" fmla="val 10451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686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68561" y="169476"/>
            <a:ext cx="5570201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marL="514350" indent="-514350" algn="r">
              <a:buFont typeface="+mj-lt"/>
              <a:buAutoNum type="arabicPeriod"/>
            </a:pPr>
            <a:r>
              <a:rPr lang="id-ID" sz="2800" b="1" dirty="0" smtClean="0">
                <a:solidFill>
                  <a:schemeClr val="bg1"/>
                </a:solidFill>
              </a:rPr>
              <a:t>LINEAR SINGLY - </a:t>
            </a:r>
            <a:r>
              <a:rPr lang="en-US" sz="2800" b="1" dirty="0" smtClean="0">
                <a:solidFill>
                  <a:schemeClr val="bg1"/>
                </a:solidFill>
              </a:rPr>
              <a:t>L</a:t>
            </a:r>
            <a:r>
              <a:rPr lang="id-ID" sz="2800" b="1" dirty="0" smtClean="0">
                <a:solidFill>
                  <a:schemeClr val="bg1"/>
                </a:solidFill>
              </a:rPr>
              <a:t>INKED LIST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45900" y="2062331"/>
            <a:ext cx="881578" cy="446331"/>
            <a:chOff x="1818214" y="3501008"/>
            <a:chExt cx="881578" cy="446331"/>
          </a:xfrm>
        </p:grpSpPr>
        <p:sp>
          <p:nvSpPr>
            <p:cNvPr id="4" name="Rectangle 3"/>
            <p:cNvSpPr/>
            <p:nvPr/>
          </p:nvSpPr>
          <p:spPr>
            <a:xfrm>
              <a:off x="1818214" y="3501008"/>
              <a:ext cx="581247" cy="4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000" dirty="0" smtClean="0"/>
                <a:t>25</a:t>
              </a:r>
              <a:endParaRPr lang="en-US" sz="2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409169" y="3501008"/>
              <a:ext cx="290623" cy="4463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536413" y="3690405"/>
              <a:ext cx="72008" cy="72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42866" y="2060848"/>
            <a:ext cx="881578" cy="446331"/>
            <a:chOff x="1818214" y="3501008"/>
            <a:chExt cx="881578" cy="446331"/>
          </a:xfrm>
        </p:grpSpPr>
        <p:sp>
          <p:nvSpPr>
            <p:cNvPr id="10" name="Rectangle 9"/>
            <p:cNvSpPr/>
            <p:nvPr/>
          </p:nvSpPr>
          <p:spPr>
            <a:xfrm>
              <a:off x="1818214" y="3501008"/>
              <a:ext cx="581247" cy="4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000" dirty="0" smtClean="0"/>
                <a:t>12</a:t>
              </a:r>
              <a:endParaRPr lang="en-US" sz="2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09169" y="3501008"/>
              <a:ext cx="290623" cy="4463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536413" y="3690405"/>
              <a:ext cx="72008" cy="72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11018" y="2063083"/>
            <a:ext cx="881578" cy="446331"/>
            <a:chOff x="1818214" y="3501008"/>
            <a:chExt cx="881578" cy="446331"/>
          </a:xfrm>
        </p:grpSpPr>
        <p:sp>
          <p:nvSpPr>
            <p:cNvPr id="14" name="Rectangle 13"/>
            <p:cNvSpPr/>
            <p:nvPr/>
          </p:nvSpPr>
          <p:spPr>
            <a:xfrm>
              <a:off x="1818214" y="3501008"/>
              <a:ext cx="581247" cy="4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000" dirty="0" smtClean="0"/>
                <a:t>17</a:t>
              </a:r>
              <a:endParaRPr lang="en-US" sz="2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9169" y="3501008"/>
              <a:ext cx="290623" cy="4463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536413" y="3690405"/>
              <a:ext cx="72008" cy="72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10702" y="2053514"/>
            <a:ext cx="881578" cy="446331"/>
            <a:chOff x="1818214" y="3501008"/>
            <a:chExt cx="881578" cy="446331"/>
          </a:xfrm>
        </p:grpSpPr>
        <p:sp>
          <p:nvSpPr>
            <p:cNvPr id="18" name="Rectangle 17"/>
            <p:cNvSpPr/>
            <p:nvPr/>
          </p:nvSpPr>
          <p:spPr>
            <a:xfrm>
              <a:off x="1818214" y="3501008"/>
              <a:ext cx="581247" cy="4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000" dirty="0" smtClean="0"/>
                <a:t>10</a:t>
              </a:r>
              <a:endParaRPr lang="en-US" sz="20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09169" y="3501008"/>
              <a:ext cx="290623" cy="4463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536413" y="3690405"/>
              <a:ext cx="72008" cy="72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2836107" y="2267516"/>
            <a:ext cx="606759" cy="4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204259" y="2278937"/>
            <a:ext cx="606759" cy="4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612887" y="2267516"/>
            <a:ext cx="606759" cy="4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962734" y="2276872"/>
            <a:ext cx="0" cy="505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697529" y="2782104"/>
            <a:ext cx="606759" cy="44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331640" y="1298377"/>
            <a:ext cx="58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First</a:t>
            </a:r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5652120" y="1259468"/>
            <a:ext cx="557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Last</a:t>
            </a:r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 rot="16200000">
            <a:off x="2061098" y="1575290"/>
            <a:ext cx="55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Info</a:t>
            </a:r>
            <a:endParaRPr lang="id-ID" dirty="0"/>
          </a:p>
        </p:txBody>
      </p:sp>
      <p:sp>
        <p:nvSpPr>
          <p:cNvPr id="41" name="Rectangle 40"/>
          <p:cNvSpPr/>
          <p:nvPr/>
        </p:nvSpPr>
        <p:spPr>
          <a:xfrm rot="16200000">
            <a:off x="2483413" y="1579730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Link</a:t>
            </a:r>
            <a:endParaRPr lang="id-ID" dirty="0"/>
          </a:p>
        </p:txBody>
      </p:sp>
      <p:cxnSp>
        <p:nvCxnSpPr>
          <p:cNvPr id="42" name="Elbow Connector 41"/>
          <p:cNvCxnSpPr>
            <a:stCxn id="38" idx="2"/>
            <a:endCxn id="4" idx="1"/>
          </p:cNvCxnSpPr>
          <p:nvPr/>
        </p:nvCxnSpPr>
        <p:spPr>
          <a:xfrm rot="16200000" flipH="1">
            <a:off x="1525797" y="1765394"/>
            <a:ext cx="617788" cy="42241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588140" y="1685042"/>
            <a:ext cx="72008" cy="72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/>
          <p:nvPr/>
        </p:nvCxnSpPr>
        <p:spPr>
          <a:xfrm rot="16200000" flipH="1">
            <a:off x="5842652" y="1753103"/>
            <a:ext cx="421958" cy="31736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868144" y="1669276"/>
            <a:ext cx="72008" cy="72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rot="16200000">
            <a:off x="3417141" y="1592130"/>
            <a:ext cx="55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Info</a:t>
            </a:r>
            <a:endParaRPr lang="id-ID" dirty="0"/>
          </a:p>
        </p:txBody>
      </p:sp>
      <p:sp>
        <p:nvSpPr>
          <p:cNvPr id="50" name="Rectangle 49"/>
          <p:cNvSpPr/>
          <p:nvPr/>
        </p:nvSpPr>
        <p:spPr>
          <a:xfrm rot="16200000">
            <a:off x="3870988" y="1596570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Link</a:t>
            </a:r>
            <a:endParaRPr lang="id-ID" dirty="0"/>
          </a:p>
        </p:txBody>
      </p:sp>
      <p:sp>
        <p:nvSpPr>
          <p:cNvPr id="51" name="Rectangle 50"/>
          <p:cNvSpPr/>
          <p:nvPr/>
        </p:nvSpPr>
        <p:spPr>
          <a:xfrm rot="16200000">
            <a:off x="4820333" y="1586616"/>
            <a:ext cx="55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Info</a:t>
            </a:r>
            <a:endParaRPr lang="id-ID" dirty="0"/>
          </a:p>
        </p:txBody>
      </p:sp>
      <p:sp>
        <p:nvSpPr>
          <p:cNvPr id="52" name="Rectangle 51"/>
          <p:cNvSpPr/>
          <p:nvPr/>
        </p:nvSpPr>
        <p:spPr>
          <a:xfrm rot="16200000">
            <a:off x="5242648" y="1591056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Link</a:t>
            </a:r>
            <a:endParaRPr lang="id-ID" dirty="0"/>
          </a:p>
        </p:txBody>
      </p:sp>
      <p:sp>
        <p:nvSpPr>
          <p:cNvPr id="55" name="Rectangle 54"/>
          <p:cNvSpPr/>
          <p:nvPr/>
        </p:nvSpPr>
        <p:spPr>
          <a:xfrm rot="16200000">
            <a:off x="6203067" y="1572198"/>
            <a:ext cx="55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Info</a:t>
            </a:r>
            <a:endParaRPr lang="id-ID" dirty="0"/>
          </a:p>
        </p:txBody>
      </p:sp>
      <p:sp>
        <p:nvSpPr>
          <p:cNvPr id="56" name="Rectangle 55"/>
          <p:cNvSpPr/>
          <p:nvPr/>
        </p:nvSpPr>
        <p:spPr>
          <a:xfrm rot="16200000">
            <a:off x="6625382" y="1576638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Link</a:t>
            </a:r>
            <a:endParaRPr lang="id-ID" dirty="0"/>
          </a:p>
        </p:txBody>
      </p:sp>
      <p:sp>
        <p:nvSpPr>
          <p:cNvPr id="21" name="Rectangle 20"/>
          <p:cNvSpPr/>
          <p:nvPr/>
        </p:nvSpPr>
        <p:spPr>
          <a:xfrm>
            <a:off x="395536" y="3065502"/>
            <a:ext cx="778552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 smtClean="0"/>
              <a:t>Proses</a:t>
            </a:r>
            <a:r>
              <a:rPr lang="id-ID" sz="2400" dirty="0" smtClean="0"/>
              <a:t> dasar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 smtClean="0"/>
              <a:t>Inisiasi (persiapan pembuatan linked list)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 smtClean="0"/>
              <a:t>Membuat simpul awal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 smtClean="0"/>
              <a:t>Membuat simpul baru dan menambah ke dalam linked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 smtClean="0"/>
              <a:t>Menghapus simpul linked list</a:t>
            </a:r>
          </a:p>
          <a:p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53779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45900" y="1711583"/>
            <a:ext cx="881578" cy="446331"/>
            <a:chOff x="1818214" y="3501008"/>
            <a:chExt cx="881578" cy="446331"/>
          </a:xfrm>
        </p:grpSpPr>
        <p:sp>
          <p:nvSpPr>
            <p:cNvPr id="4" name="Rectangle 3"/>
            <p:cNvSpPr/>
            <p:nvPr/>
          </p:nvSpPr>
          <p:spPr>
            <a:xfrm>
              <a:off x="1818214" y="3501008"/>
              <a:ext cx="581247" cy="4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000" dirty="0" smtClean="0"/>
                <a:t>25</a:t>
              </a:r>
              <a:endParaRPr lang="en-US" sz="2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409169" y="3501008"/>
              <a:ext cx="290623" cy="4463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536413" y="3690405"/>
              <a:ext cx="72008" cy="72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42866" y="1710100"/>
            <a:ext cx="881578" cy="446331"/>
            <a:chOff x="1818214" y="3501008"/>
            <a:chExt cx="881578" cy="446331"/>
          </a:xfrm>
        </p:grpSpPr>
        <p:sp>
          <p:nvSpPr>
            <p:cNvPr id="10" name="Rectangle 9"/>
            <p:cNvSpPr/>
            <p:nvPr/>
          </p:nvSpPr>
          <p:spPr>
            <a:xfrm>
              <a:off x="1818214" y="3501008"/>
              <a:ext cx="581247" cy="4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000" dirty="0" smtClean="0"/>
                <a:t>12</a:t>
              </a:r>
              <a:endParaRPr lang="en-US" sz="2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09169" y="3501008"/>
              <a:ext cx="290623" cy="4463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536413" y="3690405"/>
              <a:ext cx="72008" cy="72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11018" y="1712335"/>
            <a:ext cx="881578" cy="446331"/>
            <a:chOff x="1818214" y="3501008"/>
            <a:chExt cx="881578" cy="446331"/>
          </a:xfrm>
        </p:grpSpPr>
        <p:sp>
          <p:nvSpPr>
            <p:cNvPr id="14" name="Rectangle 13"/>
            <p:cNvSpPr/>
            <p:nvPr/>
          </p:nvSpPr>
          <p:spPr>
            <a:xfrm>
              <a:off x="1818214" y="3501008"/>
              <a:ext cx="581247" cy="4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000" dirty="0" smtClean="0"/>
                <a:t>17</a:t>
              </a:r>
              <a:endParaRPr lang="en-US" sz="2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9169" y="3501008"/>
              <a:ext cx="290623" cy="4463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536413" y="3690405"/>
              <a:ext cx="72008" cy="72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10702" y="1702766"/>
            <a:ext cx="881578" cy="446331"/>
            <a:chOff x="1818214" y="3501008"/>
            <a:chExt cx="881578" cy="446331"/>
          </a:xfrm>
        </p:grpSpPr>
        <p:sp>
          <p:nvSpPr>
            <p:cNvPr id="18" name="Rectangle 17"/>
            <p:cNvSpPr/>
            <p:nvPr/>
          </p:nvSpPr>
          <p:spPr>
            <a:xfrm>
              <a:off x="1818214" y="3501008"/>
              <a:ext cx="581247" cy="4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000" dirty="0" smtClean="0"/>
                <a:t>10</a:t>
              </a:r>
              <a:endParaRPr lang="en-US" sz="20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09169" y="3501008"/>
              <a:ext cx="290623" cy="4463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536413" y="3690405"/>
              <a:ext cx="72008" cy="72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2836107" y="1916768"/>
            <a:ext cx="606759" cy="4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204259" y="1928189"/>
            <a:ext cx="606759" cy="4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612887" y="1916768"/>
            <a:ext cx="606759" cy="4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962734" y="1926124"/>
            <a:ext cx="0" cy="505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697529" y="2431356"/>
            <a:ext cx="606759" cy="44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331640" y="947629"/>
            <a:ext cx="58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First</a:t>
            </a:r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5652120" y="908720"/>
            <a:ext cx="557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Last</a:t>
            </a:r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 rot="16200000">
            <a:off x="2061098" y="1224542"/>
            <a:ext cx="55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Info</a:t>
            </a:r>
            <a:endParaRPr lang="id-ID" dirty="0"/>
          </a:p>
        </p:txBody>
      </p:sp>
      <p:sp>
        <p:nvSpPr>
          <p:cNvPr id="41" name="Rectangle 40"/>
          <p:cNvSpPr/>
          <p:nvPr/>
        </p:nvSpPr>
        <p:spPr>
          <a:xfrm rot="16200000">
            <a:off x="2483413" y="1228982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Link</a:t>
            </a:r>
            <a:endParaRPr lang="id-ID" dirty="0"/>
          </a:p>
        </p:txBody>
      </p:sp>
      <p:cxnSp>
        <p:nvCxnSpPr>
          <p:cNvPr id="42" name="Elbow Connector 41"/>
          <p:cNvCxnSpPr>
            <a:stCxn id="38" idx="2"/>
            <a:endCxn id="4" idx="1"/>
          </p:cNvCxnSpPr>
          <p:nvPr/>
        </p:nvCxnSpPr>
        <p:spPr>
          <a:xfrm rot="16200000" flipH="1">
            <a:off x="1525797" y="1414646"/>
            <a:ext cx="617788" cy="42241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588140" y="1334294"/>
            <a:ext cx="72008" cy="72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/>
          <p:nvPr/>
        </p:nvCxnSpPr>
        <p:spPr>
          <a:xfrm rot="16200000" flipH="1">
            <a:off x="5842652" y="1402355"/>
            <a:ext cx="421958" cy="31736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868144" y="1318528"/>
            <a:ext cx="72008" cy="72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rot="16200000">
            <a:off x="3417141" y="1241382"/>
            <a:ext cx="55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Info</a:t>
            </a:r>
            <a:endParaRPr lang="id-ID" dirty="0"/>
          </a:p>
        </p:txBody>
      </p:sp>
      <p:sp>
        <p:nvSpPr>
          <p:cNvPr id="50" name="Rectangle 49"/>
          <p:cNvSpPr/>
          <p:nvPr/>
        </p:nvSpPr>
        <p:spPr>
          <a:xfrm rot="16200000">
            <a:off x="3870988" y="1245822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Link</a:t>
            </a:r>
            <a:endParaRPr lang="id-ID" dirty="0"/>
          </a:p>
        </p:txBody>
      </p:sp>
      <p:sp>
        <p:nvSpPr>
          <p:cNvPr id="51" name="Rectangle 50"/>
          <p:cNvSpPr/>
          <p:nvPr/>
        </p:nvSpPr>
        <p:spPr>
          <a:xfrm rot="16200000">
            <a:off x="4820333" y="1235868"/>
            <a:ext cx="55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Info</a:t>
            </a:r>
            <a:endParaRPr lang="id-ID" dirty="0"/>
          </a:p>
        </p:txBody>
      </p:sp>
      <p:sp>
        <p:nvSpPr>
          <p:cNvPr id="52" name="Rectangle 51"/>
          <p:cNvSpPr/>
          <p:nvPr/>
        </p:nvSpPr>
        <p:spPr>
          <a:xfrm rot="16200000">
            <a:off x="5242648" y="1240308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Link</a:t>
            </a:r>
            <a:endParaRPr lang="id-ID" dirty="0"/>
          </a:p>
        </p:txBody>
      </p:sp>
      <p:sp>
        <p:nvSpPr>
          <p:cNvPr id="55" name="Rectangle 54"/>
          <p:cNvSpPr/>
          <p:nvPr/>
        </p:nvSpPr>
        <p:spPr>
          <a:xfrm rot="16200000">
            <a:off x="6203067" y="1221450"/>
            <a:ext cx="55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Info</a:t>
            </a:r>
            <a:endParaRPr lang="id-ID" dirty="0"/>
          </a:p>
        </p:txBody>
      </p:sp>
      <p:sp>
        <p:nvSpPr>
          <p:cNvPr id="56" name="Rectangle 55"/>
          <p:cNvSpPr/>
          <p:nvPr/>
        </p:nvSpPr>
        <p:spPr>
          <a:xfrm rot="16200000">
            <a:off x="6625382" y="1225890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Link</a:t>
            </a:r>
            <a:endParaRPr lang="id-ID" dirty="0"/>
          </a:p>
        </p:txBody>
      </p:sp>
      <p:sp>
        <p:nvSpPr>
          <p:cNvPr id="21" name="Rectangle 20"/>
          <p:cNvSpPr/>
          <p:nvPr/>
        </p:nvSpPr>
        <p:spPr>
          <a:xfrm>
            <a:off x="511375" y="2839576"/>
            <a:ext cx="49247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/>
              <a:t>M</a:t>
            </a:r>
            <a:r>
              <a:rPr lang="it-IT" sz="2400" dirty="0" smtClean="0"/>
              <a:t>asing-masing </a:t>
            </a:r>
            <a:r>
              <a:rPr lang="it-IT" sz="2400" dirty="0"/>
              <a:t>simpul terbagi atas dua </a:t>
            </a:r>
            <a:r>
              <a:rPr lang="it-IT" sz="2400" dirty="0" smtClean="0"/>
              <a:t>bagian</a:t>
            </a:r>
            <a:r>
              <a:rPr lang="id-ID" sz="2400" dirty="0" smtClean="0"/>
              <a:t> :</a:t>
            </a:r>
            <a:r>
              <a:rPr lang="it-IT" sz="2400" dirty="0" smtClean="0"/>
              <a:t> </a:t>
            </a:r>
            <a:endParaRPr lang="id-ID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 smtClean="0"/>
              <a:t>B</a:t>
            </a:r>
            <a:r>
              <a:rPr lang="it-IT" sz="2400" dirty="0" smtClean="0"/>
              <a:t>agian </a:t>
            </a:r>
            <a:r>
              <a:rPr lang="it-IT" sz="2400" dirty="0"/>
              <a:t>Isi </a:t>
            </a:r>
            <a:endParaRPr lang="id-ID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 smtClean="0"/>
              <a:t>B</a:t>
            </a:r>
            <a:r>
              <a:rPr lang="it-IT" sz="2400" dirty="0" smtClean="0"/>
              <a:t>agian Pointer</a:t>
            </a:r>
            <a:endParaRPr lang="id-ID" sz="2400" dirty="0" smtClean="0"/>
          </a:p>
          <a:p>
            <a:r>
              <a:rPr lang="id-ID" sz="2400" dirty="0" smtClean="0"/>
              <a:t>M</a:t>
            </a:r>
            <a:r>
              <a:rPr lang="it-IT" sz="2400" dirty="0" smtClean="0"/>
              <a:t>aka dapat </a:t>
            </a:r>
            <a:r>
              <a:rPr lang="it-IT" sz="2400" dirty="0"/>
              <a:t>dibuat dalam struct yang terdiri </a:t>
            </a:r>
            <a:endParaRPr lang="id-ID" sz="2400" dirty="0" smtClean="0"/>
          </a:p>
          <a:p>
            <a:r>
              <a:rPr lang="it-IT" sz="2400" dirty="0" smtClean="0"/>
              <a:t>dari </a:t>
            </a:r>
            <a:r>
              <a:rPr lang="it-IT" sz="2400" dirty="0"/>
              <a:t>2 field, seperti berikut ini.</a:t>
            </a:r>
            <a:endParaRPr lang="id-ID" sz="2400" dirty="0"/>
          </a:p>
        </p:txBody>
      </p:sp>
      <p:sp>
        <p:nvSpPr>
          <p:cNvPr id="7" name="Rectangle 6"/>
          <p:cNvSpPr/>
          <p:nvPr/>
        </p:nvSpPr>
        <p:spPr>
          <a:xfrm>
            <a:off x="395536" y="260648"/>
            <a:ext cx="5019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b="1" dirty="0" smtClean="0"/>
              <a:t>Inisiasi / </a:t>
            </a:r>
            <a:r>
              <a:rPr lang="it-IT" sz="2400" b="1" dirty="0" smtClean="0"/>
              <a:t>Deklarasi</a:t>
            </a:r>
            <a:r>
              <a:rPr lang="id-ID" sz="2400" b="1" dirty="0" smtClean="0"/>
              <a:t>  Singly – Linked List</a:t>
            </a:r>
            <a:endParaRPr lang="id-ID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5999329" y="2839576"/>
            <a:ext cx="2461103" cy="26776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/>
              <a:t>typedef</a:t>
            </a:r>
            <a:r>
              <a:rPr lang="en-US" sz="2400" dirty="0"/>
              <a:t> </a:t>
            </a:r>
            <a:r>
              <a:rPr lang="en-US" sz="2400" dirty="0" err="1"/>
              <a:t>struct</a:t>
            </a:r>
            <a:endParaRPr lang="en-US" sz="2400" dirty="0"/>
          </a:p>
          <a:p>
            <a:r>
              <a:rPr lang="en-US" sz="2400" dirty="0" err="1"/>
              <a:t>struct</a:t>
            </a:r>
            <a:r>
              <a:rPr lang="en-US" sz="2400" dirty="0"/>
              <a:t> node</a:t>
            </a:r>
          </a:p>
          <a:p>
            <a:r>
              <a:rPr lang="en-US" sz="2400" dirty="0"/>
              <a:t>{</a:t>
            </a:r>
          </a:p>
          <a:p>
            <a:endParaRPr lang="en-US" sz="2400" dirty="0"/>
          </a:p>
          <a:p>
            <a:r>
              <a:rPr lang="en-US" sz="2400" dirty="0"/>
              <a:t>   </a:t>
            </a:r>
            <a:r>
              <a:rPr lang="en-US" sz="2400" dirty="0" err="1"/>
              <a:t>type_data</a:t>
            </a:r>
            <a:r>
              <a:rPr lang="en-US" sz="2400" dirty="0"/>
              <a:t> Isi;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simpul</a:t>
            </a:r>
            <a:r>
              <a:rPr lang="en-US" sz="2400" dirty="0"/>
              <a:t>-&gt;next;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264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260648"/>
            <a:ext cx="3635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b="1" dirty="0" smtClean="0"/>
              <a:t>OPERASI PADA</a:t>
            </a:r>
            <a:r>
              <a:rPr lang="id-ID" sz="2400" b="1" dirty="0" smtClean="0"/>
              <a:t> LINKED LIST</a:t>
            </a:r>
            <a:endParaRPr lang="id-ID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67544" y="908720"/>
            <a:ext cx="39677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400" b="1" dirty="0" smtClean="0"/>
              <a:t>Menambah Simpul</a:t>
            </a:r>
          </a:p>
          <a:p>
            <a:pPr lvl="1" indent="-457200">
              <a:buFont typeface="+mj-lt"/>
              <a:buAutoNum type="alphaLcPeriod"/>
            </a:pPr>
            <a:r>
              <a:rPr lang="en-US" sz="2400" b="1" dirty="0" err="1" smtClean="0"/>
              <a:t>Menambah</a:t>
            </a:r>
            <a:r>
              <a:rPr lang="en-US" sz="2400" b="1" dirty="0" smtClean="0"/>
              <a:t> </a:t>
            </a:r>
            <a:r>
              <a:rPr lang="en-US" sz="2400" b="1" dirty="0" err="1"/>
              <a:t>Simpul</a:t>
            </a:r>
            <a:r>
              <a:rPr lang="en-US" sz="2400" b="1" dirty="0"/>
              <a:t> </a:t>
            </a:r>
            <a:r>
              <a:rPr lang="en-US" sz="2400" b="1" dirty="0" err="1"/>
              <a:t>Depan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67544" y="1912764"/>
            <a:ext cx="8208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Langkah-langkah</a:t>
            </a:r>
            <a:r>
              <a:rPr lang="en-US" sz="2400" dirty="0"/>
              <a:t> </a:t>
            </a:r>
            <a:r>
              <a:rPr lang="en-US" sz="2400" dirty="0" err="1"/>
              <a:t>penyisipan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en-US" sz="2400" dirty="0" err="1"/>
              <a:t>depan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Ciptakan</a:t>
            </a:r>
            <a:r>
              <a:rPr lang="en-US" sz="2400" dirty="0" smtClean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disisipkan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Jika</a:t>
            </a:r>
            <a:r>
              <a:rPr lang="en-US" sz="2400" dirty="0"/>
              <a:t> Linked List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Linked List (L = </a:t>
            </a:r>
            <a:r>
              <a:rPr lang="en-US" sz="2400" dirty="0" err="1"/>
              <a:t>Baru</a:t>
            </a:r>
            <a:r>
              <a:rPr lang="en-US" sz="2400" dirty="0" smtClean="0"/>
              <a:t>).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77072"/>
            <a:ext cx="51530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78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378" y="332656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Jika</a:t>
            </a:r>
            <a:r>
              <a:rPr lang="en-US" sz="2400" dirty="0" smtClean="0"/>
              <a:t> Linked List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penyisipan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:</a:t>
            </a:r>
          </a:p>
          <a:p>
            <a:pPr>
              <a:tabLst>
                <a:tab pos="361950" algn="l"/>
              </a:tabLst>
            </a:pPr>
            <a:r>
              <a:rPr lang="id-ID" sz="2400" dirty="0" smtClean="0"/>
              <a:t>	- </a:t>
            </a:r>
            <a:r>
              <a:rPr lang="en-US" sz="2400" dirty="0" smtClean="0"/>
              <a:t>Pointer Next </a:t>
            </a:r>
            <a:r>
              <a:rPr lang="en-US" sz="2400" dirty="0" err="1" smtClean="0"/>
              <a:t>simpul</a:t>
            </a:r>
            <a:r>
              <a:rPr lang="en-US" sz="2400" dirty="0" smtClean="0"/>
              <a:t> </a:t>
            </a:r>
            <a:r>
              <a:rPr lang="en-US" sz="2400" dirty="0" err="1" smtClean="0"/>
              <a:t>Baru</a:t>
            </a:r>
            <a:r>
              <a:rPr lang="en-US" sz="2400" dirty="0" smtClean="0"/>
              <a:t> </a:t>
            </a:r>
            <a:r>
              <a:rPr lang="en-US" sz="2400" dirty="0" err="1" smtClean="0"/>
              <a:t>menunjuk</a:t>
            </a:r>
            <a:r>
              <a:rPr lang="en-US" sz="2400" dirty="0" smtClean="0"/>
              <a:t> L (</a:t>
            </a:r>
            <a:r>
              <a:rPr lang="en-US" sz="2400" dirty="0" err="1" smtClean="0"/>
              <a:t>Baru</a:t>
            </a:r>
            <a:r>
              <a:rPr lang="en-US" sz="2400" dirty="0" smtClean="0"/>
              <a:t>-&gt;Next = L).</a:t>
            </a:r>
          </a:p>
          <a:p>
            <a:pPr>
              <a:tabLst>
                <a:tab pos="361950" algn="l"/>
              </a:tabLst>
            </a:pPr>
            <a:r>
              <a:rPr lang="id-ID" sz="2400" dirty="0" smtClean="0"/>
              <a:t>	- </a:t>
            </a:r>
            <a:r>
              <a:rPr lang="en-US" sz="2400" dirty="0" smtClean="0"/>
              <a:t>Pointer L </a:t>
            </a:r>
            <a:r>
              <a:rPr lang="en-US" sz="2400" dirty="0" err="1" smtClean="0"/>
              <a:t>dipindahkan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Baru</a:t>
            </a:r>
            <a:r>
              <a:rPr lang="en-US" sz="2400" dirty="0" smtClean="0"/>
              <a:t> (L = </a:t>
            </a:r>
            <a:r>
              <a:rPr lang="en-US" sz="2400" dirty="0" err="1" smtClean="0"/>
              <a:t>Baru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72444"/>
            <a:ext cx="5504978" cy="423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73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9366" y="260648"/>
            <a:ext cx="4298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457200">
              <a:buFont typeface="+mj-lt"/>
              <a:buAutoNum type="alphaLcPeriod" startAt="2"/>
            </a:pPr>
            <a:r>
              <a:rPr lang="en-US" sz="2400" b="1" dirty="0" err="1" smtClean="0"/>
              <a:t>Menambah</a:t>
            </a:r>
            <a:r>
              <a:rPr lang="en-US" sz="2400" b="1" dirty="0" smtClean="0"/>
              <a:t> </a:t>
            </a:r>
            <a:r>
              <a:rPr lang="en-US" sz="2400" b="1" dirty="0" err="1"/>
              <a:t>Simpul</a:t>
            </a:r>
            <a:r>
              <a:rPr lang="en-US" sz="2400" b="1" dirty="0"/>
              <a:t> </a:t>
            </a:r>
            <a:r>
              <a:rPr lang="id-ID" sz="2400" b="1" dirty="0" smtClean="0"/>
              <a:t>Belakang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11374" y="1057960"/>
            <a:ext cx="809307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Langkah-langkah</a:t>
            </a:r>
            <a:r>
              <a:rPr lang="en-US" sz="2400" dirty="0"/>
              <a:t> </a:t>
            </a:r>
            <a:r>
              <a:rPr lang="en-US" sz="2400" dirty="0" err="1"/>
              <a:t>penyisipan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id-ID" sz="2400" dirty="0" smtClean="0"/>
              <a:t>belakang</a:t>
            </a:r>
            <a:r>
              <a:rPr lang="en-US" sz="2400" dirty="0" smtClean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Ciptakan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disisipkan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Jika</a:t>
            </a:r>
            <a:r>
              <a:rPr lang="en-US" sz="2400" dirty="0"/>
              <a:t> Linked List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Linked List (L = </a:t>
            </a:r>
            <a:r>
              <a:rPr lang="en-US" sz="2400" dirty="0" err="1"/>
              <a:t>Baru</a:t>
            </a:r>
            <a:r>
              <a:rPr lang="en-US" sz="240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Jika</a:t>
            </a:r>
            <a:r>
              <a:rPr lang="en-US" sz="2400" dirty="0"/>
              <a:t> Linked List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penyisipan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:</a:t>
            </a:r>
            <a:endParaRPr lang="id-ID" sz="2400" dirty="0" smtClean="0"/>
          </a:p>
          <a:p>
            <a:pPr marL="628650" indent="-266700">
              <a:buFont typeface="Calibri" panose="020F0502020204030204" pitchFamily="34" charset="0"/>
              <a:buChar char="₋"/>
            </a:pPr>
            <a:r>
              <a:rPr lang="en-US" sz="2400" dirty="0" err="1" smtClean="0"/>
              <a:t>Buat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Pointer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digerakkan</a:t>
            </a:r>
            <a:r>
              <a:rPr lang="en-US" sz="2400" dirty="0" smtClean="0"/>
              <a:t>, </a:t>
            </a:r>
            <a:r>
              <a:rPr lang="en-US" sz="2400" dirty="0" err="1" smtClean="0"/>
              <a:t>misalkan</a:t>
            </a:r>
            <a:r>
              <a:rPr lang="en-US" sz="2400" dirty="0" smtClean="0"/>
              <a:t> Pointer Bantu yang </a:t>
            </a:r>
            <a:r>
              <a:rPr lang="en-US" sz="2400" dirty="0" err="1" smtClean="0"/>
              <a:t>menunjuk</a:t>
            </a:r>
            <a:r>
              <a:rPr lang="en-US" sz="2400" dirty="0" smtClean="0"/>
              <a:t> </a:t>
            </a:r>
            <a:r>
              <a:rPr lang="en-US" sz="2400" dirty="0" err="1" smtClean="0"/>
              <a:t>simpul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Linked List (Bantu = L). </a:t>
            </a:r>
            <a:endParaRPr lang="id-ID" sz="2400" dirty="0" smtClean="0"/>
          </a:p>
        </p:txBody>
      </p:sp>
    </p:spTree>
    <p:extLst>
      <p:ext uri="{BB962C8B-B14F-4D97-AF65-F5344CB8AC3E}">
        <p14:creationId xmlns:p14="http://schemas.microsoft.com/office/powerpoint/2010/main" val="383406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3841</TotalTime>
  <Words>729</Words>
  <Application>Microsoft Office PowerPoint</Application>
  <PresentationFormat>On-screen Show (4:3)</PresentationFormat>
  <Paragraphs>168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LINKED LIST (Senarai Berantai)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 5</dc:title>
  <dc:creator>Kusuma Hati</dc:creator>
  <cp:lastModifiedBy>Admin</cp:lastModifiedBy>
  <cp:revision>115</cp:revision>
  <dcterms:created xsi:type="dcterms:W3CDTF">2022-03-14T06:37:11Z</dcterms:created>
  <dcterms:modified xsi:type="dcterms:W3CDTF">2022-04-19T03:27:21Z</dcterms:modified>
</cp:coreProperties>
</file>