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02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1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179C-7ECC-49CC-96CF-4B4AB72FB77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d-ID" sz="6000" b="1" dirty="0" smtClean="0">
                <a:latin typeface="Cambria" panose="02040503050406030204" pitchFamily="18" charset="0"/>
              </a:rPr>
              <a:t>STACK</a:t>
            </a:r>
            <a:br>
              <a:rPr lang="id-ID" sz="6000" b="1" dirty="0" smtClean="0">
                <a:latin typeface="Cambria" panose="02040503050406030204" pitchFamily="18" charset="0"/>
              </a:rPr>
            </a:br>
            <a:r>
              <a:rPr lang="id-ID" sz="4000" dirty="0" smtClean="0">
                <a:latin typeface="Cambria" panose="02040503050406030204" pitchFamily="18" charset="0"/>
              </a:rPr>
              <a:t>(Tumpukan)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175260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Pertemuan 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28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736" y="128327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Secara Bahasa </a:t>
            </a:r>
            <a:r>
              <a:rPr lang="id-ID" sz="2400" dirty="0" smtClean="0">
                <a:sym typeface="Wingdings" panose="05000000000000000000" pitchFamily="2" charset="2"/>
              </a:rPr>
              <a:t>tumpukan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>
                <a:sym typeface="Wingdings" panose="05000000000000000000" pitchFamily="2" charset="2"/>
              </a:rPr>
              <a:t>Konsep struktur data (array maupun linked list) yang memiliki sistem kerja </a:t>
            </a:r>
            <a:r>
              <a:rPr lang="id-ID" sz="2400" b="1" dirty="0" smtClean="0">
                <a:sym typeface="Wingdings" panose="05000000000000000000" pitchFamily="2" charset="2"/>
              </a:rPr>
              <a:t>LIFO (Last In First Out)</a:t>
            </a:r>
            <a:r>
              <a:rPr lang="id-ID" sz="2400" dirty="0" smtClean="0">
                <a:sym typeface="Wingdings" panose="05000000000000000000" pitchFamily="2" charset="2"/>
              </a:rPr>
              <a:t> data yang terakhir masuk adalah data yang pertama keluar</a:t>
            </a:r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5256584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PENGERTIAN STACK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39321" y="4005064"/>
            <a:ext cx="1152128" cy="2088232"/>
            <a:chOff x="4932040" y="4005064"/>
            <a:chExt cx="1152128" cy="2088232"/>
          </a:xfrm>
        </p:grpSpPr>
        <p:sp>
          <p:nvSpPr>
            <p:cNvPr id="6" name="Rectangle 5"/>
            <p:cNvSpPr/>
            <p:nvPr/>
          </p:nvSpPr>
          <p:spPr>
            <a:xfrm>
              <a:off x="5076056" y="5445224"/>
              <a:ext cx="86409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A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6056" y="4941168"/>
              <a:ext cx="86409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B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76056" y="4437112"/>
              <a:ext cx="86409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C</a:t>
              </a:r>
              <a:endParaRPr lang="en-US" b="1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932040" y="4005064"/>
              <a:ext cx="1152128" cy="2088232"/>
              <a:chOff x="4716016" y="3933056"/>
              <a:chExt cx="1152128" cy="2088232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716016" y="3933056"/>
                <a:ext cx="0" cy="208823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8144" y="3933056"/>
                <a:ext cx="0" cy="208823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716016" y="6021288"/>
                <a:ext cx="1152128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Down Arrow 16"/>
          <p:cNvSpPr/>
          <p:nvPr/>
        </p:nvSpPr>
        <p:spPr>
          <a:xfrm>
            <a:off x="2033569" y="3573016"/>
            <a:ext cx="1785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2481023" y="3549570"/>
            <a:ext cx="178532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11329" y="3140968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In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71369" y="3172906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Out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3528" y="4445604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03217" y="467825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 rot="5400000">
            <a:off x="5393965" y="2588155"/>
            <a:ext cx="1047389" cy="3699431"/>
            <a:chOff x="4716016" y="3933056"/>
            <a:chExt cx="1152128" cy="208823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716016" y="3933056"/>
              <a:ext cx="0" cy="20882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68144" y="3933056"/>
              <a:ext cx="0" cy="20882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4211960" y="4221846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A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148064" y="4221846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084168" y="4221846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C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6228184" y="5684783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516216" y="5013176"/>
            <a:ext cx="0" cy="639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64288" y="4460558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out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79096" y="4083894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In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812360" y="4563844"/>
            <a:ext cx="648072" cy="165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7812360" y="4221846"/>
            <a:ext cx="642380" cy="1681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908720"/>
            <a:ext cx="84969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 smtClean="0"/>
              <a:t>AWAL (INISIALISASI)</a:t>
            </a:r>
          </a:p>
          <a:p>
            <a:pPr marL="633413" indent="-633413">
              <a:tabLst>
                <a:tab pos="633413" algn="l"/>
              </a:tabLst>
            </a:pPr>
            <a:r>
              <a:rPr lang="id-ID" sz="2400" dirty="0" smtClean="0"/>
              <a:t>	Proses </a:t>
            </a:r>
            <a:r>
              <a:rPr lang="id-ID" sz="2400" dirty="0" smtClean="0"/>
              <a:t>menyiapkan indeks penunjuk stack untuk pertama </a:t>
            </a:r>
            <a:r>
              <a:rPr lang="id-ID" sz="2400" dirty="0" smtClean="0"/>
              <a:t>kali</a:t>
            </a:r>
            <a:endParaRPr lang="id-ID" sz="2400" dirty="0" smtClean="0"/>
          </a:p>
          <a:p>
            <a:pPr marL="633413" indent="-633413">
              <a:tabLst>
                <a:tab pos="633413" algn="l"/>
              </a:tabLst>
            </a:pPr>
            <a:endParaRPr lang="id-ID" sz="14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352425" algn="l"/>
              </a:tabLst>
            </a:pPr>
            <a:r>
              <a:rPr lang="id-ID" sz="2400" b="1" dirty="0" smtClean="0"/>
              <a:t>PUSH</a:t>
            </a:r>
          </a:p>
          <a:p>
            <a:pPr>
              <a:tabLst>
                <a:tab pos="352425" algn="l"/>
                <a:tab pos="6318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	Memasukkan </a:t>
            </a:r>
            <a:r>
              <a:rPr lang="id-ID" sz="2400" dirty="0" smtClean="0"/>
              <a:t>databaru kedalam stack</a:t>
            </a:r>
          </a:p>
          <a:p>
            <a:pPr>
              <a:tabLst>
                <a:tab pos="633413" algn="l"/>
              </a:tabLst>
            </a:pPr>
            <a:endParaRPr lang="id-ID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 smtClean="0"/>
              <a:t>POP</a:t>
            </a:r>
          </a:p>
          <a:p>
            <a:pPr marL="633413" lvl="1" indent="-176213"/>
            <a:r>
              <a:rPr lang="id-ID" sz="2400" dirty="0"/>
              <a:t>	</a:t>
            </a:r>
            <a:r>
              <a:rPr lang="id-ID" sz="2400" dirty="0" smtClean="0"/>
              <a:t>Mengambil </a:t>
            </a:r>
            <a:r>
              <a:rPr lang="id-ID" sz="2400" dirty="0" smtClean="0"/>
              <a:t>(mengeluarkan) sebuah elemen dari STACK</a:t>
            </a:r>
          </a:p>
          <a:p>
            <a:pPr marL="633413" lvl="1" indent="-176213"/>
            <a:endParaRPr lang="id-ID" sz="1400" dirty="0"/>
          </a:p>
          <a:p>
            <a:pPr marL="352425" lvl="1" indent="-352425">
              <a:buFont typeface="Arial" panose="020B0604020202020204" pitchFamily="34" charset="0"/>
              <a:buChar char="•"/>
            </a:pPr>
            <a:r>
              <a:rPr lang="id-ID" sz="2400" b="1" dirty="0" smtClean="0"/>
              <a:t>ISEMPTY</a:t>
            </a:r>
          </a:p>
          <a:p>
            <a:pPr marL="457200" lvl="2">
              <a:tabLst>
                <a:tab pos="633413" algn="l"/>
              </a:tabLst>
            </a:pPr>
            <a:r>
              <a:rPr lang="id-ID" sz="2400" dirty="0" smtClean="0"/>
              <a:t>	</a:t>
            </a:r>
            <a:r>
              <a:rPr lang="id-ID" sz="2400" dirty="0" smtClean="0"/>
              <a:t>Mendeklarasikan </a:t>
            </a:r>
            <a:r>
              <a:rPr lang="id-ID" sz="2400" dirty="0" smtClean="0"/>
              <a:t>/ mengecek kondisi STACK Kosong</a:t>
            </a:r>
          </a:p>
          <a:p>
            <a:pPr marL="457200" lvl="2">
              <a:tabLst>
                <a:tab pos="633413" algn="l"/>
              </a:tabLst>
            </a:pPr>
            <a:endParaRPr lang="id-ID" sz="1600" dirty="0" smtClean="0"/>
          </a:p>
          <a:p>
            <a:pPr marL="352425" lvl="1" indent="-352425">
              <a:buFont typeface="Arial" panose="020B0604020202020204" pitchFamily="34" charset="0"/>
              <a:buChar char="•"/>
            </a:pPr>
            <a:r>
              <a:rPr lang="id-ID" sz="2400" b="1" dirty="0" smtClean="0"/>
              <a:t>ISFULL</a:t>
            </a:r>
          </a:p>
          <a:p>
            <a:pPr marL="0" lvl="1">
              <a:tabLst>
                <a:tab pos="633413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	Mendeklarasikan </a:t>
            </a:r>
            <a:r>
              <a:rPr lang="id-ID" sz="2400" dirty="0"/>
              <a:t>/ mengecek kondisi STACK </a:t>
            </a:r>
            <a:r>
              <a:rPr lang="id-ID" sz="2400" dirty="0" smtClean="0"/>
              <a:t>Penuh</a:t>
            </a:r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84584" y="188640"/>
            <a:ext cx="5241776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PROSES PADA STACK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736" y="1124744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Proses awal adalah proses </a:t>
            </a:r>
            <a:r>
              <a:rPr lang="id-ID" sz="2400" u="sng" dirty="0" smtClean="0"/>
              <a:t>menyediakan indeks petunjuk stack untuk pertama kali</a:t>
            </a:r>
            <a:r>
              <a:rPr lang="id-ID" sz="2400" dirty="0" smtClean="0"/>
              <a:t>, yaitu dengan perintah / instruksi :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	</a:t>
            </a:r>
            <a:endParaRPr lang="id-ID" sz="2400" dirty="0" smtClean="0"/>
          </a:p>
          <a:p>
            <a:r>
              <a:rPr lang="id-ID" sz="2400" dirty="0"/>
              <a:t>	</a:t>
            </a:r>
            <a:r>
              <a:rPr lang="id-ID" sz="2400" dirty="0" smtClean="0"/>
              <a:t>Top </a:t>
            </a:r>
            <a:r>
              <a:rPr lang="id-ID" sz="2400" dirty="0" smtClean="0"/>
              <a:t>= -1           </a:t>
            </a:r>
            <a:r>
              <a:rPr lang="id-ID" sz="2400" dirty="0" smtClean="0"/>
              <a:t>atau </a:t>
            </a:r>
            <a:endParaRPr lang="id-ID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5256584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AWAL (INISIALISASI)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79453" y="5684783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547664" y="5021580"/>
            <a:ext cx="0" cy="639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98624" y="4077072"/>
            <a:ext cx="393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-1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81976" y="2204864"/>
            <a:ext cx="18543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d-ID" sz="2400" dirty="0" smtClean="0"/>
              <a:t>Void AWAL()</a:t>
            </a:r>
          </a:p>
          <a:p>
            <a:r>
              <a:rPr lang="id-ID" sz="2400" dirty="0" smtClean="0"/>
              <a:t>{  Top = -1;</a:t>
            </a:r>
          </a:p>
          <a:p>
            <a:r>
              <a:rPr lang="id-ID" sz="2400" dirty="0" smtClean="0"/>
              <a:t>}</a:t>
            </a:r>
            <a:endParaRPr lang="id-ID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89626" y="4399485"/>
            <a:ext cx="2592350" cy="435062"/>
            <a:chOff x="3278807" y="4273457"/>
            <a:chExt cx="2592350" cy="435062"/>
          </a:xfrm>
        </p:grpSpPr>
        <p:sp>
          <p:nvSpPr>
            <p:cNvPr id="33" name="Rectangle 32"/>
            <p:cNvSpPr/>
            <p:nvPr/>
          </p:nvSpPr>
          <p:spPr>
            <a:xfrm>
              <a:off x="3278807" y="4273457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9653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1519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3384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5250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52736" y="4365104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>
                <a:sym typeface="Wingdings" panose="05000000000000000000" pitchFamily="2" charset="2"/>
              </a:rPr>
              <a:t>S[  ]</a:t>
            </a:r>
            <a:endParaRPr lang="id-ID" sz="2400" dirty="0">
              <a:sym typeface="Wingdings" panose="05000000000000000000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09218" y="406044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0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13274" y="406044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1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6088" y="406044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2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93394" y="406044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3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65393" y="405362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4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60032" y="3717032"/>
            <a:ext cx="1197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Misal n=5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79912" y="3717032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n-1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355976" y="3917087"/>
            <a:ext cx="4804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07484" y="5229200"/>
            <a:ext cx="51865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-1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170598" y="5229200"/>
            <a:ext cx="51865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483768" y="5661248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75856" y="5704156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X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16216" y="3573016"/>
            <a:ext cx="185438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d-ID" sz="2000" dirty="0" smtClean="0"/>
              <a:t>Top </a:t>
            </a:r>
            <a:r>
              <a:rPr lang="id-ID" sz="2000" dirty="0" smtClean="0"/>
              <a:t>= -1</a:t>
            </a:r>
            <a:r>
              <a:rPr lang="id-ID" sz="2000" dirty="0" smtClean="0"/>
              <a:t>;</a:t>
            </a:r>
          </a:p>
          <a:p>
            <a:r>
              <a:rPr lang="id-ID" sz="2000" dirty="0" smtClean="0"/>
              <a:t>Dasar = -1;</a:t>
            </a:r>
          </a:p>
          <a:p>
            <a:r>
              <a:rPr lang="id-ID" sz="2000" dirty="0" smtClean="0"/>
              <a:t>Puncak = n-1</a:t>
            </a:r>
            <a:endParaRPr lang="id-ID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499992" y="4581128"/>
            <a:ext cx="3945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Pada Kondisi ini : 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Array (STACK) belum ada isinya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Variabel X juga belum ada isinya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Variabel Top isinya -1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Hanya bisa dilakukan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736" y="98072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/>
              <a:t>Memasukkan databaru kedalam </a:t>
            </a:r>
            <a:r>
              <a:rPr lang="id-ID" sz="2400" dirty="0" smtClean="0"/>
              <a:t>stack</a:t>
            </a:r>
          </a:p>
          <a:p>
            <a:endParaRPr lang="id-ID" sz="2400" dirty="0"/>
          </a:p>
          <a:p>
            <a:pPr>
              <a:tabLst>
                <a:tab pos="361950" algn="l"/>
              </a:tabLst>
            </a:pPr>
            <a:r>
              <a:rPr lang="id-ID" sz="2400" dirty="0" smtClean="0"/>
              <a:t>	Algoritma dasar PUSH :</a:t>
            </a:r>
            <a:r>
              <a:rPr lang="id-ID" sz="2400" dirty="0"/>
              <a:t>	</a:t>
            </a:r>
            <a:r>
              <a:rPr lang="id-ID" sz="2400" dirty="0" smtClean="0"/>
              <a:t>	</a:t>
            </a:r>
            <a:endParaRPr lang="id-ID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84583" y="275164"/>
            <a:ext cx="3855182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PROSES PUSH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23669" y="5877272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491880" y="5373216"/>
            <a:ext cx="0" cy="528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98624" y="4543733"/>
            <a:ext cx="393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-1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45126" y="1556792"/>
            <a:ext cx="1895026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d-ID" sz="2400" dirty="0" smtClean="0"/>
              <a:t>Top = Top + 1;</a:t>
            </a:r>
          </a:p>
          <a:p>
            <a:r>
              <a:rPr lang="id-ID" sz="2400" dirty="0" smtClean="0">
                <a:sym typeface="Wingdings" panose="05000000000000000000" pitchFamily="2" charset="2"/>
              </a:rPr>
              <a:t>S[Top] = X;</a:t>
            </a:r>
            <a:endParaRPr lang="id-ID" sz="2400" dirty="0">
              <a:sym typeface="Wingdings" panose="05000000000000000000" pitchFamily="2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9626" y="4869160"/>
            <a:ext cx="2592350" cy="432048"/>
            <a:chOff x="3278807" y="4276471"/>
            <a:chExt cx="2592350" cy="432048"/>
          </a:xfrm>
        </p:grpSpPr>
        <p:sp>
          <p:nvSpPr>
            <p:cNvPr id="33" name="Rectangle 32"/>
            <p:cNvSpPr/>
            <p:nvPr/>
          </p:nvSpPr>
          <p:spPr>
            <a:xfrm>
              <a:off x="3278807" y="4276472"/>
              <a:ext cx="518655" cy="4284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5</a:t>
              </a:r>
              <a:endParaRPr lang="en-US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9653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8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1519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10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3384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15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5250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52736" y="4831765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>
                <a:sym typeface="Wingdings" panose="05000000000000000000" pitchFamily="2" charset="2"/>
              </a:rPr>
              <a:t>S[  ]</a:t>
            </a:r>
            <a:endParaRPr lang="id-ID" sz="2400" dirty="0">
              <a:sym typeface="Wingdings" panose="05000000000000000000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09218" y="452710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0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13274" y="452710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1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6088" y="452710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2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93394" y="452710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3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65393" y="452028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4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76059" y="2429381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n-1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67859" y="5373216"/>
            <a:ext cx="51865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230973" y="5373216"/>
            <a:ext cx="51865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15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591821" y="5826232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36231" y="5837202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X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3194" y="3987755"/>
            <a:ext cx="770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Misalnya  i</a:t>
            </a:r>
            <a:r>
              <a:rPr lang="id-ID" b="1" dirty="0" smtClean="0"/>
              <a:t>si  (PUSH) nilai X = 15</a:t>
            </a:r>
            <a:r>
              <a:rPr lang="id-ID" dirty="0" smtClean="0"/>
              <a:t>; Top maju di posisi 3 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57796" y="1916832"/>
            <a:ext cx="4584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75647" y="1749792"/>
            <a:ext cx="2051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Top Maju 1 Langkah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78411" y="3645024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165743" y="3212976"/>
            <a:ext cx="0" cy="3610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451024" y="2452826"/>
            <a:ext cx="393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-1</a:t>
            </a:r>
            <a:endParaRPr lang="id-ID" sz="2000" dirty="0">
              <a:sym typeface="Wingdings" panose="05000000000000000000" pitchFamily="2" charset="2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842026" y="2780928"/>
            <a:ext cx="2592350" cy="432049"/>
            <a:chOff x="3278807" y="4456841"/>
            <a:chExt cx="2592350" cy="432049"/>
          </a:xfrm>
        </p:grpSpPr>
        <p:sp>
          <p:nvSpPr>
            <p:cNvPr id="52" name="Rectangle 51"/>
            <p:cNvSpPr/>
            <p:nvPr/>
          </p:nvSpPr>
          <p:spPr>
            <a:xfrm>
              <a:off x="3278807" y="4456842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5</a:t>
              </a:r>
              <a:endParaRPr lang="en-US" b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96537" y="445684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8</a:t>
              </a:r>
              <a:endParaRPr lang="en-US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315192" y="445684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10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33847" y="445684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52502" y="445684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605136" y="2563163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>
                <a:sym typeface="Wingdings" panose="05000000000000000000" pitchFamily="2" charset="2"/>
              </a:rPr>
              <a:t>S[  ]</a:t>
            </a:r>
            <a:endParaRPr lang="id-ID" sz="2400" dirty="0">
              <a:sym typeface="Wingdings" panose="05000000000000000000" pitchFamily="2" charset="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61618" y="243620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0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65674" y="243620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1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08488" y="243620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2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45794" y="243620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3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17793" y="242938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4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20259" y="3140968"/>
            <a:ext cx="51865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383373" y="3140968"/>
            <a:ext cx="51865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10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744221" y="3593984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88631" y="3604954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X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60315" y="4365104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n-1</a:t>
            </a:r>
            <a:endParaRPr lang="id-ID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87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736" y="112474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Mengeluarkan elemen dari dalam stack</a:t>
            </a:r>
          </a:p>
          <a:p>
            <a:endParaRPr lang="id-ID" sz="2400" dirty="0"/>
          </a:p>
          <a:p>
            <a:pPr>
              <a:tabLst>
                <a:tab pos="361950" algn="l"/>
              </a:tabLst>
            </a:pPr>
            <a:r>
              <a:rPr lang="id-ID" sz="2400" dirty="0" smtClean="0"/>
              <a:t>	Algoritma dasar POP :</a:t>
            </a:r>
            <a:r>
              <a:rPr lang="id-ID" sz="2400" dirty="0"/>
              <a:t>	</a:t>
            </a:r>
            <a:r>
              <a:rPr lang="id-ID" sz="2400" dirty="0" smtClean="0"/>
              <a:t>	</a:t>
            </a:r>
            <a:endParaRPr lang="id-ID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84583" y="275164"/>
            <a:ext cx="3855182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PROSES POP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73118" y="1700808"/>
            <a:ext cx="1895026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d-ID" sz="2400" dirty="0" smtClean="0">
                <a:sym typeface="Wingdings" panose="05000000000000000000" pitchFamily="2" charset="2"/>
              </a:rPr>
              <a:t>X = S[Top];</a:t>
            </a:r>
            <a:endParaRPr lang="id-ID" sz="2400" dirty="0" smtClean="0"/>
          </a:p>
          <a:p>
            <a:r>
              <a:rPr lang="id-ID" sz="2400" dirty="0" smtClean="0"/>
              <a:t>Top = Top - 1;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4293096"/>
            <a:ext cx="770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Misalnya  kita </a:t>
            </a:r>
            <a:r>
              <a:rPr lang="id-ID" b="1" dirty="0" smtClean="0"/>
              <a:t>POP 1 elemen</a:t>
            </a:r>
            <a:r>
              <a:rPr lang="id-ID" dirty="0" smtClean="0"/>
              <a:t> dari dalam STACK; 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12160" y="1916832"/>
            <a:ext cx="4584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75647" y="1641574"/>
            <a:ext cx="2086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Ambil data yang ditunjuk oleh TOP lalu Top mundur -1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03848" y="4005064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41424" y="2815541"/>
            <a:ext cx="393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-1</a:t>
            </a:r>
            <a:endParaRPr lang="id-ID" sz="2000" dirty="0">
              <a:sym typeface="Wingdings" panose="05000000000000000000" pitchFamily="2" charset="2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632426" y="3140968"/>
            <a:ext cx="2592350" cy="432048"/>
            <a:chOff x="3278807" y="4276471"/>
            <a:chExt cx="2592350" cy="432048"/>
          </a:xfrm>
        </p:grpSpPr>
        <p:sp>
          <p:nvSpPr>
            <p:cNvPr id="32" name="Rectangle 31"/>
            <p:cNvSpPr/>
            <p:nvPr/>
          </p:nvSpPr>
          <p:spPr>
            <a:xfrm>
              <a:off x="3278807" y="4280332"/>
              <a:ext cx="518655" cy="4204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5</a:t>
              </a:r>
              <a:endParaRPr lang="en-US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9653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8</a:t>
              </a:r>
              <a:endParaRPr lang="en-US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1519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10</a:t>
              </a:r>
              <a:endParaRPr lang="en-US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384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15</a:t>
              </a:r>
              <a:endParaRPr lang="en-US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5250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395536" y="3103573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>
                <a:sym typeface="Wingdings" panose="05000000000000000000" pitchFamily="2" charset="2"/>
              </a:rPr>
              <a:t>S[  ]</a:t>
            </a:r>
            <a:endParaRPr lang="id-ID" sz="2400" dirty="0">
              <a:sym typeface="Wingdings" panose="05000000000000000000" pitchFamily="2" charset="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52018" y="279891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0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6074" y="279891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1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98888" y="279891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2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36194" y="279891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3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08193" y="279209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4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30391" y="3501008"/>
            <a:ext cx="51865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93505" y="3501008"/>
            <a:ext cx="51865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15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854353" y="3954024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98763" y="3964994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X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07904" y="2545854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n-1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491880" y="3656296"/>
            <a:ext cx="0" cy="420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719613" y="5794096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313432" y="4604573"/>
            <a:ext cx="393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-1</a:t>
            </a:r>
            <a:endParaRPr lang="id-ID" sz="2000" dirty="0">
              <a:sym typeface="Wingdings" panose="05000000000000000000" pitchFamily="2" charset="2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704434" y="4930000"/>
            <a:ext cx="2592350" cy="432048"/>
            <a:chOff x="3278807" y="4276471"/>
            <a:chExt cx="2592350" cy="432048"/>
          </a:xfrm>
        </p:grpSpPr>
        <p:sp>
          <p:nvSpPr>
            <p:cNvPr id="64" name="Rectangle 63"/>
            <p:cNvSpPr/>
            <p:nvPr/>
          </p:nvSpPr>
          <p:spPr>
            <a:xfrm>
              <a:off x="3278807" y="4280332"/>
              <a:ext cx="518655" cy="4204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5</a:t>
              </a:r>
              <a:endParaRPr lang="en-US" b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9653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8</a:t>
              </a:r>
              <a:endParaRPr lang="en-US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31519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10</a:t>
              </a:r>
              <a:endParaRPr lang="en-US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3384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5250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467544" y="4892605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>
                <a:sym typeface="Wingdings" panose="05000000000000000000" pitchFamily="2" charset="2"/>
              </a:rPr>
              <a:t>S[  ]</a:t>
            </a:r>
            <a:endParaRPr lang="id-ID" sz="2400" dirty="0">
              <a:sym typeface="Wingdings" panose="05000000000000000000" pitchFamily="2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24026" y="458794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0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28082" y="458794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1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70896" y="458794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2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08202" y="458794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3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80201" y="458112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4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02399" y="5290040"/>
            <a:ext cx="51865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565513" y="5290040"/>
            <a:ext cx="51865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10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926361" y="5743056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70771" y="5754026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X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2987824" y="5445328"/>
            <a:ext cx="0" cy="420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5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561094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KONDISI SINGLE STACK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92144"/>
              </p:ext>
            </p:extLst>
          </p:nvPr>
        </p:nvGraphicFramePr>
        <p:xfrm>
          <a:off x="539552" y="1340768"/>
          <a:ext cx="806489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256584"/>
                <a:gridCol w="216024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Kondisi STACK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Ciri (Posisi</a:t>
                      </a:r>
                      <a:r>
                        <a:rPr lang="id-ID" sz="2400" baseline="0" dirty="0" smtClean="0"/>
                        <a:t> TOP)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KOSONG (Tidak ada isinya)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Top = -1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PENUH (Tidak bisa diisi lagi)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Top = n-1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BISA DI</a:t>
                      </a:r>
                      <a:r>
                        <a:rPr lang="id-ID" sz="2400" baseline="0" dirty="0" smtClean="0"/>
                        <a:t>ISI (Kebalikan dari Penuh)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Top &lt;</a:t>
                      </a:r>
                      <a:r>
                        <a:rPr lang="id-ID" sz="2400" baseline="0" dirty="0" smtClean="0"/>
                        <a:t> </a:t>
                      </a:r>
                      <a:r>
                        <a:rPr lang="id-ID" sz="2400" dirty="0" smtClean="0"/>
                        <a:t>n-1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ADA ISINYA (Kebalikan dari kosong/masih bisa diisi/belum penuh)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Top &gt; -1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6167188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GAMBARAN KONDISI STACK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9871" y="1333217"/>
            <a:ext cx="33905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KOSONG : Top = -1</a:t>
            </a:r>
          </a:p>
          <a:p>
            <a:r>
              <a:rPr lang="id-ID" sz="2000" dirty="0" smtClean="0"/>
              <a:t>BISA DIISI : Top &lt; n-1</a:t>
            </a:r>
          </a:p>
          <a:p>
            <a:r>
              <a:rPr lang="id-ID" sz="2000" dirty="0" smtClean="0"/>
              <a:t>Bisa PUSH; Tapi Tidak Bisa POP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195775" y="2564904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41424" y="1276136"/>
            <a:ext cx="393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-1</a:t>
            </a:r>
            <a:endParaRPr lang="id-ID" sz="2000" dirty="0">
              <a:sym typeface="Wingdings" panose="05000000000000000000" pitchFamily="2" charset="2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150156" y="1601563"/>
            <a:ext cx="2074620" cy="432048"/>
            <a:chOff x="3796537" y="4276471"/>
            <a:chExt cx="2074620" cy="432048"/>
          </a:xfrm>
        </p:grpSpPr>
        <p:sp>
          <p:nvSpPr>
            <p:cNvPr id="37" name="Rectangle 36"/>
            <p:cNvSpPr/>
            <p:nvPr/>
          </p:nvSpPr>
          <p:spPr>
            <a:xfrm>
              <a:off x="379653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1519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384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5250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395536" y="1564168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>
                <a:sym typeface="Wingdings" panose="05000000000000000000" pitchFamily="2" charset="2"/>
              </a:rPr>
              <a:t>S[  ]</a:t>
            </a:r>
            <a:endParaRPr lang="id-ID" sz="2400" dirty="0">
              <a:sym typeface="Wingdings" panose="05000000000000000000" pitchFamily="2" charset="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52018" y="125951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0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6074" y="125951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1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98888" y="125951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2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36194" y="125951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3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08193" y="125269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4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93955" y="897028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n-1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443682" y="1988840"/>
            <a:ext cx="0" cy="420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678021" y="4301815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41424" y="3160036"/>
            <a:ext cx="393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-1</a:t>
            </a:r>
            <a:endParaRPr lang="id-ID" sz="2000" dirty="0">
              <a:sym typeface="Wingdings" panose="05000000000000000000" pitchFamily="2" charset="2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1675051" y="3485463"/>
            <a:ext cx="2549725" cy="459998"/>
            <a:chOff x="3321432" y="4276471"/>
            <a:chExt cx="2549725" cy="459998"/>
          </a:xfrm>
        </p:grpSpPr>
        <p:sp>
          <p:nvSpPr>
            <p:cNvPr id="82" name="Rectangle 81"/>
            <p:cNvSpPr/>
            <p:nvPr/>
          </p:nvSpPr>
          <p:spPr>
            <a:xfrm>
              <a:off x="3321432" y="4283910"/>
              <a:ext cx="471505" cy="452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r>
                <a:rPr lang="id-ID" b="1" dirty="0" smtClean="0"/>
                <a:t>X</a:t>
              </a:r>
              <a:endParaRPr lang="en-US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9653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X</a:t>
              </a:r>
              <a:endParaRPr lang="en-US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31519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X</a:t>
              </a:r>
              <a:endParaRPr lang="en-US" b="1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3384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35250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395536" y="3448068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>
                <a:sym typeface="Wingdings" panose="05000000000000000000" pitchFamily="2" charset="2"/>
              </a:rPr>
              <a:t>S[  ]</a:t>
            </a:r>
            <a:endParaRPr lang="id-ID" sz="2400" dirty="0">
              <a:sym typeface="Wingdings" panose="05000000000000000000" pitchFamily="2" charset="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52018" y="314341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0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256074" y="314341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1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798888" y="314341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2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336194" y="314341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3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808193" y="313659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4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693955" y="2780928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n-1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2928138" y="3963235"/>
            <a:ext cx="0" cy="420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638722" y="1590700"/>
            <a:ext cx="51865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5076056" y="3068960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ADA ISINYA : Top &gt; -1</a:t>
            </a:r>
          </a:p>
          <a:p>
            <a:r>
              <a:rPr lang="id-ID" sz="2000" dirty="0" smtClean="0"/>
              <a:t>MASIH BISA DIISI : Top &lt; n-1</a:t>
            </a:r>
          </a:p>
          <a:p>
            <a:r>
              <a:rPr lang="id-ID" sz="2000" dirty="0" smtClean="0"/>
              <a:t>Bisa PUSH; Bisa POP</a:t>
            </a:r>
            <a:endParaRPr lang="en-US" sz="2000" dirty="0"/>
          </a:p>
        </p:txBody>
      </p:sp>
      <p:sp>
        <p:nvSpPr>
          <p:cNvPr id="97" name="Rectangle 96"/>
          <p:cNvSpPr/>
          <p:nvPr/>
        </p:nvSpPr>
        <p:spPr>
          <a:xfrm>
            <a:off x="3706121" y="5891336"/>
            <a:ext cx="55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Top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241424" y="4757082"/>
            <a:ext cx="393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-1</a:t>
            </a:r>
            <a:endParaRPr lang="id-ID" sz="2000" dirty="0">
              <a:sym typeface="Wingdings" panose="05000000000000000000" pitchFamily="2" charset="2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675051" y="5085184"/>
            <a:ext cx="2549725" cy="432048"/>
            <a:chOff x="3321432" y="4276471"/>
            <a:chExt cx="2549725" cy="432048"/>
          </a:xfrm>
        </p:grpSpPr>
        <p:sp>
          <p:nvSpPr>
            <p:cNvPr id="100" name="Rectangle 99"/>
            <p:cNvSpPr/>
            <p:nvPr/>
          </p:nvSpPr>
          <p:spPr>
            <a:xfrm>
              <a:off x="3321432" y="4285431"/>
              <a:ext cx="471505" cy="4230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r>
                <a:rPr lang="id-ID" b="1" dirty="0" smtClean="0"/>
                <a:t>X</a:t>
              </a:r>
              <a:endParaRPr lang="en-US" b="1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79653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X</a:t>
              </a:r>
              <a:endParaRPr lang="en-US" b="1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31519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X</a:t>
              </a:r>
              <a:endParaRPr lang="en-US" b="1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833847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X</a:t>
              </a:r>
              <a:endParaRPr lang="en-US" b="1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52502" y="4276471"/>
              <a:ext cx="518655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X</a:t>
              </a:r>
              <a:endParaRPr lang="en-US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95536" y="4956359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>
                <a:sym typeface="Wingdings" panose="05000000000000000000" pitchFamily="2" charset="2"/>
              </a:rPr>
              <a:t>S[  ]</a:t>
            </a:r>
            <a:endParaRPr lang="id-ID" sz="2400" dirty="0">
              <a:sym typeface="Wingdings" panose="05000000000000000000" pitchFamily="2" charset="2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752018" y="474045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0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256074" y="474045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1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798888" y="474045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2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336194" y="474045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3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808193" y="473363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4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93955" y="4377974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n-1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3942280" y="5530722"/>
            <a:ext cx="0" cy="382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076056" y="4861609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PENUH : Top = n-1</a:t>
            </a:r>
          </a:p>
          <a:p>
            <a:r>
              <a:rPr lang="id-ID" sz="2000" dirty="0" smtClean="0"/>
              <a:t>ADA ISINYA : Top </a:t>
            </a:r>
            <a:r>
              <a:rPr lang="id-ID" sz="2000" dirty="0"/>
              <a:t>&gt;</a:t>
            </a:r>
            <a:r>
              <a:rPr lang="id-ID" sz="2000" dirty="0" smtClean="0"/>
              <a:t> -1</a:t>
            </a:r>
          </a:p>
          <a:p>
            <a:r>
              <a:rPr lang="id-ID" sz="2000" dirty="0" smtClean="0"/>
              <a:t>Bisa POP; Tidak Bisa PUSH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876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457</Words>
  <Application>Microsoft Office PowerPoint</Application>
  <PresentationFormat>On-screen Show (4:3)</PresentationFormat>
  <Paragraphs>201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STACK (Tumpukan)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Kusuma</dc:creator>
  <cp:lastModifiedBy>Admin</cp:lastModifiedBy>
  <cp:revision>28</cp:revision>
  <dcterms:created xsi:type="dcterms:W3CDTF">2022-04-19T03:31:01Z</dcterms:created>
  <dcterms:modified xsi:type="dcterms:W3CDTF">2022-05-24T03:04:35Z</dcterms:modified>
</cp:coreProperties>
</file>