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797675" cy="9926638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10C59-78D1-4DA5-A8A1-9F991E35D19F}" type="datetimeFigureOut">
              <a:rPr lang="lt-LT" smtClean="0"/>
              <a:t>2022-02-01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54D2A-9F5D-4111-A57C-1CCBE6B3F76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13606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761E-57FA-4571-83CF-64A06263DEE8}" type="datetimeFigureOut">
              <a:rPr lang="lt-LT" smtClean="0"/>
              <a:t>2022-02-01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302-F694-4C45-9B9E-7F94E9C7F75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3664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761E-57FA-4571-83CF-64A06263DEE8}" type="datetimeFigureOut">
              <a:rPr lang="lt-LT" smtClean="0"/>
              <a:t>2022-02-01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302-F694-4C45-9B9E-7F94E9C7F75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6661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761E-57FA-4571-83CF-64A06263DEE8}" type="datetimeFigureOut">
              <a:rPr lang="lt-LT" smtClean="0"/>
              <a:t>2022-02-01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302-F694-4C45-9B9E-7F94E9C7F75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7836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761E-57FA-4571-83CF-64A06263DEE8}" type="datetimeFigureOut">
              <a:rPr lang="lt-LT" smtClean="0"/>
              <a:t>2022-02-01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302-F694-4C45-9B9E-7F94E9C7F75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0811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761E-57FA-4571-83CF-64A06263DEE8}" type="datetimeFigureOut">
              <a:rPr lang="lt-LT" smtClean="0"/>
              <a:t>2022-02-01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302-F694-4C45-9B9E-7F94E9C7F75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3241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761E-57FA-4571-83CF-64A06263DEE8}" type="datetimeFigureOut">
              <a:rPr lang="lt-LT" smtClean="0"/>
              <a:t>2022-02-01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302-F694-4C45-9B9E-7F94E9C7F75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2797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761E-57FA-4571-83CF-64A06263DEE8}" type="datetimeFigureOut">
              <a:rPr lang="lt-LT" smtClean="0"/>
              <a:t>2022-02-01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302-F694-4C45-9B9E-7F94E9C7F75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8791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761E-57FA-4571-83CF-64A06263DEE8}" type="datetimeFigureOut">
              <a:rPr lang="lt-LT" smtClean="0"/>
              <a:t>2022-02-01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302-F694-4C45-9B9E-7F94E9C7F75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3281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761E-57FA-4571-83CF-64A06263DEE8}" type="datetimeFigureOut">
              <a:rPr lang="lt-LT" smtClean="0"/>
              <a:t>2022-02-01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302-F694-4C45-9B9E-7F94E9C7F75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8718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761E-57FA-4571-83CF-64A06263DEE8}" type="datetimeFigureOut">
              <a:rPr lang="lt-LT" smtClean="0"/>
              <a:t>2022-02-01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302-F694-4C45-9B9E-7F94E9C7F75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9220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761E-57FA-4571-83CF-64A06263DEE8}" type="datetimeFigureOut">
              <a:rPr lang="lt-LT" smtClean="0"/>
              <a:t>2022-02-01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302-F694-4C45-9B9E-7F94E9C7F75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6090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B761E-57FA-4571-83CF-64A06263DEE8}" type="datetimeFigureOut">
              <a:rPr lang="lt-LT" smtClean="0"/>
              <a:t>2022-02-01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96302-F694-4C45-9B9E-7F94E9C7F75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9562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books.ktu.lt/eb/1565/verslo-duomenu-analitika-zaidimas-kietas-riesuta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493" y="3784600"/>
            <a:ext cx="11641014" cy="2387600"/>
          </a:xfrm>
        </p:spPr>
        <p:txBody>
          <a:bodyPr>
            <a:normAutofit fontScale="90000"/>
          </a:bodyPr>
          <a:lstStyle/>
          <a:p>
            <a:r>
              <a:rPr lang="lt-LT" dirty="0"/>
              <a:t>VŽ </a:t>
            </a:r>
            <a:r>
              <a:rPr lang="en-US" dirty="0" err="1"/>
              <a:t>Kietas</a:t>
            </a:r>
            <a:r>
              <a:rPr lang="en-US" dirty="0"/>
              <a:t> </a:t>
            </a:r>
            <a:r>
              <a:rPr lang="en-US" dirty="0" err="1"/>
              <a:t>rie</a:t>
            </a:r>
            <a:r>
              <a:rPr lang="lt-LT" dirty="0"/>
              <a:t>šutas duomenų analizė su Microsoft EXCEL</a:t>
            </a:r>
            <a:br>
              <a:rPr lang="lt-LT" dirty="0"/>
            </a:br>
            <a:r>
              <a:rPr lang="lt-LT" b="1" dirty="0">
                <a:solidFill>
                  <a:schemeClr val="accent1">
                    <a:lumMod val="75000"/>
                  </a:schemeClr>
                </a:solidFill>
              </a:rPr>
              <a:t>Verslo duomenų analitika: žaidimas „Kietas riešutas“, Technologija, 2021, psl.70-73</a:t>
            </a:r>
            <a:br>
              <a:rPr lang="lt-LT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lt-LT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https://www.ebooks.ktu.lt/eb/1565/verslo-duomenu-analitika-zaidimas-kietas-riesutas/</a:t>
            </a:r>
            <a:endParaRPr lang="lt-LT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172200"/>
            <a:ext cx="9144000" cy="38686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Irena </a:t>
            </a:r>
            <a:r>
              <a:rPr lang="en-GB" dirty="0" err="1"/>
              <a:t>Pata</a:t>
            </a:r>
            <a:r>
              <a:rPr lang="lt-LT" dirty="0" err="1"/>
              <a:t>šienė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080335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2" y="1028701"/>
            <a:ext cx="8503103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lt-LT" dirty="0"/>
              <a:t>Ryšiai tarp lentelių</a:t>
            </a:r>
            <a:br>
              <a:rPr lang="lt-LT" dirty="0"/>
            </a:br>
            <a:r>
              <a:rPr lang="lt-LT" dirty="0"/>
              <a:t>Jungiama </a:t>
            </a:r>
            <a:r>
              <a:rPr lang="lt-LT" dirty="0" err="1"/>
              <a:t>ImoniuBukles.ImonesID</a:t>
            </a:r>
            <a:r>
              <a:rPr lang="lt-LT" dirty="0"/>
              <a:t> su </a:t>
            </a:r>
            <a:r>
              <a:rPr lang="lt-LT" dirty="0" err="1"/>
              <a:t>Imones.ImonesID</a:t>
            </a:r>
            <a:br>
              <a:rPr lang="lt-LT" dirty="0"/>
            </a:br>
            <a:r>
              <a:rPr lang="lt-LT" dirty="0"/>
              <a:t>ir t.t.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8210" y="2699996"/>
            <a:ext cx="6494199" cy="415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8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908192"/>
            <a:ext cx="7711168" cy="485435"/>
          </a:xfrm>
        </p:spPr>
        <p:txBody>
          <a:bodyPr>
            <a:normAutofit fontScale="90000"/>
          </a:bodyPr>
          <a:lstStyle/>
          <a:p>
            <a:r>
              <a:rPr lang="lt-LT" dirty="0"/>
              <a:t>Padengimo </a:t>
            </a:r>
            <a:r>
              <a:rPr lang="lt-LT" dirty="0" err="1"/>
              <a:t>koef</a:t>
            </a:r>
            <a:r>
              <a:rPr lang="lt-LT" dirty="0"/>
              <a:t>. skaičiavimas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1" y="1393626"/>
            <a:ext cx="7270297" cy="454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8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Pivot</a:t>
            </a:r>
            <a:r>
              <a:rPr lang="lt-LT" dirty="0"/>
              <a:t> </a:t>
            </a:r>
            <a:r>
              <a:rPr lang="lt-LT" dirty="0" err="1"/>
              <a:t>Table</a:t>
            </a:r>
            <a:r>
              <a:rPr lang="lt-LT" dirty="0"/>
              <a:t>, </a:t>
            </a:r>
            <a:r>
              <a:rPr lang="lt-LT" dirty="0" err="1"/>
              <a:t>Pivot</a:t>
            </a:r>
            <a:r>
              <a:rPr lang="lt-LT" dirty="0"/>
              <a:t> </a:t>
            </a:r>
            <a:r>
              <a:rPr lang="lt-LT" dirty="0" err="1"/>
              <a:t>chart</a:t>
            </a:r>
            <a:r>
              <a:rPr lang="lt-LT" dirty="0"/>
              <a:t>....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441" y="1424354"/>
            <a:ext cx="8848630" cy="52753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543" y="2982006"/>
            <a:ext cx="14573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2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123" y="244113"/>
            <a:ext cx="9622657" cy="479181"/>
          </a:xfrm>
        </p:spPr>
        <p:txBody>
          <a:bodyPr>
            <a:normAutofit fontScale="90000"/>
          </a:bodyPr>
          <a:lstStyle/>
          <a:p>
            <a:r>
              <a:rPr lang="lt-LT" dirty="0"/>
              <a:t>Suskaičiuoto padengimo </a:t>
            </a:r>
            <a:r>
              <a:rPr lang="lt-LT" dirty="0" err="1"/>
              <a:t>koefic</a:t>
            </a:r>
            <a:r>
              <a:rPr lang="lt-LT" dirty="0"/>
              <a:t>. vizualizacija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3243" b="23912"/>
          <a:stretch/>
        </p:blipFill>
        <p:spPr>
          <a:xfrm>
            <a:off x="3800734" y="1037776"/>
            <a:ext cx="7528584" cy="45005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862" y="5611683"/>
            <a:ext cx="11605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/>
              <a:t>Savarankiškai suskaičiuokite savo žaidimo įmonių pardavimų pelningumą, bendrąjį pardavimų pelningumą ir kitus santykinius  rodiklius.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3C9A6-99E0-426C-BB19-8B53D9971002}"/>
              </a:ext>
            </a:extLst>
          </p:cNvPr>
          <p:cNvSpPr txBox="1"/>
          <p:nvPr/>
        </p:nvSpPr>
        <p:spPr>
          <a:xfrm>
            <a:off x="678537" y="1997839"/>
            <a:ext cx="249204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dirty="0"/>
              <a:t>J</a:t>
            </a:r>
            <a:r>
              <a:rPr lang="en-GB" dirty="0" err="1"/>
              <a:t>ei</a:t>
            </a:r>
            <a:r>
              <a:rPr lang="en-GB" dirty="0"/>
              <a:t> </a:t>
            </a:r>
            <a:r>
              <a:rPr lang="en-GB" dirty="0" err="1"/>
              <a:t>formuodami</a:t>
            </a:r>
            <a:r>
              <a:rPr lang="en-GB" dirty="0"/>
              <a:t> </a:t>
            </a:r>
            <a:r>
              <a:rPr lang="en-GB" dirty="0" err="1"/>
              <a:t>sukinį</a:t>
            </a:r>
            <a:r>
              <a:rPr lang="en-GB" dirty="0"/>
              <a:t> </a:t>
            </a:r>
            <a:r>
              <a:rPr lang="en-GB" dirty="0" err="1"/>
              <a:t>gaunate</a:t>
            </a:r>
            <a:r>
              <a:rPr lang="en-GB" dirty="0"/>
              <a:t> </a:t>
            </a:r>
            <a:r>
              <a:rPr lang="en-GB" dirty="0" err="1"/>
              <a:t>visoje</a:t>
            </a:r>
            <a:r>
              <a:rPr lang="en-GB" dirty="0"/>
              <a:t> </a:t>
            </a:r>
            <a:r>
              <a:rPr lang="en-GB" dirty="0" err="1"/>
              <a:t>lentelėje</a:t>
            </a:r>
            <a:r>
              <a:rPr lang="en-GB" dirty="0"/>
              <a:t> </a:t>
            </a:r>
            <a:r>
              <a:rPr lang="en-GB" dirty="0" err="1"/>
              <a:t>vienodas</a:t>
            </a:r>
            <a:r>
              <a:rPr lang="en-GB" dirty="0"/>
              <a:t> </a:t>
            </a:r>
            <a:r>
              <a:rPr lang="en-GB" dirty="0" err="1"/>
              <a:t>reikšmes</a:t>
            </a:r>
            <a:r>
              <a:rPr lang="lt-LT" dirty="0"/>
              <a:t>, tai pasitikrinkite</a:t>
            </a:r>
            <a:r>
              <a:rPr lang="en-GB" dirty="0"/>
              <a:t> </a:t>
            </a:r>
            <a:r>
              <a:rPr lang="en-GB" dirty="0" err="1"/>
              <a:t>ryšių</a:t>
            </a:r>
            <a:r>
              <a:rPr lang="en-GB" dirty="0"/>
              <a:t> </a:t>
            </a:r>
            <a:r>
              <a:rPr lang="en-GB" dirty="0" err="1"/>
              <a:t>kardinalumus</a:t>
            </a:r>
            <a:r>
              <a:rPr lang="en-GB" dirty="0"/>
              <a:t>: </a:t>
            </a:r>
            <a:r>
              <a:rPr lang="en-GB" dirty="0" err="1"/>
              <a:t>viena</a:t>
            </a:r>
            <a:r>
              <a:rPr lang="en-GB" dirty="0"/>
              <a:t> </a:t>
            </a:r>
            <a:r>
              <a:rPr lang="en-GB" dirty="0" err="1"/>
              <a:t>įmonė</a:t>
            </a:r>
            <a:r>
              <a:rPr lang="en-GB" dirty="0"/>
              <a:t> </a:t>
            </a:r>
            <a:r>
              <a:rPr lang="en-GB" dirty="0" err="1"/>
              <a:t>turi</a:t>
            </a:r>
            <a:r>
              <a:rPr lang="en-GB" dirty="0"/>
              <a:t> </a:t>
            </a:r>
            <a:r>
              <a:rPr lang="en-GB" dirty="0" err="1"/>
              <a:t>daug</a:t>
            </a:r>
            <a:r>
              <a:rPr lang="en-GB" dirty="0"/>
              <a:t> </a:t>
            </a:r>
            <a:r>
              <a:rPr lang="en-GB" dirty="0" err="1"/>
              <a:t>būklės</a:t>
            </a:r>
            <a:r>
              <a:rPr lang="en-GB" dirty="0"/>
              <a:t> </a:t>
            </a:r>
            <a:r>
              <a:rPr lang="en-GB" dirty="0" err="1"/>
              <a:t>momentų</a:t>
            </a:r>
            <a:r>
              <a:rPr lang="en-GB" dirty="0"/>
              <a:t> (</a:t>
            </a:r>
            <a:r>
              <a:rPr lang="en-GB" dirty="0" err="1"/>
              <a:t>metų</a:t>
            </a:r>
            <a:r>
              <a:rPr lang="en-GB" dirty="0"/>
              <a:t>), o </a:t>
            </a:r>
            <a:r>
              <a:rPr lang="en-GB" dirty="0" err="1"/>
              <a:t>vienas</a:t>
            </a:r>
            <a:r>
              <a:rPr lang="en-GB" dirty="0"/>
              <a:t> </a:t>
            </a:r>
            <a:r>
              <a:rPr lang="en-GB" dirty="0" err="1"/>
              <a:t>būklės</a:t>
            </a:r>
            <a:r>
              <a:rPr lang="en-GB" dirty="0"/>
              <a:t> </a:t>
            </a:r>
            <a:r>
              <a:rPr lang="en-GB" dirty="0" err="1"/>
              <a:t>momentas</a:t>
            </a:r>
            <a:r>
              <a:rPr lang="en-GB" dirty="0"/>
              <a:t> </a:t>
            </a:r>
            <a:r>
              <a:rPr lang="en-GB" dirty="0" err="1"/>
              <a:t>gali</a:t>
            </a:r>
            <a:r>
              <a:rPr lang="en-GB" dirty="0"/>
              <a:t> </a:t>
            </a:r>
            <a:r>
              <a:rPr lang="en-GB" dirty="0" err="1"/>
              <a:t>turėti</a:t>
            </a:r>
            <a:r>
              <a:rPr lang="en-GB" dirty="0"/>
              <a:t> </a:t>
            </a:r>
            <a:r>
              <a:rPr lang="en-GB" dirty="0" err="1"/>
              <a:t>daug</a:t>
            </a:r>
            <a:r>
              <a:rPr lang="en-GB" dirty="0"/>
              <a:t> </a:t>
            </a:r>
            <a:r>
              <a:rPr lang="en-GB" dirty="0" err="1"/>
              <a:t>balansų</a:t>
            </a:r>
            <a:r>
              <a:rPr lang="en-GB" dirty="0"/>
              <a:t>/</a:t>
            </a:r>
            <a:r>
              <a:rPr lang="en-GB" dirty="0" err="1"/>
              <a:t>pajamų</a:t>
            </a:r>
            <a:r>
              <a:rPr lang="en-GB" dirty="0"/>
              <a:t>/etc.</a:t>
            </a:r>
          </a:p>
        </p:txBody>
      </p:sp>
    </p:spTree>
    <p:extLst>
      <p:ext uri="{BB962C8B-B14F-4D97-AF65-F5344CB8AC3E}">
        <p14:creationId xmlns:p14="http://schemas.microsoft.com/office/powerpoint/2010/main" val="4422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023"/>
          </a:xfrm>
        </p:spPr>
        <p:txBody>
          <a:bodyPr>
            <a:normAutofit fontScale="90000"/>
          </a:bodyPr>
          <a:lstStyle/>
          <a:p>
            <a:r>
              <a:rPr lang="lt-LT" dirty="0"/>
              <a:t>Neprivaloma (</a:t>
            </a:r>
            <a:r>
              <a:rPr lang="en-GB" dirty="0"/>
              <a:t>MS Excel 365 </a:t>
            </a:r>
            <a:r>
              <a:rPr lang="lt-LT" dirty="0"/>
              <a:t>neturi </a:t>
            </a:r>
            <a:r>
              <a:rPr lang="en-GB" dirty="0"/>
              <a:t>Power View</a:t>
            </a:r>
            <a:r>
              <a:rPr lang="lt-LT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524" y="1268821"/>
            <a:ext cx="9300953" cy="547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7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037"/>
            <a:ext cx="7181847" cy="1325563"/>
          </a:xfrm>
        </p:spPr>
        <p:txBody>
          <a:bodyPr/>
          <a:lstStyle/>
          <a:p>
            <a:r>
              <a:rPr lang="en-US" dirty="0"/>
              <a:t>DB </a:t>
            </a:r>
            <a:r>
              <a:rPr lang="en-US" dirty="0" err="1"/>
              <a:t>galimi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lt-LT" dirty="0"/>
              <a:t>ė</a:t>
            </a:r>
            <a:r>
              <a:rPr lang="en-US" dirty="0"/>
              <a:t>s</a:t>
            </a:r>
            <a:r>
              <a:rPr lang="lt-LT" dirty="0"/>
              <a:t> ir vizualizavimo </a:t>
            </a:r>
            <a:r>
              <a:rPr lang="en-US" dirty="0"/>
              <a:t> </a:t>
            </a:r>
            <a:r>
              <a:rPr lang="en-US" dirty="0" err="1"/>
              <a:t>atvejai</a:t>
            </a:r>
            <a:endParaRPr lang="lt-LT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4844716" y="3489703"/>
            <a:ext cx="2502568" cy="193708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" name="TextBox 4"/>
          <p:cNvSpPr txBox="1"/>
          <p:nvPr/>
        </p:nvSpPr>
        <p:spPr>
          <a:xfrm>
            <a:off x="5267825" y="4458245"/>
            <a:ext cx="203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Organizacijos DB</a:t>
            </a:r>
          </a:p>
        </p:txBody>
      </p:sp>
      <p:sp>
        <p:nvSpPr>
          <p:cNvPr id="7" name="Flowchart: Punched Tape 6"/>
          <p:cNvSpPr/>
          <p:nvPr/>
        </p:nvSpPr>
        <p:spPr>
          <a:xfrm>
            <a:off x="8349915" y="1891353"/>
            <a:ext cx="1943095" cy="1395664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8" name="Flowchart: Magnetic Disk 7"/>
          <p:cNvSpPr/>
          <p:nvPr/>
        </p:nvSpPr>
        <p:spPr>
          <a:xfrm>
            <a:off x="939467" y="2722312"/>
            <a:ext cx="2502568" cy="1517567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9" name="TextBox 8"/>
          <p:cNvSpPr txBox="1"/>
          <p:nvPr/>
        </p:nvSpPr>
        <p:spPr>
          <a:xfrm>
            <a:off x="1559097" y="3481095"/>
            <a:ext cx="154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Globalios DB 1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838200" y="5136566"/>
            <a:ext cx="2502568" cy="135271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1" name="TextBox 10"/>
          <p:cNvSpPr txBox="1"/>
          <p:nvPr/>
        </p:nvSpPr>
        <p:spPr>
          <a:xfrm>
            <a:off x="1317460" y="5812921"/>
            <a:ext cx="154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Globalios DB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46167" y="235298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MS EXCEL</a:t>
            </a:r>
          </a:p>
        </p:txBody>
      </p:sp>
      <p:sp>
        <p:nvSpPr>
          <p:cNvPr id="14" name="Flowchart: Punched Tape 13"/>
          <p:cNvSpPr/>
          <p:nvPr/>
        </p:nvSpPr>
        <p:spPr>
          <a:xfrm>
            <a:off x="8446167" y="3665761"/>
            <a:ext cx="2560723" cy="1395664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5" name="TextBox 14"/>
          <p:cNvSpPr txBox="1"/>
          <p:nvPr/>
        </p:nvSpPr>
        <p:spPr>
          <a:xfrm>
            <a:off x="8851232" y="3996580"/>
            <a:ext cx="1986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MS Power BI, </a:t>
            </a:r>
            <a:r>
              <a:rPr lang="lt-LT" dirty="0" err="1"/>
              <a:t>Qlic</a:t>
            </a:r>
            <a:r>
              <a:rPr lang="lt-LT" dirty="0"/>
              <a:t>, ...</a:t>
            </a:r>
            <a:r>
              <a:rPr lang="lt-LT" dirty="0" err="1"/>
              <a:t>BigData</a:t>
            </a:r>
            <a:r>
              <a:rPr lang="lt-LT" dirty="0"/>
              <a:t>, </a:t>
            </a:r>
            <a:r>
              <a:rPr lang="lt-LT" dirty="0" err="1"/>
              <a:t>Machine</a:t>
            </a:r>
            <a:r>
              <a:rPr lang="lt-LT" dirty="0"/>
              <a:t> </a:t>
            </a:r>
            <a:r>
              <a:rPr lang="lt-LT" dirty="0" err="1"/>
              <a:t>learning</a:t>
            </a:r>
            <a:endParaRPr lang="lt-LT" dirty="0"/>
          </a:p>
        </p:txBody>
      </p:sp>
      <p:sp>
        <p:nvSpPr>
          <p:cNvPr id="16" name="Flowchart: Punched Tape 15"/>
          <p:cNvSpPr/>
          <p:nvPr/>
        </p:nvSpPr>
        <p:spPr>
          <a:xfrm>
            <a:off x="8584532" y="5263100"/>
            <a:ext cx="1761622" cy="1395664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7" name="TextBox 16"/>
          <p:cNvSpPr txBox="1"/>
          <p:nvPr/>
        </p:nvSpPr>
        <p:spPr>
          <a:xfrm>
            <a:off x="8975558" y="5776266"/>
            <a:ext cx="117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err="1"/>
              <a:t>ArcGIS</a:t>
            </a:r>
            <a:endParaRPr lang="lt-LT" dirty="0"/>
          </a:p>
        </p:txBody>
      </p:sp>
      <p:sp>
        <p:nvSpPr>
          <p:cNvPr id="18" name="Flowchart: Punched Tape 17"/>
          <p:cNvSpPr/>
          <p:nvPr/>
        </p:nvSpPr>
        <p:spPr>
          <a:xfrm>
            <a:off x="8349916" y="294014"/>
            <a:ext cx="1996238" cy="1395664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9" name="TextBox 18"/>
          <p:cNvSpPr txBox="1"/>
          <p:nvPr/>
        </p:nvSpPr>
        <p:spPr>
          <a:xfrm>
            <a:off x="8645689" y="754631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MS ACCESS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385011" y="1689678"/>
            <a:ext cx="7339263" cy="496908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cxnSp>
        <p:nvCxnSpPr>
          <p:cNvPr id="22" name="Straight Arrow Connector 21"/>
          <p:cNvCxnSpPr>
            <a:stCxn id="8" idx="4"/>
            <a:endCxn id="4" idx="2"/>
          </p:cNvCxnSpPr>
          <p:nvPr/>
        </p:nvCxnSpPr>
        <p:spPr>
          <a:xfrm>
            <a:off x="3442035" y="3481096"/>
            <a:ext cx="1402681" cy="97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4"/>
          </p:cNvCxnSpPr>
          <p:nvPr/>
        </p:nvCxnSpPr>
        <p:spPr>
          <a:xfrm flipV="1">
            <a:off x="3340768" y="4960747"/>
            <a:ext cx="1503948" cy="85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442035" y="2987540"/>
            <a:ext cx="4466723" cy="29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4"/>
          </p:cNvCxnSpPr>
          <p:nvPr/>
        </p:nvCxnSpPr>
        <p:spPr>
          <a:xfrm>
            <a:off x="7347284" y="4458245"/>
            <a:ext cx="521369" cy="8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340768" y="5997587"/>
            <a:ext cx="4482768" cy="4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ouble Brace 30"/>
          <p:cNvSpPr/>
          <p:nvPr/>
        </p:nvSpPr>
        <p:spPr>
          <a:xfrm>
            <a:off x="7770393" y="294014"/>
            <a:ext cx="3719765" cy="636475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1776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332" y="1435894"/>
            <a:ext cx="8792936" cy="994172"/>
          </a:xfrm>
        </p:spPr>
        <p:txBody>
          <a:bodyPr>
            <a:normAutofit fontScale="90000"/>
          </a:bodyPr>
          <a:lstStyle/>
          <a:p>
            <a:r>
              <a:rPr lang="lt-LT" b="1" dirty="0"/>
              <a:t>MS Excel -&gt; File-&gt;</a:t>
            </a:r>
            <a:r>
              <a:rPr lang="lt-LT" b="1" dirty="0" err="1"/>
              <a:t>Option</a:t>
            </a:r>
            <a:r>
              <a:rPr lang="lt-LT" b="1" dirty="0"/>
              <a:t>-&gt; </a:t>
            </a:r>
            <a:r>
              <a:rPr lang="lt-LT" b="1" dirty="0" err="1"/>
              <a:t>Add-Ins</a:t>
            </a:r>
            <a:r>
              <a:rPr lang="lt-LT" b="1" dirty="0"/>
              <a:t>-&gt;</a:t>
            </a:r>
            <a:r>
              <a:rPr lang="lt-LT" b="1" dirty="0" err="1"/>
              <a:t>Com</a:t>
            </a:r>
            <a:r>
              <a:rPr lang="lt-LT" b="1" dirty="0"/>
              <a:t> </a:t>
            </a:r>
            <a:r>
              <a:rPr lang="lt-LT" b="1" dirty="0" err="1"/>
              <a:t>Add-Ins</a:t>
            </a:r>
            <a:r>
              <a:rPr lang="lt-LT" b="1" dirty="0"/>
              <a:t>-&gt;</a:t>
            </a:r>
            <a:r>
              <a:rPr lang="lt-LT" b="1" dirty="0" err="1"/>
              <a:t>Go</a:t>
            </a:r>
            <a:br>
              <a:rPr lang="lt-LT" dirty="0"/>
            </a:br>
            <a:r>
              <a:rPr lang="lt-LT" dirty="0">
                <a:solidFill>
                  <a:srgbClr val="FF0000"/>
                </a:solidFill>
              </a:rPr>
              <a:t>Pažymėti: </a:t>
            </a:r>
            <a:r>
              <a:rPr lang="lt-LT" b="1" i="1" dirty="0" err="1">
                <a:solidFill>
                  <a:srgbClr val="FF0000"/>
                </a:solidFill>
              </a:rPr>
              <a:t>PowerPivot</a:t>
            </a:r>
            <a:r>
              <a:rPr lang="lt-LT" b="1" i="1" dirty="0">
                <a:solidFill>
                  <a:srgbClr val="FF0000"/>
                </a:solidFill>
              </a:rPr>
              <a:t>, Power </a:t>
            </a:r>
            <a:r>
              <a:rPr lang="lt-LT" b="1" i="1" dirty="0" err="1">
                <a:solidFill>
                  <a:srgbClr val="FF0000"/>
                </a:solidFill>
              </a:rPr>
              <a:t>view</a:t>
            </a:r>
            <a:br>
              <a:rPr lang="lt-LT" b="1" i="1" dirty="0">
                <a:solidFill>
                  <a:srgbClr val="FF0000"/>
                </a:solidFill>
              </a:rPr>
            </a:br>
            <a:endParaRPr lang="lt-LT" b="1" i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217" t="22810" r="11663" b="35848"/>
          <a:stretch/>
        </p:blipFill>
        <p:spPr>
          <a:xfrm>
            <a:off x="3618140" y="2657477"/>
            <a:ext cx="3367768" cy="170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7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i="1" dirty="0">
                <a:solidFill>
                  <a:srgbClr val="FF0000"/>
                </a:solidFill>
              </a:rPr>
              <a:t>Spustelėjus </a:t>
            </a:r>
            <a:r>
              <a:rPr lang="lt-LT" b="1" i="1" dirty="0" err="1">
                <a:solidFill>
                  <a:srgbClr val="FF0000"/>
                </a:solidFill>
              </a:rPr>
              <a:t>PowerPivot</a:t>
            </a:r>
            <a:r>
              <a:rPr lang="lt-LT" b="1" i="1" dirty="0">
                <a:solidFill>
                  <a:srgbClr val="FF0000"/>
                </a:solidFill>
              </a:rPr>
              <a:t> atsiranda vaizdas:</a:t>
            </a:r>
            <a:endParaRPr lang="lt-LT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4979" t="6473" r="5841" b="57919"/>
          <a:stretch/>
        </p:blipFill>
        <p:spPr bwMode="auto">
          <a:xfrm>
            <a:off x="2152650" y="2874153"/>
            <a:ext cx="7886700" cy="19681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Arc 4"/>
          <p:cNvSpPr/>
          <p:nvPr/>
        </p:nvSpPr>
        <p:spPr>
          <a:xfrm>
            <a:off x="2152650" y="3294290"/>
            <a:ext cx="338818" cy="29391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t-LT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77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 dirty="0"/>
              <a:t>Spustelėjus kairėje </a:t>
            </a:r>
            <a:r>
              <a:rPr lang="lt-LT" b="1" dirty="0" err="1"/>
              <a:t>Manage</a:t>
            </a:r>
            <a:r>
              <a:rPr lang="lt-LT" b="1" dirty="0"/>
              <a:t> Data </a:t>
            </a:r>
            <a:r>
              <a:rPr lang="lt-LT" b="1" dirty="0" err="1"/>
              <a:t>Model</a:t>
            </a:r>
            <a:r>
              <a:rPr lang="lt-LT" dirty="0"/>
              <a:t>, naujame lange pasirinkti DB pasiekiamumo tipą ODBC: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4983" y="1690688"/>
            <a:ext cx="3072852" cy="32635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4FE87B-76FE-4846-82FB-613F42CA1EAF}"/>
              </a:ext>
            </a:extLst>
          </p:cNvPr>
          <p:cNvSpPr txBox="1"/>
          <p:nvPr/>
        </p:nvSpPr>
        <p:spPr>
          <a:xfrm>
            <a:off x="911914" y="1969318"/>
            <a:ext cx="749658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lt-LT" sz="2000" b="0" i="0" dirty="0">
                <a:solidFill>
                  <a:srgbClr val="495057"/>
                </a:solidFill>
                <a:effectLst/>
                <a:latin typeface="-apple-system"/>
              </a:rPr>
              <a:t>Kaip elgtis, jei einant </a:t>
            </a:r>
            <a:r>
              <a:rPr lang="lt-LT" sz="2000" b="0" i="0" dirty="0">
                <a:solidFill>
                  <a:srgbClr val="FF3366"/>
                </a:solidFill>
                <a:effectLst/>
                <a:latin typeface="-apple-system"/>
              </a:rPr>
              <a:t>Excel / Power </a:t>
            </a:r>
            <a:r>
              <a:rPr lang="lt-LT" sz="2000" b="0" i="0" dirty="0" err="1">
                <a:solidFill>
                  <a:srgbClr val="FF3366"/>
                </a:solidFill>
                <a:effectLst/>
                <a:latin typeface="-apple-system"/>
              </a:rPr>
              <a:t>Pivot</a:t>
            </a:r>
            <a:r>
              <a:rPr lang="lt-LT" sz="2000" b="0" i="0" dirty="0">
                <a:solidFill>
                  <a:srgbClr val="FF3366"/>
                </a:solidFill>
                <a:effectLst/>
                <a:latin typeface="-apple-system"/>
              </a:rPr>
              <a:t> / </a:t>
            </a:r>
            <a:r>
              <a:rPr lang="lt-LT" sz="2000" b="0" i="0" dirty="0" err="1">
                <a:solidFill>
                  <a:srgbClr val="FF3366"/>
                </a:solidFill>
                <a:effectLst/>
                <a:latin typeface="-apple-system"/>
              </a:rPr>
              <a:t>Manage</a:t>
            </a:r>
            <a:r>
              <a:rPr lang="lt-LT" sz="2000" b="0" i="0" dirty="0">
                <a:solidFill>
                  <a:srgbClr val="FF3366"/>
                </a:solidFill>
                <a:effectLst/>
                <a:latin typeface="-apple-system"/>
              </a:rPr>
              <a:t> / </a:t>
            </a:r>
            <a:r>
              <a:rPr lang="lt-LT" sz="2000" b="0" i="0" dirty="0" err="1">
                <a:solidFill>
                  <a:srgbClr val="FF3366"/>
                </a:solidFill>
                <a:effectLst/>
                <a:latin typeface="-apple-system"/>
              </a:rPr>
              <a:t>Get</a:t>
            </a:r>
            <a:r>
              <a:rPr lang="lt-LT" sz="2000" b="0" i="0" dirty="0">
                <a:solidFill>
                  <a:srgbClr val="FF3366"/>
                </a:solidFill>
                <a:effectLst/>
                <a:latin typeface="-apple-system"/>
              </a:rPr>
              <a:t> </a:t>
            </a:r>
            <a:r>
              <a:rPr lang="lt-LT" sz="2000" b="0" i="0" dirty="0" err="1">
                <a:solidFill>
                  <a:srgbClr val="FF3366"/>
                </a:solidFill>
                <a:effectLst/>
                <a:latin typeface="-apple-system"/>
              </a:rPr>
              <a:t>external</a:t>
            </a:r>
            <a:r>
              <a:rPr lang="lt-LT" sz="2000" b="0" i="0" dirty="0">
                <a:solidFill>
                  <a:srgbClr val="FF3366"/>
                </a:solidFill>
                <a:effectLst/>
                <a:latin typeface="-apple-system"/>
              </a:rPr>
              <a:t> data / </a:t>
            </a:r>
            <a:r>
              <a:rPr lang="lt-LT" sz="2000" b="0" i="0" dirty="0" err="1">
                <a:solidFill>
                  <a:srgbClr val="FF3366"/>
                </a:solidFill>
                <a:effectLst/>
                <a:latin typeface="-apple-system"/>
              </a:rPr>
              <a:t>From</a:t>
            </a:r>
            <a:r>
              <a:rPr lang="lt-LT" sz="2000" b="0" i="0" dirty="0">
                <a:solidFill>
                  <a:srgbClr val="FF3366"/>
                </a:solidFill>
                <a:effectLst/>
                <a:latin typeface="-apple-system"/>
              </a:rPr>
              <a:t> </a:t>
            </a:r>
            <a:r>
              <a:rPr lang="lt-LT" sz="2000" b="0" i="0" dirty="0" err="1">
                <a:solidFill>
                  <a:srgbClr val="FF3366"/>
                </a:solidFill>
                <a:effectLst/>
                <a:latin typeface="-apple-system"/>
              </a:rPr>
              <a:t>other</a:t>
            </a:r>
            <a:r>
              <a:rPr lang="lt-LT" sz="2000" b="0" i="0" dirty="0">
                <a:solidFill>
                  <a:srgbClr val="FF3366"/>
                </a:solidFill>
                <a:effectLst/>
                <a:latin typeface="-apple-system"/>
              </a:rPr>
              <a:t> </a:t>
            </a:r>
            <a:r>
              <a:rPr lang="lt-LT" sz="2000" b="0" i="0" dirty="0" err="1">
                <a:solidFill>
                  <a:srgbClr val="FF3366"/>
                </a:solidFill>
                <a:effectLst/>
                <a:latin typeface="-apple-system"/>
              </a:rPr>
              <a:t>sources</a:t>
            </a:r>
            <a:r>
              <a:rPr lang="lt-LT" sz="2000" b="0" i="0" dirty="0">
                <a:solidFill>
                  <a:srgbClr val="FF3366"/>
                </a:solidFill>
                <a:effectLst/>
                <a:latin typeface="-apple-system"/>
              </a:rPr>
              <a:t> / </a:t>
            </a:r>
            <a:r>
              <a:rPr lang="lt-LT" sz="2000" b="0" i="0" dirty="0" err="1">
                <a:solidFill>
                  <a:srgbClr val="FF3366"/>
                </a:solidFill>
                <a:effectLst/>
                <a:latin typeface="-apple-system"/>
              </a:rPr>
              <a:t>Other</a:t>
            </a:r>
            <a:r>
              <a:rPr lang="lt-LT" sz="2000" b="0" i="0" dirty="0">
                <a:solidFill>
                  <a:srgbClr val="FF3366"/>
                </a:solidFill>
                <a:effectLst/>
                <a:latin typeface="-apple-system"/>
              </a:rPr>
              <a:t> (OLEDB/ODBC)</a:t>
            </a:r>
            <a:r>
              <a:rPr lang="lt-LT" sz="2000" dirty="0">
                <a:solidFill>
                  <a:srgbClr val="495057"/>
                </a:solidFill>
                <a:latin typeface="-apple-system"/>
              </a:rPr>
              <a:t> </a:t>
            </a:r>
            <a:r>
              <a:rPr lang="lt-LT" sz="2000" b="0" i="0" dirty="0">
                <a:solidFill>
                  <a:srgbClr val="495057"/>
                </a:solidFill>
                <a:effectLst/>
                <a:latin typeface="-apple-system"/>
              </a:rPr>
              <a:t>nepavyksta prisijungti?</a:t>
            </a:r>
            <a:endParaRPr lang="lt-LT" sz="2000" dirty="0">
              <a:solidFill>
                <a:srgbClr val="495057"/>
              </a:solidFill>
              <a:latin typeface="-apple-system"/>
            </a:endParaRPr>
          </a:p>
          <a:p>
            <a:pPr algn="l"/>
            <a:endParaRPr lang="lt-LT" sz="2000" b="0" i="0" dirty="0">
              <a:solidFill>
                <a:srgbClr val="495057"/>
              </a:solidFill>
              <a:effectLst/>
              <a:latin typeface="-apple-system"/>
            </a:endParaRPr>
          </a:p>
          <a:p>
            <a:pPr algn="l"/>
            <a:r>
              <a:rPr lang="lt-LT" sz="2000" b="0" i="0" dirty="0">
                <a:solidFill>
                  <a:srgbClr val="495057"/>
                </a:solidFill>
                <a:effectLst/>
                <a:latin typeface="-apple-system"/>
              </a:rPr>
              <a:t>Mėginkite per standartinį išorinių duomenų šaltinių įtraukimą, </a:t>
            </a:r>
            <a:r>
              <a:rPr lang="lt-LT" sz="2000" b="0" i="0" dirty="0" err="1">
                <a:solidFill>
                  <a:srgbClr val="495057"/>
                </a:solidFill>
                <a:effectLst/>
                <a:latin typeface="-apple-system"/>
              </a:rPr>
              <a:t>t.y</a:t>
            </a:r>
            <a:r>
              <a:rPr lang="lt-LT" sz="2000" b="0" i="0" dirty="0">
                <a:solidFill>
                  <a:srgbClr val="495057"/>
                </a:solidFill>
                <a:effectLst/>
                <a:latin typeface="-apple-system"/>
              </a:rPr>
              <a:t>. </a:t>
            </a:r>
            <a:r>
              <a:rPr lang="lt-LT" sz="2000" b="0" i="0" dirty="0">
                <a:solidFill>
                  <a:srgbClr val="003DF5"/>
                </a:solidFill>
                <a:effectLst/>
                <a:latin typeface="-apple-system"/>
              </a:rPr>
              <a:t>Data / [ </a:t>
            </a:r>
            <a:r>
              <a:rPr lang="lt-LT" sz="2000" b="0" i="0" dirty="0" err="1">
                <a:solidFill>
                  <a:srgbClr val="003DF5"/>
                </a:solidFill>
                <a:effectLst/>
                <a:latin typeface="-apple-system"/>
              </a:rPr>
              <a:t>Get</a:t>
            </a:r>
            <a:r>
              <a:rPr lang="lt-LT" sz="2000" b="0" i="0" dirty="0">
                <a:solidFill>
                  <a:srgbClr val="003DF5"/>
                </a:solidFill>
                <a:effectLst/>
                <a:latin typeface="-apple-system"/>
              </a:rPr>
              <a:t> </a:t>
            </a:r>
            <a:r>
              <a:rPr lang="lt-LT" sz="2000" b="0" i="0" dirty="0" err="1">
                <a:solidFill>
                  <a:srgbClr val="003DF5"/>
                </a:solidFill>
                <a:effectLst/>
                <a:latin typeface="-apple-system"/>
              </a:rPr>
              <a:t>external</a:t>
            </a:r>
            <a:r>
              <a:rPr lang="lt-LT" sz="2000" b="0" i="0" dirty="0">
                <a:solidFill>
                  <a:srgbClr val="003DF5"/>
                </a:solidFill>
                <a:effectLst/>
                <a:latin typeface="-apple-system"/>
              </a:rPr>
              <a:t> data ] / </a:t>
            </a:r>
            <a:r>
              <a:rPr lang="lt-LT" sz="2000" b="0" i="0" dirty="0" err="1">
                <a:solidFill>
                  <a:srgbClr val="003DF5"/>
                </a:solidFill>
                <a:effectLst/>
                <a:latin typeface="-apple-system"/>
              </a:rPr>
              <a:t>From</a:t>
            </a:r>
            <a:r>
              <a:rPr lang="lt-LT" sz="2000" b="0" i="0" dirty="0">
                <a:solidFill>
                  <a:srgbClr val="003DF5"/>
                </a:solidFill>
                <a:effectLst/>
                <a:latin typeface="-apple-system"/>
              </a:rPr>
              <a:t> </a:t>
            </a:r>
            <a:r>
              <a:rPr lang="lt-LT" sz="2000" b="0" i="0" dirty="0" err="1">
                <a:solidFill>
                  <a:srgbClr val="003DF5"/>
                </a:solidFill>
                <a:effectLst/>
                <a:latin typeface="-apple-system"/>
              </a:rPr>
              <a:t>Other</a:t>
            </a:r>
            <a:r>
              <a:rPr lang="lt-LT" sz="2000" b="0" i="0" dirty="0">
                <a:solidFill>
                  <a:srgbClr val="003DF5"/>
                </a:solidFill>
                <a:effectLst/>
                <a:latin typeface="-apple-system"/>
              </a:rPr>
              <a:t> </a:t>
            </a:r>
            <a:r>
              <a:rPr lang="lt-LT" sz="2000" b="0" i="0" dirty="0" err="1">
                <a:solidFill>
                  <a:srgbClr val="003DF5"/>
                </a:solidFill>
                <a:effectLst/>
                <a:latin typeface="-apple-system"/>
              </a:rPr>
              <a:t>Sources</a:t>
            </a:r>
            <a:r>
              <a:rPr lang="lt-LT" sz="2000" b="0" i="0" dirty="0">
                <a:solidFill>
                  <a:srgbClr val="003DF5"/>
                </a:solidFill>
                <a:effectLst/>
                <a:latin typeface="-apple-system"/>
              </a:rPr>
              <a:t> / </a:t>
            </a:r>
            <a:r>
              <a:rPr lang="lt-LT" sz="2000" b="0" i="0" dirty="0" err="1">
                <a:solidFill>
                  <a:srgbClr val="003DF5"/>
                </a:solidFill>
                <a:effectLst/>
                <a:latin typeface="-apple-system"/>
              </a:rPr>
              <a:t>From</a:t>
            </a:r>
            <a:r>
              <a:rPr lang="lt-LT" sz="2000" b="0" i="0" dirty="0">
                <a:solidFill>
                  <a:srgbClr val="003DF5"/>
                </a:solidFill>
                <a:effectLst/>
                <a:latin typeface="-apple-system"/>
              </a:rPr>
              <a:t> Data </a:t>
            </a:r>
            <a:r>
              <a:rPr lang="lt-LT" sz="2000" b="0" i="0" dirty="0" err="1">
                <a:solidFill>
                  <a:srgbClr val="003DF5"/>
                </a:solidFill>
                <a:effectLst/>
                <a:latin typeface="-apple-system"/>
              </a:rPr>
              <a:t>Connection</a:t>
            </a:r>
            <a:r>
              <a:rPr lang="lt-LT" sz="2000" b="0" i="0" dirty="0">
                <a:solidFill>
                  <a:srgbClr val="003DF5"/>
                </a:solidFill>
                <a:effectLst/>
                <a:latin typeface="-apple-system"/>
              </a:rPr>
              <a:t> </a:t>
            </a:r>
            <a:r>
              <a:rPr lang="lt-LT" sz="2000" b="0" i="0" dirty="0" err="1">
                <a:solidFill>
                  <a:srgbClr val="003DF5"/>
                </a:solidFill>
                <a:effectLst/>
                <a:latin typeface="-apple-system"/>
              </a:rPr>
              <a:t>Wizard</a:t>
            </a:r>
            <a:r>
              <a:rPr lang="lt-LT" sz="2000" b="0" i="0" dirty="0">
                <a:solidFill>
                  <a:srgbClr val="003DF5"/>
                </a:solidFill>
                <a:effectLst/>
                <a:latin typeface="-apple-system"/>
              </a:rPr>
              <a:t> (OLEDB) / ODBC DSN (arba </a:t>
            </a:r>
            <a:r>
              <a:rPr lang="lt-LT" sz="2000" b="0" i="0" dirty="0" err="1">
                <a:solidFill>
                  <a:srgbClr val="003DF5"/>
                </a:solidFill>
                <a:effectLst/>
                <a:latin typeface="-apple-system"/>
              </a:rPr>
              <a:t>Other</a:t>
            </a:r>
            <a:r>
              <a:rPr lang="lt-LT" sz="2000" b="0" i="0" dirty="0">
                <a:solidFill>
                  <a:srgbClr val="003DF5"/>
                </a:solidFill>
                <a:effectLst/>
                <a:latin typeface="-apple-system"/>
              </a:rPr>
              <a:t>/</a:t>
            </a:r>
            <a:r>
              <a:rPr lang="lt-LT" sz="2000" b="0" i="0" dirty="0" err="1">
                <a:solidFill>
                  <a:srgbClr val="003DF5"/>
                </a:solidFill>
                <a:effectLst/>
                <a:latin typeface="-apple-system"/>
              </a:rPr>
              <a:t>Advanced</a:t>
            </a:r>
            <a:r>
              <a:rPr lang="lt-LT" sz="2000" b="0" i="0" dirty="0">
                <a:solidFill>
                  <a:srgbClr val="003DF5"/>
                </a:solidFill>
                <a:effectLst/>
                <a:latin typeface="-apple-system"/>
              </a:rPr>
              <a:t> / </a:t>
            </a:r>
            <a:r>
              <a:rPr lang="lt-LT" sz="2000" b="0" i="0" dirty="0" err="1">
                <a:solidFill>
                  <a:srgbClr val="003DF5"/>
                </a:solidFill>
                <a:effectLst/>
                <a:latin typeface="-apple-system"/>
              </a:rPr>
              <a:t>Next</a:t>
            </a:r>
            <a:r>
              <a:rPr lang="lt-LT" sz="2000" b="0" i="0" dirty="0">
                <a:solidFill>
                  <a:srgbClr val="003DF5"/>
                </a:solidFill>
                <a:effectLst/>
                <a:latin typeface="-apple-system"/>
              </a:rPr>
              <a:t> / </a:t>
            </a:r>
            <a:r>
              <a:rPr lang="lt-LT" sz="2000" b="0" i="0" dirty="0" err="1">
                <a:solidFill>
                  <a:srgbClr val="003DF5"/>
                </a:solidFill>
                <a:effectLst/>
                <a:latin typeface="-apple-system"/>
              </a:rPr>
              <a:t>Provider</a:t>
            </a:r>
            <a:r>
              <a:rPr lang="lt-LT" sz="2000" b="0" i="0" dirty="0">
                <a:solidFill>
                  <a:srgbClr val="003DF5"/>
                </a:solidFill>
                <a:effectLst/>
                <a:latin typeface="-apple-system"/>
              </a:rPr>
              <a:t> </a:t>
            </a:r>
            <a:r>
              <a:rPr lang="lt-LT" sz="2000" b="0" i="0" dirty="0" err="1">
                <a:solidFill>
                  <a:srgbClr val="003DF5"/>
                </a:solidFill>
                <a:effectLst/>
                <a:latin typeface="-apple-system"/>
              </a:rPr>
              <a:t>for</a:t>
            </a:r>
            <a:r>
              <a:rPr lang="lt-LT" sz="2000" b="0" i="0" dirty="0">
                <a:solidFill>
                  <a:srgbClr val="003DF5"/>
                </a:solidFill>
                <a:effectLst/>
                <a:latin typeface="-apple-system"/>
              </a:rPr>
              <a:t> ODBC </a:t>
            </a:r>
            <a:r>
              <a:rPr lang="lt-LT" sz="2000" b="0" i="0" dirty="0" err="1">
                <a:solidFill>
                  <a:srgbClr val="003DF5"/>
                </a:solidFill>
                <a:effectLst/>
                <a:latin typeface="-apple-system"/>
              </a:rPr>
              <a:t>Drivers</a:t>
            </a:r>
            <a:r>
              <a:rPr lang="lt-LT" sz="2000" b="0" i="0" dirty="0">
                <a:solidFill>
                  <a:srgbClr val="003DF5"/>
                </a:solidFill>
                <a:effectLst/>
                <a:latin typeface="-apple-system"/>
              </a:rPr>
              <a:t> / </a:t>
            </a:r>
            <a:r>
              <a:rPr lang="lt-LT" sz="2000" b="0" i="0" dirty="0" err="1">
                <a:solidFill>
                  <a:srgbClr val="003DF5"/>
                </a:solidFill>
                <a:effectLst/>
                <a:latin typeface="-apple-system"/>
              </a:rPr>
              <a:t>Connection</a:t>
            </a:r>
            <a:r>
              <a:rPr lang="lt-LT" sz="2000" b="0" i="0" dirty="0">
                <a:solidFill>
                  <a:srgbClr val="003DF5"/>
                </a:solidFill>
                <a:effectLst/>
                <a:latin typeface="-apple-system"/>
              </a:rPr>
              <a:t>)</a:t>
            </a:r>
            <a:r>
              <a:rPr lang="lt-LT" sz="2000" b="0" i="0" dirty="0">
                <a:solidFill>
                  <a:srgbClr val="495057"/>
                </a:solidFill>
                <a:effectLst/>
                <a:latin typeface="-apple-system"/>
              </a:rPr>
              <a:t>, o po sėkmingo lentelės įkėlimo į naują lapą (</a:t>
            </a:r>
            <a:r>
              <a:rPr lang="lt-LT" sz="2000" b="0" i="0" dirty="0" err="1">
                <a:solidFill>
                  <a:srgbClr val="495057"/>
                </a:solidFill>
                <a:effectLst/>
                <a:latin typeface="-apple-system"/>
              </a:rPr>
              <a:t>New</a:t>
            </a:r>
            <a:r>
              <a:rPr lang="lt-LT" sz="2000" b="0" i="0" dirty="0">
                <a:solidFill>
                  <a:srgbClr val="495057"/>
                </a:solidFill>
                <a:effectLst/>
                <a:latin typeface="-apple-system"/>
              </a:rPr>
              <a:t> </a:t>
            </a:r>
            <a:r>
              <a:rPr lang="lt-LT" sz="2000" b="0" i="0" dirty="0" err="1">
                <a:solidFill>
                  <a:srgbClr val="495057"/>
                </a:solidFill>
                <a:effectLst/>
                <a:latin typeface="-apple-system"/>
              </a:rPr>
              <a:t>worksheet</a:t>
            </a:r>
            <a:r>
              <a:rPr lang="lt-LT" sz="2000" b="0" i="0" dirty="0">
                <a:solidFill>
                  <a:srgbClr val="495057"/>
                </a:solidFill>
                <a:effectLst/>
                <a:latin typeface="-apple-system"/>
              </a:rPr>
              <a:t>), galite tą lapą ištrinti, bet būtinai nueikite į </a:t>
            </a:r>
            <a:r>
              <a:rPr lang="lt-LT" sz="2000" b="0" i="0" dirty="0">
                <a:solidFill>
                  <a:srgbClr val="003DF5"/>
                </a:solidFill>
                <a:effectLst/>
                <a:latin typeface="-apple-system"/>
              </a:rPr>
              <a:t>Power </a:t>
            </a:r>
            <a:r>
              <a:rPr lang="lt-LT" sz="2000" b="0" i="0" dirty="0" err="1">
                <a:solidFill>
                  <a:srgbClr val="003DF5"/>
                </a:solidFill>
                <a:effectLst/>
                <a:latin typeface="-apple-system"/>
              </a:rPr>
              <a:t>Pivot</a:t>
            </a:r>
            <a:r>
              <a:rPr lang="lt-LT" sz="2000" b="0" i="0" dirty="0">
                <a:solidFill>
                  <a:srgbClr val="003DF5"/>
                </a:solidFill>
                <a:effectLst/>
                <a:latin typeface="-apple-system"/>
              </a:rPr>
              <a:t> / </a:t>
            </a:r>
            <a:r>
              <a:rPr lang="lt-LT" sz="2000" b="0" i="0" dirty="0" err="1">
                <a:solidFill>
                  <a:srgbClr val="003DF5"/>
                </a:solidFill>
                <a:effectLst/>
                <a:latin typeface="-apple-system"/>
              </a:rPr>
              <a:t>Manage</a:t>
            </a:r>
            <a:r>
              <a:rPr lang="lt-LT" sz="2000" b="0" i="0" dirty="0">
                <a:solidFill>
                  <a:srgbClr val="495057"/>
                </a:solidFill>
                <a:effectLst/>
                <a:latin typeface="-apple-system"/>
              </a:rPr>
              <a:t> langą ir ten įkelkite lentelę pasinaudodami </a:t>
            </a:r>
            <a:r>
              <a:rPr lang="lt-LT" sz="2000" b="0" i="0" dirty="0" err="1">
                <a:solidFill>
                  <a:srgbClr val="003DF5"/>
                </a:solidFill>
                <a:effectLst/>
                <a:latin typeface="-apple-system"/>
              </a:rPr>
              <a:t>Get</a:t>
            </a:r>
            <a:r>
              <a:rPr lang="lt-LT" sz="2000" b="0" i="0" dirty="0">
                <a:solidFill>
                  <a:srgbClr val="003DF5"/>
                </a:solidFill>
                <a:effectLst/>
                <a:latin typeface="-apple-system"/>
              </a:rPr>
              <a:t> </a:t>
            </a:r>
            <a:r>
              <a:rPr lang="lt-LT" sz="2000" b="0" i="0" dirty="0" err="1">
                <a:solidFill>
                  <a:srgbClr val="003DF5"/>
                </a:solidFill>
                <a:effectLst/>
                <a:latin typeface="-apple-system"/>
              </a:rPr>
              <a:t>External</a:t>
            </a:r>
            <a:r>
              <a:rPr lang="lt-LT" sz="2000" b="0" i="0" dirty="0">
                <a:solidFill>
                  <a:srgbClr val="003DF5"/>
                </a:solidFill>
                <a:effectLst/>
                <a:latin typeface="-apple-system"/>
              </a:rPr>
              <a:t> Data / </a:t>
            </a:r>
            <a:r>
              <a:rPr lang="lt-LT" sz="2000" b="0" i="0" dirty="0" err="1">
                <a:solidFill>
                  <a:srgbClr val="003DF5"/>
                </a:solidFill>
                <a:effectLst/>
                <a:latin typeface="-apple-system"/>
              </a:rPr>
              <a:t>Existing</a:t>
            </a:r>
            <a:r>
              <a:rPr lang="lt-LT" sz="2000" b="0" i="0" dirty="0">
                <a:solidFill>
                  <a:srgbClr val="003DF5"/>
                </a:solidFill>
                <a:effectLst/>
                <a:latin typeface="-apple-system"/>
              </a:rPr>
              <a:t> </a:t>
            </a:r>
            <a:r>
              <a:rPr lang="lt-LT" sz="2000" b="0" i="0" dirty="0" err="1">
                <a:solidFill>
                  <a:srgbClr val="003DF5"/>
                </a:solidFill>
                <a:effectLst/>
                <a:latin typeface="-apple-system"/>
              </a:rPr>
              <a:t>Connections</a:t>
            </a:r>
            <a:r>
              <a:rPr lang="lt-LT" sz="2000" b="0" i="0" dirty="0">
                <a:solidFill>
                  <a:srgbClr val="495057"/>
                </a:solidFill>
                <a:effectLst/>
                <a:latin typeface="-apple-system"/>
              </a:rPr>
              <a:t> - štai taip "per aplinkui" galime įveikti klasėje pasitaikantį Power </a:t>
            </a:r>
            <a:r>
              <a:rPr lang="lt-LT" sz="2000" b="0" i="0" dirty="0" err="1">
                <a:solidFill>
                  <a:srgbClr val="495057"/>
                </a:solidFill>
                <a:effectLst/>
                <a:latin typeface="-apple-system"/>
              </a:rPr>
              <a:t>Pivot</a:t>
            </a:r>
            <a:r>
              <a:rPr lang="lt-LT" sz="2000" b="0" i="0" dirty="0">
                <a:solidFill>
                  <a:srgbClr val="495057"/>
                </a:solidFill>
                <a:effectLst/>
                <a:latin typeface="-apple-system"/>
              </a:rPr>
              <a:t> / </a:t>
            </a:r>
            <a:r>
              <a:rPr lang="lt-LT" sz="2000" b="0" i="0" dirty="0" err="1">
                <a:solidFill>
                  <a:srgbClr val="495057"/>
                </a:solidFill>
                <a:effectLst/>
                <a:latin typeface="-apple-system"/>
              </a:rPr>
              <a:t>Manage</a:t>
            </a:r>
            <a:r>
              <a:rPr lang="lt-LT" sz="2000" b="0" i="0" dirty="0">
                <a:solidFill>
                  <a:srgbClr val="495057"/>
                </a:solidFill>
                <a:effectLst/>
                <a:latin typeface="-apple-system"/>
              </a:rPr>
              <a:t> lango duomenų šaltinių meniu neveiksnumą.</a:t>
            </a:r>
          </a:p>
        </p:txBody>
      </p:sp>
    </p:spTree>
    <p:extLst>
      <p:ext uri="{BB962C8B-B14F-4D97-AF65-F5344CB8AC3E}">
        <p14:creationId xmlns:p14="http://schemas.microsoft.com/office/powerpoint/2010/main" val="340338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140" y="656569"/>
            <a:ext cx="10790582" cy="949613"/>
          </a:xfrm>
        </p:spPr>
        <p:txBody>
          <a:bodyPr>
            <a:normAutofit fontScale="90000"/>
          </a:bodyPr>
          <a:lstStyle/>
          <a:p>
            <a:r>
              <a:rPr lang="en-US" sz="2325" dirty="0" err="1"/>
              <a:t>Spustelti</a:t>
            </a:r>
            <a:r>
              <a:rPr lang="en-US" sz="2325" dirty="0"/>
              <a:t> Build (</a:t>
            </a:r>
            <a:r>
              <a:rPr lang="en-US" sz="2325" dirty="0" err="1"/>
              <a:t>prad</a:t>
            </a:r>
            <a:r>
              <a:rPr lang="lt-LT" sz="2325" dirty="0"/>
              <a:t>ž</a:t>
            </a:r>
            <a:r>
              <a:rPr lang="en-US" sz="2325" dirty="0" err="1"/>
              <a:t>ioje</a:t>
            </a:r>
            <a:r>
              <a:rPr lang="en-US" sz="2325" dirty="0"/>
              <a:t> connection string b</a:t>
            </a:r>
            <a:r>
              <a:rPr lang="lt-LT" sz="2325" dirty="0" err="1"/>
              <a:t>ūna</a:t>
            </a:r>
            <a:r>
              <a:rPr lang="lt-LT" sz="2325" dirty="0"/>
              <a:t> tuščia). Užpildžius, pratestuoti. Slaptažodį duos dėstytojas</a:t>
            </a:r>
            <a:r>
              <a:rPr lang="en-US" sz="2325" dirty="0"/>
              <a:t> </a:t>
            </a:r>
            <a:r>
              <a:rPr lang="lt-LT" sz="2325" dirty="0"/>
              <a:t>(</a:t>
            </a:r>
            <a:r>
              <a:rPr lang="lt-LT" sz="2325" i="1" dirty="0" err="1"/>
              <a:t>eikstud</a:t>
            </a:r>
            <a:r>
              <a:rPr lang="en-US" sz="2325" i="1" dirty="0"/>
              <a:t>2006</a:t>
            </a:r>
            <a:r>
              <a:rPr lang="en-US" sz="2325" dirty="0"/>
              <a:t>)</a:t>
            </a:r>
            <a:r>
              <a:rPr lang="lt-LT" sz="2325" dirty="0"/>
              <a:t>. Nepamirškite parinkti DB: </a:t>
            </a:r>
            <a:r>
              <a:rPr lang="lt-LT" sz="2325" b="1" i="1" dirty="0" err="1"/>
              <a:t>kr.ktu.lt</a:t>
            </a:r>
            <a:r>
              <a:rPr lang="lt-LT" sz="2325" i="1" dirty="0"/>
              <a:t> </a:t>
            </a:r>
            <a:r>
              <a:rPr lang="lt-LT" sz="2325" dirty="0"/>
              <a:t>ir patikrinti su </a:t>
            </a:r>
            <a:r>
              <a:rPr lang="lt-LT" sz="2325" i="1" dirty="0"/>
              <a:t>Test connection</a:t>
            </a:r>
            <a:r>
              <a:rPr lang="lt-LT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899" y="2226977"/>
            <a:ext cx="3640156" cy="3920082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flipH="1">
            <a:off x="2144498" y="4800598"/>
            <a:ext cx="624009" cy="615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654" y="1714803"/>
            <a:ext cx="4485528" cy="443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9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579" t="13207" r="27798" b="12493"/>
          <a:stretch/>
        </p:blipFill>
        <p:spPr>
          <a:xfrm>
            <a:off x="256075" y="509954"/>
            <a:ext cx="5158021" cy="5490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393" t="13785" r="28616" b="13572"/>
          <a:stretch/>
        </p:blipFill>
        <p:spPr>
          <a:xfrm>
            <a:off x="5957207" y="648198"/>
            <a:ext cx="5068347" cy="5352552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3188962" y="5086350"/>
            <a:ext cx="249383" cy="39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900"/>
          </a:p>
        </p:txBody>
      </p:sp>
      <p:sp>
        <p:nvSpPr>
          <p:cNvPr id="6" name="Down Arrow 5"/>
          <p:cNvSpPr/>
          <p:nvPr/>
        </p:nvSpPr>
        <p:spPr>
          <a:xfrm>
            <a:off x="8748081" y="5086350"/>
            <a:ext cx="249382" cy="39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900"/>
          </a:p>
        </p:txBody>
      </p:sp>
    </p:spTree>
    <p:extLst>
      <p:ext uri="{BB962C8B-B14F-4D97-AF65-F5344CB8AC3E}">
        <p14:creationId xmlns:p14="http://schemas.microsoft.com/office/powerpoint/2010/main" val="371440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668" y="1131095"/>
            <a:ext cx="8731704" cy="151413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Sukelti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lt-LT" dirty="0"/>
              <a:t>ą visas lenteles</a:t>
            </a:r>
            <a:r>
              <a:rPr lang="lt-LT" b="1" dirty="0"/>
              <a:t>: </a:t>
            </a:r>
            <a:r>
              <a:rPr lang="lt-LT" b="1" dirty="0" err="1"/>
              <a:t>Imones</a:t>
            </a:r>
            <a:r>
              <a:rPr lang="lt-LT" b="1" dirty="0"/>
              <a:t>, </a:t>
            </a:r>
            <a:r>
              <a:rPr lang="lt-LT" b="1" dirty="0" err="1"/>
              <a:t>ImoniuBukles</a:t>
            </a:r>
            <a:r>
              <a:rPr lang="lt-LT" b="1" dirty="0"/>
              <a:t>; </a:t>
            </a:r>
            <a:r>
              <a:rPr lang="lt-LT" b="1" dirty="0" err="1"/>
              <a:t>Balansaia</a:t>
            </a:r>
            <a:r>
              <a:rPr lang="lt-LT" b="1" dirty="0"/>
              <a:t>; Sprendimai; </a:t>
            </a:r>
            <a:r>
              <a:rPr lang="lt-LT" b="1" dirty="0" err="1"/>
              <a:t>Pelnonuostolioata</a:t>
            </a:r>
            <a:r>
              <a:rPr lang="en-US" b="1" dirty="0" err="1"/>
              <a:t>i</a:t>
            </a:r>
            <a:r>
              <a:rPr lang="lt-LT" b="1" dirty="0" err="1"/>
              <a:t>skaitab</a:t>
            </a:r>
            <a:r>
              <a:rPr lang="lt-LT" b="1" dirty="0"/>
              <a:t>;</a:t>
            </a:r>
            <a:br>
              <a:rPr lang="lt-LT" b="1" dirty="0"/>
            </a:br>
            <a:r>
              <a:rPr lang="lt-LT" dirty="0"/>
              <a:t>SQL </a:t>
            </a:r>
            <a:r>
              <a:rPr lang="lt-LT" dirty="0" err="1"/>
              <a:t>pvz</a:t>
            </a:r>
            <a:r>
              <a:rPr lang="lt-LT" dirty="0"/>
              <a:t>: </a:t>
            </a:r>
            <a:r>
              <a:rPr lang="lt-LT" b="1" dirty="0" err="1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lt-L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 from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Imones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; </a:t>
            </a:r>
            <a:r>
              <a:rPr lang="en-US" dirty="0"/>
              <a:t>(</a:t>
            </a:r>
            <a:r>
              <a:rPr lang="en-US" i="1" dirty="0" err="1"/>
              <a:t>Kartoti</a:t>
            </a:r>
            <a:r>
              <a:rPr lang="en-US" i="1" dirty="0"/>
              <a:t> </a:t>
            </a:r>
            <a:r>
              <a:rPr lang="en-US" i="1" dirty="0" err="1"/>
              <a:t>kiekvienai</a:t>
            </a:r>
            <a:r>
              <a:rPr lang="en-US" i="1" dirty="0"/>
              <a:t> </a:t>
            </a:r>
            <a:r>
              <a:rPr lang="en-US" i="1" dirty="0" err="1"/>
              <a:t>lentelei</a:t>
            </a:r>
            <a:r>
              <a:rPr lang="en-US" i="1" dirty="0"/>
              <a:t> </a:t>
            </a:r>
            <a:r>
              <a:rPr lang="en-US" i="1" dirty="0" err="1"/>
              <a:t>nuo</a:t>
            </a:r>
            <a:r>
              <a:rPr lang="en-US" i="1" dirty="0"/>
              <a:t> Get External data)</a:t>
            </a:r>
            <a:endParaRPr lang="lt-LT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345" t="13956" r="27563" b="12869"/>
          <a:stretch/>
        </p:blipFill>
        <p:spPr>
          <a:xfrm>
            <a:off x="3514987" y="3439154"/>
            <a:ext cx="3325428" cy="344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4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972" y="897816"/>
            <a:ext cx="8893628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Duomen</a:t>
            </a:r>
            <a:r>
              <a:rPr lang="lt-LT" dirty="0"/>
              <a:t>ų atnaujinimui spustelti</a:t>
            </a:r>
            <a:r>
              <a:rPr lang="lt-LT" b="1" i="1" dirty="0"/>
              <a:t> Refresh </a:t>
            </a:r>
            <a:r>
              <a:rPr lang="lt-LT" dirty="0"/>
              <a:t>ir kiekvienai lentelei reikia įvesti naujai slaptažodį.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776" y="2349188"/>
            <a:ext cx="6989014" cy="436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1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438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Office Theme</vt:lpstr>
      <vt:lpstr>VŽ Kietas riešutas duomenų analizė su Microsoft EXCEL Verslo duomenų analitika: žaidimas „Kietas riešutas“, Technologija, 2021, psl.70-73 https://www.ebooks.ktu.lt/eb/1565/verslo-duomenu-analitika-zaidimas-kietas-riesutas/</vt:lpstr>
      <vt:lpstr>DB galimi analizės ir vizualizavimo  atvejai</vt:lpstr>
      <vt:lpstr>MS Excel -&gt; File-&gt;Option-&gt; Add-Ins-&gt;Com Add-Ins-&gt;Go Pažymėti: PowerPivot, Power view </vt:lpstr>
      <vt:lpstr>Spustelėjus PowerPivot atsiranda vaizdas:</vt:lpstr>
      <vt:lpstr>Spustelėjus kairėje Manage Data Model, naujame lange pasirinkti DB pasiekiamumo tipą ODBC:</vt:lpstr>
      <vt:lpstr>Spustelti Build (pradžioje connection string būna tuščia). Užpildžius, pratestuoti. Slaptažodį duos dėstytojas (eikstud2006). Nepamirškite parinkti DB: kr.ktu.lt ir patikrinti su Test connection.</vt:lpstr>
      <vt:lpstr>PowerPoint Presentation</vt:lpstr>
      <vt:lpstr>Sukelti po vieną visas lenteles: Imones, ImoniuBukles; Balansaia; Sprendimai; Pelnonuostolioataiskaitab; SQL pvz: Select * from Imones; (Kartoti kiekvienai lentelei nuo Get External data)</vt:lpstr>
      <vt:lpstr>Duomenų atnaujinimui spustelti Refresh ir kiekvienai lentelei reikia įvesti naujai slaptažodį.</vt:lpstr>
      <vt:lpstr>Ryšiai tarp lentelių Jungiama ImoniuBukles.ImonesID su Imones.ImonesID ir t.t.</vt:lpstr>
      <vt:lpstr>Padengimo koef. skaičiavimas</vt:lpstr>
      <vt:lpstr>Pivot Table, Pivot chart....</vt:lpstr>
      <vt:lpstr>Suskaičiuoto padengimo koefic. vizualizacija</vt:lpstr>
      <vt:lpstr>Neprivaloma (MS Excel 365 neturi Power View)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VŽ Kietas riešutas duomenų analizė su MS EXCEL  ir GIS</dc:title>
  <dc:creator>user</dc:creator>
  <cp:lastModifiedBy>Vaičiukynas Evaldas</cp:lastModifiedBy>
  <cp:revision>18</cp:revision>
  <cp:lastPrinted>2019-02-19T08:12:22Z</cp:lastPrinted>
  <dcterms:created xsi:type="dcterms:W3CDTF">2017-02-27T22:16:39Z</dcterms:created>
  <dcterms:modified xsi:type="dcterms:W3CDTF">2022-02-01T20:04:22Z</dcterms:modified>
</cp:coreProperties>
</file>