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EFF"/>
    <a:srgbClr val="0666F8"/>
    <a:srgbClr val="10011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57968-AA1B-94FD-9CB5-A129A63D8DB1}" v="1" dt="2024-05-22T16:45:55.671"/>
    <p1510:client id="{4ADF7C1D-CCBA-BFEE-391C-B450C6F64CFC}" v="105" dt="2024-05-22T19:49:08.110"/>
    <p1510:client id="{54BBB827-D5C0-3C58-D407-CFE34752EC8E}" v="976" dt="2024-05-23T14:11:35.541"/>
    <p1510:client id="{6A093DB3-594B-CE7F-5CE0-F2422F3D5274}" v="205" dt="2024-05-22T19:11:28.633"/>
    <p1510:client id="{C8D1D80A-BC78-C19E-090A-98316CEBDE59}" v="57" dt="2024-05-21T20:35:01.005"/>
    <p1510:client id="{CA45495D-2ACB-6F9C-BFC0-F643DAF9B91D}" v="1" dt="2024-05-21T20:35:09.469"/>
    <p1510:client id="{D348A57D-9104-1546-E007-362A38E690E6}" v="807" dt="2024-05-23T18:51:44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15" y="1285296"/>
            <a:ext cx="5619135" cy="5197986"/>
          </a:xfrm>
        </p:spPr>
        <p:txBody>
          <a:bodyPr anchor="t">
            <a:normAutofit/>
          </a:bodyPr>
          <a:lstStyle>
            <a:lvl1pPr algn="l">
              <a:defRPr sz="373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615" y="6483282"/>
            <a:ext cx="3932874" cy="1881785"/>
          </a:xfrm>
        </p:spPr>
        <p:txBody>
          <a:bodyPr anchor="b">
            <a:normAutofit/>
          </a:bodyPr>
          <a:lstStyle>
            <a:lvl1pPr marL="0" indent="0" algn="l">
              <a:buNone/>
              <a:defRPr sz="1385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61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28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98806" y="1441518"/>
            <a:ext cx="1321337" cy="720049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1441517"/>
            <a:ext cx="4727319" cy="72004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2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52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3" y="2469622"/>
            <a:ext cx="5980538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403" y="6629225"/>
            <a:ext cx="5980538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42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07" y="1331917"/>
            <a:ext cx="6013837" cy="16292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403" y="3074766"/>
            <a:ext cx="2983735" cy="55530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074766"/>
            <a:ext cx="2936081" cy="55530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74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12" y="1342103"/>
            <a:ext cx="5985003" cy="1100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403" y="2428347"/>
            <a:ext cx="2971233" cy="949325"/>
          </a:xfrm>
        </p:spPr>
        <p:txBody>
          <a:bodyPr anchor="b">
            <a:normAutofit/>
          </a:bodyPr>
          <a:lstStyle>
            <a:lvl1pPr marL="0" indent="0">
              <a:buNone/>
              <a:defRPr sz="1108" b="1">
                <a:latin typeface="+mj-lt"/>
              </a:defRPr>
            </a:lvl1pPr>
            <a:lvl2pPr marL="316520" indent="0">
              <a:buNone/>
              <a:defRPr sz="1108" b="1"/>
            </a:lvl2pPr>
            <a:lvl3pPr marL="633039" indent="0">
              <a:buNone/>
              <a:defRPr sz="1108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403" y="3618442"/>
            <a:ext cx="2971233" cy="49454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949325"/>
          </a:xfrm>
        </p:spPr>
        <p:txBody>
          <a:bodyPr anchor="b">
            <a:normAutofit/>
          </a:bodyPr>
          <a:lstStyle>
            <a:lvl1pPr marL="0" indent="0">
              <a:buNone/>
              <a:defRPr sz="1108" b="1">
                <a:latin typeface="+mj-lt"/>
              </a:defRPr>
            </a:lvl1pPr>
            <a:lvl2pPr marL="316520" indent="0">
              <a:buNone/>
              <a:defRPr sz="1108" b="1"/>
            </a:lvl2pPr>
            <a:lvl3pPr marL="633039" indent="0">
              <a:buNone/>
              <a:defRPr sz="1108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49454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8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1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15" y="1129072"/>
            <a:ext cx="2302649" cy="1767208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146" y="3344608"/>
            <a:ext cx="2302649" cy="5132820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83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80" y="1540934"/>
            <a:ext cx="2308180" cy="1903089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2915543" y="1540933"/>
            <a:ext cx="3471863" cy="6925028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380" y="3687233"/>
            <a:ext cx="2308180" cy="4790194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07" y="1331916"/>
            <a:ext cx="6013837" cy="1980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107" y="3312293"/>
            <a:ext cx="6013837" cy="52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07815" y="9181395"/>
            <a:ext cx="145833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7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403" y="9181395"/>
            <a:ext cx="255359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7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1944" y="9181395"/>
            <a:ext cx="37819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6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450056" y="1045633"/>
            <a:ext cx="595788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450056" y="8872906"/>
            <a:ext cx="5957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orient="horz" pos="971" userDrawn="1">
          <p15:clr>
            <a:srgbClr val="F26B43"/>
          </p15:clr>
        </p15:guide>
        <p15:guide id="4" orient="horz" pos="1317" userDrawn="1">
          <p15:clr>
            <a:srgbClr val="F26B43"/>
          </p15:clr>
        </p15:guide>
        <p15:guide id="5" pos="4037" userDrawn="1">
          <p15:clr>
            <a:srgbClr val="F26B43"/>
          </p15:clr>
        </p15:guide>
        <p15:guide id="6" pos="284" userDrawn="1">
          <p15:clr>
            <a:srgbClr val="F26B43"/>
          </p15:clr>
        </p15:guide>
        <p15:guide id="7" orient="horz" pos="5581" userDrawn="1">
          <p15:clr>
            <a:srgbClr val="F26B43"/>
          </p15:clr>
        </p15:guide>
        <p15:guide id="8" orient="horz" pos="6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elipe-cesar-rodrigues" TargetMode="External"/><Relationship Id="rId2" Type="http://schemas.openxmlformats.org/officeDocument/2006/relationships/hyperlink" Target="https://github.com/Kiy0p0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hyperlink" Target="https://www.instagram.com/_feliippe__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7DD84-9CCC-BAE7-4798-FCB782DE6BF0}"/>
              </a:ext>
            </a:extLst>
          </p:cNvPr>
          <p:cNvSpPr/>
          <p:nvPr/>
        </p:nvSpPr>
        <p:spPr>
          <a:xfrm>
            <a:off x="0" y="4594"/>
            <a:ext cx="6855165" cy="9906000"/>
          </a:xfrm>
          <a:prstGeom prst="rect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oku in Super Saiyan mode, reading a book about JAVASCRIPT, floating against a clear, continuous light blue sky background without any clouds. Goku's design should closely resemble that of the anime. Goku should be the sole character depicted in the image.">
            <a:extLst>
              <a:ext uri="{FF2B5EF4-FFF2-40B4-BE49-F238E27FC236}">
                <a16:creationId xmlns:a16="http://schemas.microsoft.com/office/drawing/2014/main" id="{47FDAB0B-3E50-01E4-7DE9-40E362B3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99" y="2917575"/>
            <a:ext cx="5180765" cy="5373957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62C76A-08CD-4312-F8A3-0570A1C44F00}"/>
              </a:ext>
            </a:extLst>
          </p:cNvPr>
          <p:cNvSpPr/>
          <p:nvPr/>
        </p:nvSpPr>
        <p:spPr>
          <a:xfrm>
            <a:off x="1035542" y="8931940"/>
            <a:ext cx="4796782" cy="643246"/>
          </a:xfrm>
          <a:prstGeom prst="rect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FELIPE CESAR RODRIGUES</a:t>
            </a:r>
          </a:p>
        </p:txBody>
      </p:sp>
      <p:pic>
        <p:nvPicPr>
          <p:cNvPr id="9" name="Graphic 8" descr="Javascript Vector Logo - Download Free SVG Icon | Worldvectorlogo">
            <a:extLst>
              <a:ext uri="{FF2B5EF4-FFF2-40B4-BE49-F238E27FC236}">
                <a16:creationId xmlns:a16="http://schemas.microsoft.com/office/drawing/2014/main" id="{B23BED85-BBCF-F609-EB24-9FBA6B4D0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8316" y="7884953"/>
            <a:ext cx="922981" cy="807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F99656-D924-6B42-C409-B6095FBED293}"/>
              </a:ext>
            </a:extLst>
          </p:cNvPr>
          <p:cNvSpPr txBox="1"/>
          <p:nvPr/>
        </p:nvSpPr>
        <p:spPr>
          <a:xfrm>
            <a:off x="-871" y="238920"/>
            <a:ext cx="6861674" cy="1384995"/>
          </a:xfrm>
          <a:prstGeom prst="rect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200" b="1">
                <a:solidFill>
                  <a:srgbClr val="F5F5F5"/>
                </a:solidFill>
                <a:latin typeface="Berlin Sans FB"/>
                <a:ea typeface="+mn-lt"/>
                <a:cs typeface="+mn-lt"/>
              </a:rPr>
              <a:t>O KI DO DESENVOLVIMENTO WEB</a:t>
            </a:r>
            <a:endParaRPr lang="en-US" sz="4200">
              <a:solidFill>
                <a:srgbClr val="F5F5F5"/>
              </a:solidFill>
              <a:latin typeface="Berlin Sans FB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3A63D-CF88-7EED-99BD-E4C9398D47FF}"/>
              </a:ext>
            </a:extLst>
          </p:cNvPr>
          <p:cNvSpPr txBox="1"/>
          <p:nvPr/>
        </p:nvSpPr>
        <p:spPr>
          <a:xfrm>
            <a:off x="739915" y="1617306"/>
            <a:ext cx="537983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ECECEC"/>
                </a:solidFill>
                <a:latin typeface="Berlin Sans FB"/>
              </a:rPr>
              <a:t>APRENDENDO JAVASCRIPT COM GOKU</a:t>
            </a:r>
            <a:endParaRPr lang="en-US" sz="3200">
              <a:latin typeface="Berlin Sans FB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7EF5BF1A-59D7-0A7D-A4ED-A6E1DD0884F0}"/>
              </a:ext>
            </a:extLst>
          </p:cNvPr>
          <p:cNvSpPr txBox="1">
            <a:spLocks/>
          </p:cNvSpPr>
          <p:nvPr/>
        </p:nvSpPr>
        <p:spPr>
          <a:xfrm>
            <a:off x="484654" y="2778902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'VAR'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42026-144A-ECDE-F8B7-E9CDC9994093}"/>
              </a:ext>
            </a:extLst>
          </p:cNvPr>
          <p:cNvSpPr txBox="1"/>
          <p:nvPr/>
        </p:nvSpPr>
        <p:spPr>
          <a:xfrm>
            <a:off x="486917" y="3890162"/>
            <a:ext cx="5894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Microsoft Sans Serif"/>
                <a:ea typeface="+mn-lt"/>
                <a:cs typeface="+mn-lt"/>
              </a:rPr>
              <a:t>Usada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para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declarar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variáveis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que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podem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ser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redeclaradas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alteradas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.</a:t>
            </a:r>
            <a:endParaRPr lang="en-US" dirty="0">
              <a:latin typeface="Microsoft Sans Serif"/>
            </a:endParaRPr>
          </a:p>
        </p:txBody>
      </p:sp>
      <p:pic>
        <p:nvPicPr>
          <p:cNvPr id="8" name="Picture 7" descr="A black rectangular with colorful text&#10;&#10;Description automatically generated">
            <a:extLst>
              <a:ext uri="{FF2B5EF4-FFF2-40B4-BE49-F238E27FC236}">
                <a16:creationId xmlns:a16="http://schemas.microsoft.com/office/drawing/2014/main" id="{26DB2F2C-C4A4-48C1-C377-3AF276920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7" t="20000" r="10928" b="20789"/>
          <a:stretch/>
        </p:blipFill>
        <p:spPr>
          <a:xfrm>
            <a:off x="482047" y="4954439"/>
            <a:ext cx="5275189" cy="228976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1A29A49-CE00-7D96-9FDE-47238EEC9B13}"/>
              </a:ext>
            </a:extLst>
          </p:cNvPr>
          <p:cNvSpPr/>
          <p:nvPr/>
        </p:nvSpPr>
        <p:spPr>
          <a:xfrm>
            <a:off x="-901273" y="2777935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1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46FB308A-4CEB-7D52-8027-FB343811C6E3}"/>
              </a:ext>
            </a:extLst>
          </p:cNvPr>
          <p:cNvSpPr txBox="1">
            <a:spLocks/>
          </p:cNvSpPr>
          <p:nvPr/>
        </p:nvSpPr>
        <p:spPr>
          <a:xfrm>
            <a:off x="484654" y="2594726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'LET'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4AE1B-0292-E39E-1402-8269380285EA}"/>
              </a:ext>
            </a:extLst>
          </p:cNvPr>
          <p:cNvSpPr txBox="1"/>
          <p:nvPr/>
        </p:nvSpPr>
        <p:spPr>
          <a:xfrm>
            <a:off x="486917" y="3627054"/>
            <a:ext cx="5894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Microsoft Sans Serif"/>
                <a:ea typeface="+mn-lt"/>
                <a:cs typeface="+mn-lt"/>
              </a:rPr>
              <a:t>Similar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ao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var, mas com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escopo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de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bloco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,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ou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seja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, a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variável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só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existe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dentro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do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bloco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onde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foi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declarada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.</a:t>
            </a:r>
            <a:endParaRPr lang="en-US" dirty="0">
              <a:latin typeface="Microsoft Sans Serif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C6E15-7BC7-216B-CC66-A45D6256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3" t="20635" r="11407" b="19312"/>
          <a:stretch/>
        </p:blipFill>
        <p:spPr>
          <a:xfrm>
            <a:off x="490683" y="4802395"/>
            <a:ext cx="5323846" cy="230314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882187-8B2C-0D8F-90EA-74DB6F5A7A53}"/>
              </a:ext>
            </a:extLst>
          </p:cNvPr>
          <p:cNvSpPr/>
          <p:nvPr/>
        </p:nvSpPr>
        <p:spPr>
          <a:xfrm>
            <a:off x="-848621" y="2593759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9814F14F-955B-7F4C-1C75-17D82D1BED8D}"/>
              </a:ext>
            </a:extLst>
          </p:cNvPr>
          <p:cNvSpPr txBox="1">
            <a:spLocks/>
          </p:cNvSpPr>
          <p:nvPr/>
        </p:nvSpPr>
        <p:spPr>
          <a:xfrm>
            <a:off x="497817" y="2607882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'CONST'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B1CF4-5E61-357D-5366-1266055A60F5}"/>
              </a:ext>
            </a:extLst>
          </p:cNvPr>
          <p:cNvSpPr txBox="1"/>
          <p:nvPr/>
        </p:nvSpPr>
        <p:spPr>
          <a:xfrm>
            <a:off x="500080" y="3640210"/>
            <a:ext cx="5894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Microsoft Sans Serif"/>
                <a:ea typeface="+mn-lt"/>
                <a:cs typeface="+mn-lt"/>
              </a:rPr>
              <a:t>Usada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para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declarar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constantes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,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ou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seja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,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valores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que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não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podem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ser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alterados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depois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de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atribuídos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.</a:t>
            </a:r>
            <a:endParaRPr lang="en-US" dirty="0">
              <a:latin typeface="Microsoft Sans Serif"/>
              <a:ea typeface="+mn-lt"/>
              <a:cs typeface="+mn-lt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B01974B-3ACD-6892-ED2A-2E34F274B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 t="20442" r="11407" b="20718"/>
          <a:stretch/>
        </p:blipFill>
        <p:spPr>
          <a:xfrm>
            <a:off x="493686" y="4855865"/>
            <a:ext cx="5313682" cy="216135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47D8729-FEBE-6545-81A2-82A0BB4FEC50}"/>
              </a:ext>
            </a:extLst>
          </p:cNvPr>
          <p:cNvSpPr/>
          <p:nvPr/>
        </p:nvSpPr>
        <p:spPr>
          <a:xfrm>
            <a:off x="-835458" y="2606915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8025CD-EA8A-0DA7-EC6C-BFDC7361B786}"/>
              </a:ext>
            </a:extLst>
          </p:cNvPr>
          <p:cNvSpPr/>
          <p:nvPr/>
        </p:nvSpPr>
        <p:spPr>
          <a:xfrm>
            <a:off x="-45946" y="-22973"/>
            <a:ext cx="6947064" cy="9924378"/>
          </a:xfrm>
          <a:prstGeom prst="rect">
            <a:avLst/>
          </a:prstGeom>
          <a:solidFill>
            <a:srgbClr val="52BEFF"/>
          </a:solidFill>
          <a:ln>
            <a:solidFill>
              <a:srgbClr val="52B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34291-6D79-D93C-A86D-209425E2C884}"/>
              </a:ext>
            </a:extLst>
          </p:cNvPr>
          <p:cNvSpPr txBox="1"/>
          <p:nvPr/>
        </p:nvSpPr>
        <p:spPr>
          <a:xfrm>
            <a:off x="282493" y="6470166"/>
            <a:ext cx="630203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ECECEC"/>
                </a:solidFill>
                <a:latin typeface="Berlin Sans FB"/>
              </a:rPr>
              <a:t>ALERTANDO COM 'ALERT'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Picture 13" descr="A ball with stars in it&#10;&#10;Description automatically generated">
            <a:extLst>
              <a:ext uri="{FF2B5EF4-FFF2-40B4-BE49-F238E27FC236}">
                <a16:creationId xmlns:a16="http://schemas.microsoft.com/office/drawing/2014/main" id="{95217482-3855-F3D9-7193-844A1A04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511300"/>
            <a:ext cx="3429000" cy="3429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3433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4B522540-EFD0-336E-2FD7-B3B1FBE038BB}"/>
              </a:ext>
            </a:extLst>
          </p:cNvPr>
          <p:cNvSpPr txBox="1">
            <a:spLocks/>
          </p:cNvSpPr>
          <p:nvPr/>
        </p:nvSpPr>
        <p:spPr>
          <a:xfrm>
            <a:off x="484654" y="1989579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USANDO 'ALERT'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1AB52-F0C6-6D2B-35D3-918ED0CA4E39}"/>
              </a:ext>
            </a:extLst>
          </p:cNvPr>
          <p:cNvSpPr txBox="1"/>
          <p:nvPr/>
        </p:nvSpPr>
        <p:spPr>
          <a:xfrm>
            <a:off x="486917" y="3021907"/>
            <a:ext cx="5894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O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comando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 alert é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usado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 para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mostrar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mensagens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ao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usuário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. Vamos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ver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como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ele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1600" err="1">
                <a:latin typeface="Microsoft Sans Serif"/>
                <a:ea typeface="Microsoft Sans Serif"/>
                <a:cs typeface="Microsoft Sans Serif"/>
              </a:rPr>
              <a:t>funciona</a:t>
            </a:r>
            <a:r>
              <a:rPr lang="en-US" sz="1600" dirty="0">
                <a:latin typeface="Microsoft Sans Serif"/>
                <a:ea typeface="Microsoft Sans Serif"/>
                <a:cs typeface="Microsoft Sans Serif"/>
              </a:rPr>
              <a:t>:</a:t>
            </a:r>
          </a:p>
        </p:txBody>
      </p:sp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C925D2B-5F7D-B9B5-A218-C115B2478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t="9894" r="6667" b="10833"/>
          <a:stretch/>
        </p:blipFill>
        <p:spPr>
          <a:xfrm>
            <a:off x="486619" y="4207837"/>
            <a:ext cx="5907029" cy="37644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F595E41-9CD7-70E2-6A49-C7BB077149DC}"/>
              </a:ext>
            </a:extLst>
          </p:cNvPr>
          <p:cNvSpPr/>
          <p:nvPr/>
        </p:nvSpPr>
        <p:spPr>
          <a:xfrm>
            <a:off x="-848621" y="1988612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4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DD7519-A533-3A41-42A5-DC7EB8F3A214}"/>
              </a:ext>
            </a:extLst>
          </p:cNvPr>
          <p:cNvSpPr/>
          <p:nvPr/>
        </p:nvSpPr>
        <p:spPr>
          <a:xfrm>
            <a:off x="-45946" y="-22973"/>
            <a:ext cx="6947064" cy="9924378"/>
          </a:xfrm>
          <a:prstGeom prst="rect">
            <a:avLst/>
          </a:prstGeom>
          <a:solidFill>
            <a:srgbClr val="52BEFF"/>
          </a:solidFill>
          <a:ln>
            <a:solidFill>
              <a:srgbClr val="52B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20E4-158A-2D02-72D3-49CF96C5411E}"/>
              </a:ext>
            </a:extLst>
          </p:cNvPr>
          <p:cNvSpPr txBox="1"/>
          <p:nvPr/>
        </p:nvSpPr>
        <p:spPr>
          <a:xfrm>
            <a:off x="264350" y="6579024"/>
            <a:ext cx="630203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ECECEC"/>
                </a:solidFill>
                <a:latin typeface="Berlin Sans FB"/>
              </a:rPr>
              <a:t>EVENTOS DE CLIQUE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 descr="A shiny orange ball with stars&#10;&#10;Description automatically generated">
            <a:extLst>
              <a:ext uri="{FF2B5EF4-FFF2-40B4-BE49-F238E27FC236}">
                <a16:creationId xmlns:a16="http://schemas.microsoft.com/office/drawing/2014/main" id="{DE6E5824-C979-26BD-79A2-10CB81CD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40" y="1437957"/>
            <a:ext cx="3429000" cy="35147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4711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2C906AAC-509C-A119-D4B4-A5B6724CC8A1}"/>
              </a:ext>
            </a:extLst>
          </p:cNvPr>
          <p:cNvSpPr txBox="1">
            <a:spLocks/>
          </p:cNvSpPr>
          <p:nvPr/>
        </p:nvSpPr>
        <p:spPr>
          <a:xfrm>
            <a:off x="484654" y="1700160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ADICIONANDO EVENTOS DE CLIQUE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3E9D6-E5E2-9714-69DB-EA50F59F2961}"/>
              </a:ext>
            </a:extLst>
          </p:cNvPr>
          <p:cNvSpPr txBox="1"/>
          <p:nvPr/>
        </p:nvSpPr>
        <p:spPr>
          <a:xfrm>
            <a:off x="486917" y="2732488"/>
            <a:ext cx="5894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Microsoft Sans Serif"/>
                <a:ea typeface="+mn-lt"/>
                <a:cs typeface="+mn-lt"/>
              </a:rPr>
              <a:t>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eventos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de clique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permitem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que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você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execute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funções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quando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o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usuário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clica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em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um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elemento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.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06D88941-4B26-5BF1-BC44-D3461D2AF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4" t="9211" r="7036" b="8834"/>
          <a:stretch/>
        </p:blipFill>
        <p:spPr>
          <a:xfrm>
            <a:off x="487320" y="3843469"/>
            <a:ext cx="5901351" cy="443100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56BFB22-B01D-1EF5-89F2-C5F9A2120460}"/>
              </a:ext>
            </a:extLst>
          </p:cNvPr>
          <p:cNvSpPr/>
          <p:nvPr/>
        </p:nvSpPr>
        <p:spPr>
          <a:xfrm>
            <a:off x="-848621" y="1699193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E80F573D-DFDC-A5C6-229A-8A5479D7DF32}"/>
              </a:ext>
            </a:extLst>
          </p:cNvPr>
          <p:cNvSpPr txBox="1">
            <a:spLocks/>
          </p:cNvSpPr>
          <p:nvPr/>
        </p:nvSpPr>
        <p:spPr>
          <a:xfrm>
            <a:off x="484654" y="2173754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USANDO 'ADDEVENTLISTERNER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55B94-379B-5BFD-5927-72CFC4696E5C}"/>
              </a:ext>
            </a:extLst>
          </p:cNvPr>
          <p:cNvSpPr txBox="1"/>
          <p:nvPr/>
        </p:nvSpPr>
        <p:spPr>
          <a:xfrm>
            <a:off x="486917" y="3206082"/>
            <a:ext cx="5894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Microsoft Sans Serif"/>
                <a:ea typeface="+mn-lt"/>
                <a:cs typeface="+mn-lt"/>
              </a:rPr>
              <a:t>Outra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maneira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de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adicionar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eventos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é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usando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o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método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addEventListener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.</a:t>
            </a:r>
            <a:endParaRPr lang="en-US" dirty="0">
              <a:latin typeface="Microsoft Sans Serif"/>
              <a:ea typeface="+mn-lt"/>
              <a:cs typeface="+mn-lt"/>
            </a:endParaRPr>
          </a:p>
        </p:txBody>
      </p:sp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533B08F-D755-C5FA-F940-CD6F042A0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" t="7857" r="5333" b="9762"/>
          <a:stretch/>
        </p:blipFill>
        <p:spPr>
          <a:xfrm>
            <a:off x="480523" y="4263515"/>
            <a:ext cx="5902966" cy="352113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4923BFF-634E-941F-7014-8756566E9712}"/>
              </a:ext>
            </a:extLst>
          </p:cNvPr>
          <p:cNvSpPr/>
          <p:nvPr/>
        </p:nvSpPr>
        <p:spPr>
          <a:xfrm>
            <a:off x="-848621" y="2172787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EAD3DE-291C-BD3C-00DE-0B0590FB81FE}"/>
              </a:ext>
            </a:extLst>
          </p:cNvPr>
          <p:cNvSpPr/>
          <p:nvPr/>
        </p:nvSpPr>
        <p:spPr>
          <a:xfrm>
            <a:off x="-45946" y="-22973"/>
            <a:ext cx="6947064" cy="9924378"/>
          </a:xfrm>
          <a:prstGeom prst="rect">
            <a:avLst/>
          </a:prstGeom>
          <a:solidFill>
            <a:srgbClr val="52BEFF"/>
          </a:solidFill>
          <a:ln>
            <a:solidFill>
              <a:srgbClr val="52B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1661F-7E4F-D780-B62F-361437079658}"/>
              </a:ext>
            </a:extLst>
          </p:cNvPr>
          <p:cNvSpPr txBox="1"/>
          <p:nvPr/>
        </p:nvSpPr>
        <p:spPr>
          <a:xfrm>
            <a:off x="264350" y="5127595"/>
            <a:ext cx="630203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ECECEC"/>
                </a:solidFill>
                <a:latin typeface="Berlin Sans FB"/>
              </a:rPr>
              <a:t>MANIPULANDO O DOM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 descr="A yellow ball with stars on it&#10;&#10;Description automatically generated">
            <a:extLst>
              <a:ext uri="{FF2B5EF4-FFF2-40B4-BE49-F238E27FC236}">
                <a16:creationId xmlns:a16="http://schemas.microsoft.com/office/drawing/2014/main" id="{C8724C49-3F0B-6886-E90B-01FB0997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524000"/>
            <a:ext cx="3429000" cy="3429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6391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DD9FF5E6-E623-D427-424A-16A0F806BE18}"/>
              </a:ext>
            </a:extLst>
          </p:cNvPr>
          <p:cNvSpPr txBox="1">
            <a:spLocks/>
          </p:cNvSpPr>
          <p:nvPr/>
        </p:nvSpPr>
        <p:spPr>
          <a:xfrm>
            <a:off x="497817" y="1792248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O QUE É DOM?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883D0-CD17-ADF6-4141-4D703F6B01A3}"/>
              </a:ext>
            </a:extLst>
          </p:cNvPr>
          <p:cNvSpPr txBox="1"/>
          <p:nvPr/>
        </p:nvSpPr>
        <p:spPr>
          <a:xfrm>
            <a:off x="500080" y="2761076"/>
            <a:ext cx="59073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Microsoft Sans Serif"/>
                <a:ea typeface="+mn-lt"/>
                <a:cs typeface="+mn-lt"/>
              </a:rPr>
              <a:t>DOM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significa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Document Object Model. É a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estrutura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que o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navegador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usa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para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representar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o HTML do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seu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site. Com JavaScript,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podemos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manipular o DOM para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alterar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dinamicamente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o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conteúdo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e o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estilo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das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nossas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páginas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.</a:t>
            </a:r>
          </a:p>
        </p:txBody>
      </p:sp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5F40233-A11D-3831-34C4-CB98EEBFB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5" t="8883" r="5370" b="8023"/>
          <a:stretch/>
        </p:blipFill>
        <p:spPr>
          <a:xfrm>
            <a:off x="496226" y="4360996"/>
            <a:ext cx="5905511" cy="367583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A66791-D8F4-933F-AA78-E2FD6A988B7D}"/>
              </a:ext>
            </a:extLst>
          </p:cNvPr>
          <p:cNvSpPr/>
          <p:nvPr/>
        </p:nvSpPr>
        <p:spPr>
          <a:xfrm>
            <a:off x="-835458" y="1791281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53B34C-D7F6-45F1-7299-1647102B7D30}"/>
              </a:ext>
            </a:extLst>
          </p:cNvPr>
          <p:cNvSpPr/>
          <p:nvPr/>
        </p:nvSpPr>
        <p:spPr>
          <a:xfrm>
            <a:off x="37" y="-1"/>
            <a:ext cx="6855112" cy="9906000"/>
          </a:xfrm>
          <a:prstGeom prst="rect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person giving a thumbs up&#10;&#10;Description automatically generated">
            <a:extLst>
              <a:ext uri="{FF2B5EF4-FFF2-40B4-BE49-F238E27FC236}">
                <a16:creationId xmlns:a16="http://schemas.microsoft.com/office/drawing/2014/main" id="{2B3A2B77-E5E7-5346-1BF8-9B7CCD35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47" y="5283001"/>
            <a:ext cx="7052466" cy="461462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9B9DF5-D33A-05F3-157E-AF488C3088D4}"/>
              </a:ext>
            </a:extLst>
          </p:cNvPr>
          <p:cNvSpPr/>
          <p:nvPr/>
        </p:nvSpPr>
        <p:spPr>
          <a:xfrm>
            <a:off x="625885" y="997034"/>
            <a:ext cx="5607367" cy="3951371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EF04A-94B3-404F-9B74-D9C0990DA348}"/>
              </a:ext>
            </a:extLst>
          </p:cNvPr>
          <p:cNvSpPr txBox="1"/>
          <p:nvPr/>
        </p:nvSpPr>
        <p:spPr>
          <a:xfrm>
            <a:off x="990422" y="1231358"/>
            <a:ext cx="4898387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Olá,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guerreiros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! Eu sou o Goku, e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hoje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vamos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descobrir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juntos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o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incrível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poder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do JavaScript. JavaScript é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uma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linguagem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de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programação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super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poderosa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usada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para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tornar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sites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interativos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e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dinâmicos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. Se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você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quer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criar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páginas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web que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brilham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como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uma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Genki Dama, JavaScript é o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seu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aliado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. Vamos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começar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essa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 jornada </a:t>
            </a:r>
            <a:r>
              <a:rPr lang="en-US" sz="2200" b="1" err="1">
                <a:latin typeface="Microsoft Sans Serif"/>
                <a:ea typeface="ui-sans-serif"/>
                <a:cs typeface="ui-sans-serif"/>
              </a:rPr>
              <a:t>épica</a:t>
            </a:r>
            <a:r>
              <a:rPr lang="en-US" sz="2200" b="1" dirty="0">
                <a:latin typeface="Microsoft Sans Serif"/>
                <a:ea typeface="ui-sans-serif"/>
                <a:cs typeface="ui-sans-serif"/>
              </a:rPr>
              <a:t>!</a:t>
            </a:r>
            <a:endParaRPr lang="en-US" sz="2200" b="1" dirty="0">
              <a:latin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03773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F9BA0C-0629-2F8B-C8E5-0EC3370DC486}"/>
              </a:ext>
            </a:extLst>
          </p:cNvPr>
          <p:cNvSpPr/>
          <p:nvPr/>
        </p:nvSpPr>
        <p:spPr>
          <a:xfrm>
            <a:off x="-45946" y="-22973"/>
            <a:ext cx="6947064" cy="9924378"/>
          </a:xfrm>
          <a:prstGeom prst="rect">
            <a:avLst/>
          </a:prstGeom>
          <a:solidFill>
            <a:srgbClr val="52BEFF"/>
          </a:solidFill>
          <a:ln>
            <a:solidFill>
              <a:srgbClr val="52B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63115-F838-B403-18C7-A8FA1F3F1A00}"/>
              </a:ext>
            </a:extLst>
          </p:cNvPr>
          <p:cNvSpPr txBox="1"/>
          <p:nvPr/>
        </p:nvSpPr>
        <p:spPr>
          <a:xfrm>
            <a:off x="144034" y="5167700"/>
            <a:ext cx="658276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ECECEC"/>
                </a:solidFill>
                <a:latin typeface="Berlin Sans FB"/>
              </a:rPr>
              <a:t>FUNÇÕES EM JAVASCRIPT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Picture 13" descr="A ball with stars on it&#10;&#10;Description automatically generated">
            <a:extLst>
              <a:ext uri="{FF2B5EF4-FFF2-40B4-BE49-F238E27FC236}">
                <a16:creationId xmlns:a16="http://schemas.microsoft.com/office/drawing/2014/main" id="{978D4EF9-F907-E038-4100-71C865E4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32" y="1513974"/>
            <a:ext cx="3429000" cy="3429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3261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8D37A6F3-C4CE-8B45-1DA8-FF0D408B640B}"/>
              </a:ext>
            </a:extLst>
          </p:cNvPr>
          <p:cNvSpPr txBox="1">
            <a:spLocks/>
          </p:cNvSpPr>
          <p:nvPr/>
        </p:nvSpPr>
        <p:spPr>
          <a:xfrm>
            <a:off x="471491" y="2884144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O QUE SÃO FUNÇÕES?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DA049-E334-6E3B-9E5C-D0D5F840785F}"/>
              </a:ext>
            </a:extLst>
          </p:cNvPr>
          <p:cNvSpPr txBox="1"/>
          <p:nvPr/>
        </p:nvSpPr>
        <p:spPr>
          <a:xfrm>
            <a:off x="473754" y="3852972"/>
            <a:ext cx="59073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Microsoft Sans Serif"/>
                <a:ea typeface="+mn-lt"/>
                <a:cs typeface="+mn-lt"/>
              </a:rPr>
              <a:t>Funções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são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blocos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de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código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que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realizam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uma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tarefa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específica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. Elas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ajudam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a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organizar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reutilizar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o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código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.</a:t>
            </a:r>
            <a:endParaRPr lang="en-US" dirty="0">
              <a:latin typeface="Microsoft Sans Serif"/>
              <a:ea typeface="+mn-lt"/>
              <a:cs typeface="+mn-lt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437AF1A-F617-6115-EDB9-985E57F18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6" t="15625" r="6904" b="13839"/>
          <a:stretch/>
        </p:blipFill>
        <p:spPr>
          <a:xfrm>
            <a:off x="473612" y="5083046"/>
            <a:ext cx="5750477" cy="210878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5B68260-924B-8633-B257-466F8242464E}"/>
              </a:ext>
            </a:extLst>
          </p:cNvPr>
          <p:cNvSpPr/>
          <p:nvPr/>
        </p:nvSpPr>
        <p:spPr>
          <a:xfrm>
            <a:off x="-861784" y="2883177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55430E00-7048-B7F4-39B0-5E25A599C29B}"/>
              </a:ext>
            </a:extLst>
          </p:cNvPr>
          <p:cNvSpPr txBox="1">
            <a:spLocks/>
          </p:cNvSpPr>
          <p:nvPr/>
        </p:nvSpPr>
        <p:spPr>
          <a:xfrm>
            <a:off x="484654" y="1634383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FUNÇÕES ANÔNIMAS E ARROW FUCTIONS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EF418-193F-5B6D-D775-54D5A23CC4A5}"/>
              </a:ext>
            </a:extLst>
          </p:cNvPr>
          <p:cNvSpPr txBox="1"/>
          <p:nvPr/>
        </p:nvSpPr>
        <p:spPr>
          <a:xfrm>
            <a:off x="486917" y="2603211"/>
            <a:ext cx="59073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Microsoft Sans Serif"/>
                <a:ea typeface="Microsoft Sans Serif"/>
                <a:cs typeface="Microsoft Sans Serif"/>
              </a:rPr>
              <a:t>Funções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anônimas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não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têm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nome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, e arrow functions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são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uma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maneira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mais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concisa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de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escrever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err="1">
                <a:latin typeface="Microsoft Sans Serif"/>
                <a:ea typeface="Microsoft Sans Serif"/>
                <a:cs typeface="Microsoft Sans Serif"/>
              </a:rPr>
              <a:t>funções</a:t>
            </a:r>
            <a:r>
              <a:rPr lang="en-US" dirty="0">
                <a:latin typeface="Microsoft Sans Serif"/>
                <a:ea typeface="Microsoft Sans Serif"/>
                <a:cs typeface="Microsoft Sans Serif"/>
              </a:rPr>
              <a:t>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9F6876-96AE-2347-38F6-AA1F38518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2" t="10817" r="7201" b="10337"/>
          <a:stretch/>
        </p:blipFill>
        <p:spPr>
          <a:xfrm>
            <a:off x="481058" y="3755736"/>
            <a:ext cx="5762573" cy="437681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7D499A4-6419-48B9-7B1B-119BC0ADD1ED}"/>
              </a:ext>
            </a:extLst>
          </p:cNvPr>
          <p:cNvSpPr/>
          <p:nvPr/>
        </p:nvSpPr>
        <p:spPr>
          <a:xfrm>
            <a:off x="-848621" y="1633416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B58C7B-EF7C-3275-ADE4-F8D5A883E568}"/>
              </a:ext>
            </a:extLst>
          </p:cNvPr>
          <p:cNvSpPr/>
          <p:nvPr/>
        </p:nvSpPr>
        <p:spPr>
          <a:xfrm>
            <a:off x="-2882" y="-13069"/>
            <a:ext cx="6866797" cy="9919156"/>
          </a:xfrm>
          <a:prstGeom prst="rect">
            <a:avLst/>
          </a:prstGeom>
          <a:solidFill>
            <a:srgbClr val="52B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80854-FF4D-4EA6-8785-FC2541979518}"/>
              </a:ext>
            </a:extLst>
          </p:cNvPr>
          <p:cNvSpPr txBox="1"/>
          <p:nvPr/>
        </p:nvSpPr>
        <p:spPr>
          <a:xfrm>
            <a:off x="551591" y="4600670"/>
            <a:ext cx="57478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latin typeface="Berlin Sans FB"/>
              </a:rPr>
              <a:t>AGRADECIMENTOS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71095-C26B-F228-98EC-D791B90CA301}"/>
              </a:ext>
            </a:extLst>
          </p:cNvPr>
          <p:cNvSpPr txBox="1"/>
          <p:nvPr/>
        </p:nvSpPr>
        <p:spPr>
          <a:xfrm>
            <a:off x="661960" y="4590743"/>
            <a:ext cx="5649310" cy="707886"/>
          </a:xfrm>
          <a:prstGeom prst="rect">
            <a:avLst/>
          </a:prstGeom>
          <a:noFill/>
          <a:effectLst>
            <a:outerShdw blurRad="635000" dir="8880000">
              <a:srgbClr val="000000">
                <a:alpha val="7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erlin Sans FB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59905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AFC5-AF7B-2696-1794-836CD4CC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FAB-37DD-418A-B717-BED60C161D93}" type="datetime1"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E1AB-7296-1AC6-305E-D80432FC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BFFCFE-C1A3-124E-F009-9C20D062AA65}"/>
              </a:ext>
            </a:extLst>
          </p:cNvPr>
          <p:cNvSpPr/>
          <p:nvPr/>
        </p:nvSpPr>
        <p:spPr>
          <a:xfrm>
            <a:off x="-848621" y="1633416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7ECFB-2447-D57F-50D4-0C63B0EFC49B}"/>
              </a:ext>
            </a:extLst>
          </p:cNvPr>
          <p:cNvSpPr txBox="1"/>
          <p:nvPr/>
        </p:nvSpPr>
        <p:spPr>
          <a:xfrm>
            <a:off x="794920" y="1714726"/>
            <a:ext cx="52715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OBRIGADO POR LER ATÉ AQUI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E5776-0F31-1932-1892-5C9136DDC654}"/>
              </a:ext>
            </a:extLst>
          </p:cNvPr>
          <p:cNvSpPr txBox="1"/>
          <p:nvPr/>
        </p:nvSpPr>
        <p:spPr>
          <a:xfrm>
            <a:off x="800363" y="2670755"/>
            <a:ext cx="527636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 </a:t>
            </a:r>
            <a:r>
              <a:rPr lang="en-US" err="1"/>
              <a:t>conteúdo</a:t>
            </a:r>
            <a:r>
              <a:rPr lang="en-US" dirty="0"/>
              <a:t> </a:t>
            </a:r>
            <a:r>
              <a:rPr lang="en-US" err="1"/>
              <a:t>desse</a:t>
            </a:r>
            <a:r>
              <a:rPr lang="en-US" dirty="0"/>
              <a:t> </a:t>
            </a:r>
            <a:r>
              <a:rPr lang="en-US" err="1"/>
              <a:t>Ebook</a:t>
            </a:r>
            <a:r>
              <a:rPr lang="en-US" dirty="0"/>
              <a:t> </a:t>
            </a:r>
            <a:r>
              <a:rPr lang="en-US" err="1"/>
              <a:t>foi</a:t>
            </a:r>
            <a:r>
              <a:rPr lang="en-US" dirty="0"/>
              <a:t> </a:t>
            </a:r>
            <a:r>
              <a:rPr lang="en-US" err="1"/>
              <a:t>gerado</a:t>
            </a:r>
            <a:r>
              <a:rPr lang="en-US" dirty="0"/>
              <a:t> </a:t>
            </a:r>
            <a:r>
              <a:rPr lang="en-US" err="1"/>
              <a:t>utilizando</a:t>
            </a:r>
            <a:r>
              <a:rPr lang="en-US" dirty="0"/>
              <a:t> </a:t>
            </a:r>
            <a:r>
              <a:rPr lang="en-US" err="1"/>
              <a:t>inteligência</a:t>
            </a:r>
            <a:r>
              <a:rPr lang="en-US" dirty="0"/>
              <a:t> artificial, e </a:t>
            </a:r>
            <a:r>
              <a:rPr lang="en-US" err="1"/>
              <a:t>diagramado</a:t>
            </a:r>
            <a:r>
              <a:rPr lang="en-US" dirty="0"/>
              <a:t> </a:t>
            </a:r>
            <a:r>
              <a:rPr lang="en-US" err="1"/>
              <a:t>por</a:t>
            </a:r>
            <a:r>
              <a:rPr lang="en-US" dirty="0"/>
              <a:t> um </a:t>
            </a:r>
            <a:r>
              <a:rPr lang="en-US" err="1"/>
              <a:t>humano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 </a:t>
            </a:r>
            <a:r>
              <a:rPr lang="en-US" dirty="0" err="1"/>
              <a:t>Ebook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para fins </a:t>
            </a:r>
            <a:r>
              <a:rPr lang="en-US" dirty="0" err="1"/>
              <a:t>didáticos</a:t>
            </a:r>
            <a:r>
              <a:rPr lang="en-US" dirty="0"/>
              <a:t>, </a:t>
            </a:r>
            <a:r>
              <a:rPr lang="en-US" dirty="0" err="1"/>
              <a:t>afim</a:t>
            </a:r>
            <a:r>
              <a:rPr lang="en-US" dirty="0"/>
              <a:t> de </a:t>
            </a:r>
            <a:r>
              <a:rPr lang="en-US" dirty="0" err="1"/>
              <a:t>testar</a:t>
            </a:r>
            <a:r>
              <a:rPr lang="en-US" dirty="0"/>
              <a:t> a ferramenta de </a:t>
            </a:r>
            <a:r>
              <a:rPr lang="en-US" dirty="0" err="1"/>
              <a:t>inteligência</a:t>
            </a:r>
            <a:r>
              <a:rPr lang="en-US" dirty="0"/>
              <a:t> artificial, Chat GPT,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revisão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,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dirty="0" err="1"/>
              <a:t>talvez</a:t>
            </a:r>
            <a:r>
              <a:rPr lang="en-US" dirty="0"/>
              <a:t> </a:t>
            </a:r>
            <a:r>
              <a:rPr lang="en-US" dirty="0" err="1"/>
              <a:t>haja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 </a:t>
            </a:r>
            <a:r>
              <a:rPr lang="en-US" dirty="0" err="1"/>
              <a:t>gerados</a:t>
            </a:r>
            <a:r>
              <a:rPr lang="en-US" dirty="0"/>
              <a:t> pela IA.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717CF-812F-82B8-FDA7-C8943DC542C2}"/>
              </a:ext>
            </a:extLst>
          </p:cNvPr>
          <p:cNvSpPr/>
          <p:nvPr/>
        </p:nvSpPr>
        <p:spPr>
          <a:xfrm>
            <a:off x="1254671" y="7050689"/>
            <a:ext cx="4370551" cy="3591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  <a:hlinkClick r:id="rId2"/>
              </a:rPr>
              <a:t>https://github.com/Kiy0p0N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E2747A-AF5C-99E2-6AA4-A58C9D17D59B}"/>
              </a:ext>
            </a:extLst>
          </p:cNvPr>
          <p:cNvSpPr/>
          <p:nvPr/>
        </p:nvSpPr>
        <p:spPr>
          <a:xfrm>
            <a:off x="799222" y="7637516"/>
            <a:ext cx="5290206" cy="3591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  <a:hlinkClick r:id="rId3"/>
              </a:rPr>
              <a:t>https://www.linkedin.com/in/felipe-cesar-rodrigues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BDD12-BD3C-524C-F018-5D4FDE7B01A1}"/>
              </a:ext>
            </a:extLst>
          </p:cNvPr>
          <p:cNvSpPr/>
          <p:nvPr/>
        </p:nvSpPr>
        <p:spPr>
          <a:xfrm>
            <a:off x="1132049" y="8224342"/>
            <a:ext cx="4598275" cy="3591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  <a:hlinkClick r:id="rId4"/>
              </a:rPr>
              <a:t>https://www.instagram.com/_feliippe__/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6F37B45-4781-E777-4134-C9B965606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6500" y="5340569"/>
            <a:ext cx="1931276" cy="1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6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BAF56C-D579-706F-6423-45987CEA702E}"/>
              </a:ext>
            </a:extLst>
          </p:cNvPr>
          <p:cNvSpPr/>
          <p:nvPr/>
        </p:nvSpPr>
        <p:spPr>
          <a:xfrm>
            <a:off x="-45946" y="-22973"/>
            <a:ext cx="6947064" cy="9924378"/>
          </a:xfrm>
          <a:prstGeom prst="rect">
            <a:avLst/>
          </a:prstGeom>
          <a:solidFill>
            <a:srgbClr val="52BEFF"/>
          </a:solidFill>
          <a:ln>
            <a:solidFill>
              <a:srgbClr val="52B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pic>
        <p:nvPicPr>
          <p:cNvPr id="14" name="Picture 13" descr="A yellow ball with a star&#10;&#10;Description automatically generated">
            <a:extLst>
              <a:ext uri="{FF2B5EF4-FFF2-40B4-BE49-F238E27FC236}">
                <a16:creationId xmlns:a16="http://schemas.microsoft.com/office/drawing/2014/main" id="{7D5059A3-D4C6-D0FA-D0ED-90B72AC4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07" y="1526709"/>
            <a:ext cx="3430414" cy="3429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163247-23A1-E1DF-8D8F-BA1DA464BF05}"/>
              </a:ext>
            </a:extLst>
          </p:cNvPr>
          <p:cNvSpPr txBox="1"/>
          <p:nvPr/>
        </p:nvSpPr>
        <p:spPr>
          <a:xfrm>
            <a:off x="408511" y="6633452"/>
            <a:ext cx="603430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ECECEC"/>
                </a:solidFill>
                <a:latin typeface="Berlin Sans FB"/>
              </a:rPr>
              <a:t>ADICIONANDO JAVASCRIPT AO HTML</a:t>
            </a:r>
            <a:endParaRPr lang="en-US" sz="4000" dirty="0">
              <a:latin typeface="Berlin Sans FB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5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4B3A14F3-468F-8C26-814C-450D72B5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5" y="1547645"/>
            <a:ext cx="5915025" cy="1161186"/>
          </a:xfrm>
        </p:spPr>
        <p:txBody>
          <a:bodyPr>
            <a:normAutofit/>
          </a:bodyPr>
          <a:lstStyle/>
          <a:p>
            <a:r>
              <a:rPr lang="en-US" sz="3200" b="1" err="1">
                <a:latin typeface="Berlin Sans FB"/>
              </a:rPr>
              <a:t>Dentro</a:t>
            </a:r>
            <a:r>
              <a:rPr lang="en-US" sz="3200" b="1" dirty="0">
                <a:latin typeface="Berlin Sans FB"/>
              </a:rPr>
              <a:t> da Tag &lt;script&gt; no </a:t>
            </a:r>
            <a:r>
              <a:rPr lang="en-US" sz="3200" b="1" err="1">
                <a:latin typeface="Berlin Sans FB"/>
              </a:rPr>
              <a:t>Cabeçalho</a:t>
            </a:r>
            <a:r>
              <a:rPr lang="en-US" sz="3200" b="1" dirty="0">
                <a:latin typeface="Berlin Sans FB"/>
              </a:rPr>
              <a:t> </a:t>
            </a:r>
            <a:r>
              <a:rPr lang="en-US" sz="3200" b="1" err="1">
                <a:latin typeface="Berlin Sans FB"/>
              </a:rPr>
              <a:t>ou</a:t>
            </a:r>
            <a:r>
              <a:rPr lang="en-US" sz="3200" b="1" dirty="0">
                <a:latin typeface="Berlin Sans FB"/>
              </a:rPr>
              <a:t> Corpo</a:t>
            </a:r>
            <a:endParaRPr lang="en-US" sz="3200">
              <a:latin typeface="Berlin Sans FB"/>
            </a:endParaRPr>
          </a:p>
          <a:p>
            <a:endParaRPr lang="en-US" sz="2400" b="1" dirty="0">
              <a:solidFill>
                <a:srgbClr val="ECECE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0BC6C-E875-A9C6-395D-F22239EABDAF}"/>
              </a:ext>
            </a:extLst>
          </p:cNvPr>
          <p:cNvSpPr txBox="1"/>
          <p:nvPr/>
        </p:nvSpPr>
        <p:spPr>
          <a:xfrm>
            <a:off x="427308" y="2884773"/>
            <a:ext cx="58946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err="1">
                <a:latin typeface="Microsoft Sans Serif"/>
                <a:ea typeface="ui-sans-serif"/>
                <a:cs typeface="ui-sans-serif"/>
              </a:rPr>
              <a:t>Você</a:t>
            </a:r>
            <a:r>
              <a:rPr lang="en-US" sz="2400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400" err="1">
                <a:latin typeface="Microsoft Sans Serif"/>
                <a:ea typeface="ui-sans-serif"/>
                <a:cs typeface="ui-sans-serif"/>
              </a:rPr>
              <a:t>pode</a:t>
            </a:r>
            <a:r>
              <a:rPr lang="en-US" sz="2400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400" err="1">
                <a:latin typeface="Microsoft Sans Serif"/>
                <a:ea typeface="ui-sans-serif"/>
                <a:cs typeface="ui-sans-serif"/>
              </a:rPr>
              <a:t>escrever</a:t>
            </a:r>
            <a:r>
              <a:rPr lang="en-US" sz="2400" dirty="0">
                <a:latin typeface="Microsoft Sans Serif"/>
                <a:ea typeface="ui-sans-serif"/>
                <a:cs typeface="ui-sans-serif"/>
              </a:rPr>
              <a:t> JavaScript </a:t>
            </a:r>
            <a:r>
              <a:rPr lang="en-US" sz="2400" err="1">
                <a:latin typeface="Microsoft Sans Serif"/>
                <a:ea typeface="ui-sans-serif"/>
                <a:cs typeface="ui-sans-serif"/>
              </a:rPr>
              <a:t>diretamente</a:t>
            </a:r>
            <a:r>
              <a:rPr lang="en-US" sz="2400" dirty="0">
                <a:latin typeface="Microsoft Sans Serif"/>
                <a:ea typeface="ui-sans-serif"/>
                <a:cs typeface="ui-sans-serif"/>
              </a:rPr>
              <a:t> </a:t>
            </a:r>
            <a:r>
              <a:rPr lang="en-US" sz="2400" err="1">
                <a:latin typeface="Microsoft Sans Serif"/>
                <a:ea typeface="ui-sans-serif"/>
                <a:cs typeface="ui-sans-serif"/>
              </a:rPr>
              <a:t>dentro</a:t>
            </a:r>
            <a:r>
              <a:rPr lang="en-US" sz="2400" dirty="0">
                <a:latin typeface="Microsoft Sans Serif"/>
                <a:ea typeface="ui-sans-serif"/>
                <a:cs typeface="ui-sans-serif"/>
              </a:rPr>
              <a:t> da tag </a:t>
            </a:r>
            <a:r>
              <a:rPr lang="en-US" sz="2400" dirty="0">
                <a:latin typeface="Microsoft Sans Serif"/>
                <a:ea typeface="Microsoft Sans Serif"/>
                <a:cs typeface="Microsoft Sans Serif"/>
              </a:rPr>
              <a:t>&lt;script&gt;</a:t>
            </a:r>
            <a:r>
              <a:rPr lang="en-US" sz="2400" dirty="0">
                <a:latin typeface="Microsoft Sans Serif"/>
                <a:ea typeface="ui-sans-serif"/>
                <a:cs typeface="ui-sans-serif"/>
              </a:rPr>
              <a:t> no </a:t>
            </a:r>
            <a:r>
              <a:rPr lang="en-US" sz="2400" err="1">
                <a:latin typeface="Microsoft Sans Serif"/>
                <a:ea typeface="ui-sans-serif"/>
                <a:cs typeface="ui-sans-serif"/>
              </a:rPr>
              <a:t>seu</a:t>
            </a:r>
            <a:r>
              <a:rPr lang="en-US" sz="2400" dirty="0">
                <a:latin typeface="Microsoft Sans Serif"/>
                <a:ea typeface="ui-sans-serif"/>
                <a:cs typeface="ui-sans-serif"/>
              </a:rPr>
              <a:t> HTML. Vamos </a:t>
            </a:r>
            <a:r>
              <a:rPr lang="en-US" sz="2400" err="1">
                <a:latin typeface="Microsoft Sans Serif"/>
                <a:ea typeface="ui-sans-serif"/>
                <a:cs typeface="ui-sans-serif"/>
              </a:rPr>
              <a:t>ver</a:t>
            </a:r>
            <a:r>
              <a:rPr lang="en-US" sz="2400" dirty="0">
                <a:latin typeface="Microsoft Sans Serif"/>
                <a:ea typeface="ui-sans-serif"/>
                <a:cs typeface="ui-sans-serif"/>
              </a:rPr>
              <a:t> um </a:t>
            </a:r>
            <a:r>
              <a:rPr lang="en-US" sz="2400" err="1">
                <a:latin typeface="Microsoft Sans Serif"/>
                <a:ea typeface="ui-sans-serif"/>
                <a:cs typeface="ui-sans-serif"/>
              </a:rPr>
              <a:t>exemplo</a:t>
            </a:r>
            <a:r>
              <a:rPr lang="en-US" sz="2400" dirty="0">
                <a:latin typeface="Microsoft Sans Serif"/>
                <a:ea typeface="ui-sans-serif"/>
                <a:cs typeface="ui-sans-serif"/>
              </a:rPr>
              <a:t> simples:</a:t>
            </a:r>
            <a:endParaRPr lang="en-US" sz="2400" dirty="0">
              <a:latin typeface="Microsoft Sans Serif"/>
            </a:endParaRPr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C03D71B-794F-1B5E-214E-A61A4D590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2" t="10109" r="5752" b="9798"/>
          <a:stretch/>
        </p:blipFill>
        <p:spPr>
          <a:xfrm>
            <a:off x="433466" y="4648450"/>
            <a:ext cx="5883390" cy="359931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609D8B-DB95-E114-7728-BDC92A6A3EEE}"/>
              </a:ext>
            </a:extLst>
          </p:cNvPr>
          <p:cNvSpPr/>
          <p:nvPr/>
        </p:nvSpPr>
        <p:spPr>
          <a:xfrm>
            <a:off x="-898070" y="1546678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ULO">
            <a:extLst>
              <a:ext uri="{FF2B5EF4-FFF2-40B4-BE49-F238E27FC236}">
                <a16:creationId xmlns:a16="http://schemas.microsoft.com/office/drawing/2014/main" id="{BAE0E8FA-E597-2195-FD12-D779ADD6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34" y="1094073"/>
            <a:ext cx="5915025" cy="116118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erlin Sans FB"/>
              </a:rPr>
              <a:t>ADICIONANDO JAVASCRIPT EXTERNO</a:t>
            </a:r>
          </a:p>
          <a:p>
            <a:endParaRPr lang="en-US" sz="2400" b="1" dirty="0">
              <a:solidFill>
                <a:srgbClr val="ECECEC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67537-4E1E-7BB8-5A6B-87145DE200F1}"/>
              </a:ext>
            </a:extLst>
          </p:cNvPr>
          <p:cNvSpPr txBox="1"/>
          <p:nvPr/>
        </p:nvSpPr>
        <p:spPr>
          <a:xfrm>
            <a:off x="471005" y="2098765"/>
            <a:ext cx="58946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Microsoft Sans Serif"/>
                <a:ea typeface="+mn-lt"/>
                <a:cs typeface="+mn-lt"/>
              </a:rPr>
              <a:t>Uma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maneira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mais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organizada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é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colocar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seu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código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JavaScript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em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um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arquivo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separado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vinculá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-lo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ao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seu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HTML. Veja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como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:</a:t>
            </a:r>
          </a:p>
        </p:txBody>
      </p:sp>
      <p:pic>
        <p:nvPicPr>
          <p:cNvPr id="47" name="Picture 4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BA269E2-8458-1E7C-410D-EF60F7EA1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10104" r="8889" b="10995"/>
          <a:stretch/>
        </p:blipFill>
        <p:spPr>
          <a:xfrm>
            <a:off x="464611" y="3073170"/>
            <a:ext cx="5695971" cy="3658053"/>
          </a:xfrm>
          <a:prstGeom prst="rect">
            <a:avLst/>
          </a:prstGeom>
        </p:spPr>
      </p:pic>
      <p:pic>
        <p:nvPicPr>
          <p:cNvPr id="48" name="Picture 47" descr="A black rectangular with green and white text&#10;&#10;Description automatically generated">
            <a:extLst>
              <a:ext uri="{FF2B5EF4-FFF2-40B4-BE49-F238E27FC236}">
                <a16:creationId xmlns:a16="http://schemas.microsoft.com/office/drawing/2014/main" id="{AE120949-1376-F509-FABC-C5932D751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4" t="21584" r="6944" b="22961"/>
          <a:stretch/>
        </p:blipFill>
        <p:spPr>
          <a:xfrm>
            <a:off x="464611" y="6862438"/>
            <a:ext cx="5695956" cy="11518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6059992-ACCF-F604-71C6-B8C2A7F82406}"/>
              </a:ext>
            </a:extLst>
          </p:cNvPr>
          <p:cNvSpPr txBox="1"/>
          <p:nvPr/>
        </p:nvSpPr>
        <p:spPr>
          <a:xfrm>
            <a:off x="474270" y="8137581"/>
            <a:ext cx="56801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Microsoft Sans Serif"/>
                <a:ea typeface="+mn-lt"/>
                <a:cs typeface="+mn-lt"/>
              </a:rPr>
              <a:t>Sempre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inclua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a tag </a:t>
            </a:r>
            <a:r>
              <a:rPr lang="en-US" sz="1600" b="1" dirty="0">
                <a:latin typeface="Microsoft Sans Serif"/>
                <a:ea typeface="Microsoft Sans Serif"/>
                <a:cs typeface="Microsoft Sans Serif"/>
              </a:rPr>
              <a:t>&lt;script&gt;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no final do </a:t>
            </a:r>
            <a:r>
              <a:rPr lang="en-US" sz="1600" b="1" dirty="0">
                <a:latin typeface="Microsoft Sans Serif"/>
                <a:ea typeface="Microsoft Sans Serif"/>
                <a:cs typeface="Microsoft Sans Serif"/>
              </a:rPr>
              <a:t>&lt;body&gt;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para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garantir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que o HTML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seja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carregado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antes do JavaScript.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Isso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evita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erros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no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seu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código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.</a:t>
            </a:r>
            <a:endParaRPr lang="en-US" sz="1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F2B279-7325-504E-BCE2-D902F2BD3D4C}"/>
              </a:ext>
            </a:extLst>
          </p:cNvPr>
          <p:cNvSpPr/>
          <p:nvPr/>
        </p:nvSpPr>
        <p:spPr>
          <a:xfrm>
            <a:off x="-843641" y="1093106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D046EC-FDC4-F8EC-2CBE-71599AB80326}"/>
              </a:ext>
            </a:extLst>
          </p:cNvPr>
          <p:cNvSpPr/>
          <p:nvPr/>
        </p:nvSpPr>
        <p:spPr>
          <a:xfrm>
            <a:off x="-45946" y="-22973"/>
            <a:ext cx="6947064" cy="9924378"/>
          </a:xfrm>
          <a:prstGeom prst="rect">
            <a:avLst/>
          </a:prstGeom>
          <a:solidFill>
            <a:srgbClr val="52BEFF"/>
          </a:solidFill>
          <a:ln>
            <a:solidFill>
              <a:srgbClr val="52B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3EFBE-C0CD-5779-8822-1A99B726547A}"/>
              </a:ext>
            </a:extLst>
          </p:cNvPr>
          <p:cNvSpPr txBox="1"/>
          <p:nvPr/>
        </p:nvSpPr>
        <p:spPr>
          <a:xfrm>
            <a:off x="282493" y="6488309"/>
            <a:ext cx="630203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ECECEC"/>
                </a:solidFill>
                <a:latin typeface="Berlin Sans FB"/>
              </a:rPr>
              <a:t>ENTENDO OPERADORES EM JAVASCRIPT</a:t>
            </a:r>
          </a:p>
          <a:p>
            <a:pPr algn="ctr"/>
            <a:endParaRPr lang="en-US" dirty="0"/>
          </a:p>
        </p:txBody>
      </p:sp>
      <p:pic>
        <p:nvPicPr>
          <p:cNvPr id="10" name="Picture 9" descr="A yellow ball with stars&#10;&#10;Description automatically generated">
            <a:extLst>
              <a:ext uri="{FF2B5EF4-FFF2-40B4-BE49-F238E27FC236}">
                <a16:creationId xmlns:a16="http://schemas.microsoft.com/office/drawing/2014/main" id="{D0FDF00F-16FD-557D-B99F-E296437E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57" y="1521934"/>
            <a:ext cx="3429000" cy="34385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00071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88D2E4D5-7C60-E520-8723-71386DA9F0D0}"/>
              </a:ext>
            </a:extLst>
          </p:cNvPr>
          <p:cNvSpPr txBox="1">
            <a:spLocks/>
          </p:cNvSpPr>
          <p:nvPr/>
        </p:nvSpPr>
        <p:spPr>
          <a:xfrm>
            <a:off x="454011" y="1693662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OPERADORES MATEMÁTICOS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F9FB9-EC94-CE3E-E6E2-85D77EB59D3C}"/>
              </a:ext>
            </a:extLst>
          </p:cNvPr>
          <p:cNvSpPr txBox="1"/>
          <p:nvPr/>
        </p:nvSpPr>
        <p:spPr>
          <a:xfrm>
            <a:off x="446114" y="2527364"/>
            <a:ext cx="5894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Microsoft Sans Serif"/>
                <a:ea typeface="+mn-lt"/>
                <a:cs typeface="+mn-lt"/>
              </a:rPr>
              <a:t>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operadores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matemáticos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ajudam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você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a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fazer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cálculos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em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JavaScript. Vamos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ver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alguns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dirty="0" err="1">
                <a:latin typeface="Microsoft Sans Serif"/>
                <a:ea typeface="+mn-lt"/>
                <a:cs typeface="+mn-lt"/>
              </a:rPr>
              <a:t>exemplos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:</a:t>
            </a:r>
            <a:endParaRPr lang="en-US" sz="1600" dirty="0"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8" name="Picture 7" descr="A computer screen shot of a black screen with white text&#10;&#10;Description automatically generated">
            <a:extLst>
              <a:ext uri="{FF2B5EF4-FFF2-40B4-BE49-F238E27FC236}">
                <a16:creationId xmlns:a16="http://schemas.microsoft.com/office/drawing/2014/main" id="{E668B340-2A2C-8631-EAE2-6040C161C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t="12661" r="9393" b="10315"/>
          <a:stretch/>
        </p:blipFill>
        <p:spPr>
          <a:xfrm>
            <a:off x="449880" y="3505471"/>
            <a:ext cx="5624556" cy="447803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373B3BA-6649-EA06-47D0-5B86CDFC4C69}"/>
              </a:ext>
            </a:extLst>
          </p:cNvPr>
          <p:cNvSpPr/>
          <p:nvPr/>
        </p:nvSpPr>
        <p:spPr>
          <a:xfrm>
            <a:off x="-879264" y="1692695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113FEFE0-D056-3B00-7B5E-8B34EA2B85A4}"/>
              </a:ext>
            </a:extLst>
          </p:cNvPr>
          <p:cNvSpPr txBox="1">
            <a:spLocks/>
          </p:cNvSpPr>
          <p:nvPr/>
        </p:nvSpPr>
        <p:spPr>
          <a:xfrm>
            <a:off x="524143" y="1792247"/>
            <a:ext cx="5894431" cy="83167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erlin Sans FB"/>
              </a:rPr>
              <a:t>OPERADORES LÓGICOS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59371-809F-A821-61A9-12EB37B05ECC}"/>
              </a:ext>
            </a:extLst>
          </p:cNvPr>
          <p:cNvSpPr txBox="1"/>
          <p:nvPr/>
        </p:nvSpPr>
        <p:spPr>
          <a:xfrm>
            <a:off x="529409" y="2954833"/>
            <a:ext cx="5894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Microsoft Sans Serif"/>
                <a:ea typeface="+mn-lt"/>
                <a:cs typeface="+mn-lt"/>
              </a:rPr>
              <a:t>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operadores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lógicos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são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usados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para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comparar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valores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retornar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true </a:t>
            </a:r>
            <a:r>
              <a:rPr lang="en-US" sz="1600" err="1">
                <a:latin typeface="Microsoft Sans Serif"/>
                <a:ea typeface="+mn-lt"/>
                <a:cs typeface="+mn-lt"/>
              </a:rPr>
              <a:t>ou</a:t>
            </a:r>
            <a:r>
              <a:rPr lang="en-US" sz="1600" dirty="0">
                <a:latin typeface="Microsoft Sans Serif"/>
                <a:ea typeface="+mn-lt"/>
                <a:cs typeface="+mn-lt"/>
              </a:rPr>
              <a:t> false.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B53F1A6-809F-F7E7-3CF5-BEC8DD130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1" t="12432" r="8889" b="12346"/>
          <a:stretch/>
        </p:blipFill>
        <p:spPr>
          <a:xfrm>
            <a:off x="533175" y="4129311"/>
            <a:ext cx="5648970" cy="37147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1CB500B-35DB-6B0A-AABE-DF86E4E67E5E}"/>
              </a:ext>
            </a:extLst>
          </p:cNvPr>
          <p:cNvSpPr/>
          <p:nvPr/>
        </p:nvSpPr>
        <p:spPr>
          <a:xfrm>
            <a:off x="-822295" y="1791280"/>
            <a:ext cx="1342571" cy="616857"/>
          </a:xfrm>
          <a:prstGeom prst="rightArrow">
            <a:avLst/>
          </a:prstGeom>
          <a:solidFill>
            <a:srgbClr val="52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9CC716-5BC2-CF14-C5AA-FC6106FEA92E}"/>
              </a:ext>
            </a:extLst>
          </p:cNvPr>
          <p:cNvSpPr/>
          <p:nvPr/>
        </p:nvSpPr>
        <p:spPr>
          <a:xfrm>
            <a:off x="-45946" y="-22973"/>
            <a:ext cx="6947064" cy="9924378"/>
          </a:xfrm>
          <a:prstGeom prst="rect">
            <a:avLst/>
          </a:prstGeom>
          <a:solidFill>
            <a:srgbClr val="52BEFF"/>
          </a:solidFill>
          <a:ln>
            <a:solidFill>
              <a:srgbClr val="52B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B908E-6931-9EBD-D998-087B72A7DD64}"/>
              </a:ext>
            </a:extLst>
          </p:cNvPr>
          <p:cNvSpPr txBox="1"/>
          <p:nvPr/>
        </p:nvSpPr>
        <p:spPr>
          <a:xfrm>
            <a:off x="282493" y="6506452"/>
            <a:ext cx="630203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ECECEC"/>
                </a:solidFill>
                <a:latin typeface="Berlin Sans FB"/>
              </a:rPr>
              <a:t>VARIÁVEIS - </a:t>
            </a:r>
            <a:r>
              <a:rPr lang="en-US" sz="4000" b="1" dirty="0">
                <a:solidFill>
                  <a:srgbClr val="F5F5F5"/>
                </a:solidFill>
                <a:latin typeface="Berlin Sans FB"/>
              </a:rPr>
              <a:t>'VAR'</a:t>
            </a:r>
            <a:r>
              <a:rPr lang="en-US" sz="4000" b="1" dirty="0">
                <a:solidFill>
                  <a:srgbClr val="ECECEC"/>
                </a:solidFill>
                <a:latin typeface="Berlin Sans FB"/>
              </a:rPr>
              <a:t>, 'LET' E 'CONST'</a:t>
            </a:r>
          </a:p>
          <a:p>
            <a:pPr algn="ctr"/>
            <a:endParaRPr lang="en-US" dirty="0"/>
          </a:p>
        </p:txBody>
      </p:sp>
      <p:pic>
        <p:nvPicPr>
          <p:cNvPr id="14" name="Picture 13" descr="A yellow ball with stars&#10;&#10;Description automatically generated">
            <a:extLst>
              <a:ext uri="{FF2B5EF4-FFF2-40B4-BE49-F238E27FC236}">
                <a16:creationId xmlns:a16="http://schemas.microsoft.com/office/drawing/2014/main" id="{C8942CCA-170F-8B44-4490-107CDFE49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83" y="1529443"/>
            <a:ext cx="3429000" cy="3429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922347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A4 Paper (210x297 mm)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ChronicleVTI</vt:lpstr>
      <vt:lpstr>PowerPoint Presentation</vt:lpstr>
      <vt:lpstr>PowerPoint Presentation</vt:lpstr>
      <vt:lpstr>PowerPoint Presentation</vt:lpstr>
      <vt:lpstr>Dentro da Tag &lt;script&gt; no Cabeçalho ou Corpo </vt:lpstr>
      <vt:lpstr>ADICIONANDO JAVASCRIPT EXTERNO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675</cp:revision>
  <dcterms:created xsi:type="dcterms:W3CDTF">2024-05-21T20:19:37Z</dcterms:created>
  <dcterms:modified xsi:type="dcterms:W3CDTF">2024-05-23T18:55:22Z</dcterms:modified>
</cp:coreProperties>
</file>