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6" r:id="rId12"/>
    <p:sldId id="269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864" autoAdjust="0"/>
  </p:normalViewPr>
  <p:slideViewPr>
    <p:cSldViewPr>
      <p:cViewPr varScale="1">
        <p:scale>
          <a:sx n="114" d="100"/>
          <a:sy n="114" d="100"/>
        </p:scale>
        <p:origin x="2104" y="184"/>
      </p:cViewPr>
      <p:guideLst>
        <p:guide orient="horz" pos="2160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30E02F1-93D5-4892-9776-F8C8DE128D4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711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DF527-A37E-45D6-A869-343CF0BD26A6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4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2DADC0-6326-4070-B8A1-802A2168ED4D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2DADC0-6326-4070-B8A1-802A2168ED4D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055BB-24C8-4D4A-84F4-C27F5D66C6F1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1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52377C-051B-440F-8155-52FC0A41A4EB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375F2-0475-463E-B279-F175CE56E962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58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08DEBD-43FE-417F-B288-54E0990459E0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9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4B199E-CB3B-4357-A4CE-70FD2CF14A85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2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2E43D-2405-4B36-BC3C-931D6CF6D771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53F199-A331-49AB-835B-62114DBA3B62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DDFA4-4305-43CB-AEB6-766AC6857D5B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391CF3-A8A8-4FF8-B8D4-B597A1C58C66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62D87E-164E-4D6A-8993-ECC248FF7DAE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1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F115FE-A68E-40CB-87F1-F53C3368A03F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7C7D14-A5E4-43B0-9930-7E3A4C4EE6B6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A2920A-60D7-42E2-BA1D-0A958659DC53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 b="0">
              <a:cs typeface="Arial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84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79352-0048-4906-96E5-17299D7ED8F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7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3CD63-9A3B-4678-8199-661C8D4A581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3109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7003C-2C9A-4FF4-A2F2-07DE862F8FF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43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A9B18-664D-4D96-B120-C9CD230B764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762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9E515-2812-4A46-B38E-E1B3CB9FEE0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0906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E0A4D-628A-45C2-967A-4BCA40819EF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75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5808F-CBD4-4D4C-8C2E-372F621AD7A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90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F33D-4317-4F58-89E0-DBFBA5F89D9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805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7A61B-41A9-441E-9E18-7EB6F4DF2BA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658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153ED-50AB-4EB9-B27E-2631DEDB4F5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665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2096D-E9FB-4529-A817-C223A3DA7F2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319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F4263E9F-B501-4232-922C-23C2200E9B2F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/>
              <a:t>Hazard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C0B277-7696-4DAA-9979-0E0837E12E42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Example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1" b="2206"/>
          <a:stretch/>
        </p:blipFill>
        <p:spPr bwMode="auto">
          <a:xfrm>
            <a:off x="2123728" y="1496770"/>
            <a:ext cx="5111799" cy="445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907704" y="1412776"/>
            <a:ext cx="64807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C0B277-7696-4DAA-9979-0E0837E12E42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Example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9" t="2" r="1958" b="-764"/>
          <a:stretch/>
        </p:blipFill>
        <p:spPr bwMode="auto">
          <a:xfrm>
            <a:off x="1403648" y="1268760"/>
            <a:ext cx="6048672" cy="46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547664" y="1340768"/>
            <a:ext cx="64807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8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9BF43B-3209-476F-8997-BBF0654E3BFB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Dynamic Hazard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/>
              <a:t>Dynamic hazard:</a:t>
            </a:r>
          </a:p>
          <a:p>
            <a:pPr lvl="1" eaLnBrk="1" hangingPunct="1"/>
            <a:r>
              <a:rPr lang="en-US" altLang="fa-IR" dirty="0"/>
              <a:t>The possibility of an output changing </a:t>
            </a:r>
            <a:r>
              <a:rPr lang="en-US" altLang="fa-IR" b="1" dirty="0"/>
              <a:t>more than once</a:t>
            </a:r>
            <a:r>
              <a:rPr lang="en-US" altLang="fa-IR" dirty="0"/>
              <a:t> as the result of a single input transition.</a:t>
            </a:r>
          </a:p>
          <a:p>
            <a:pPr lvl="2" eaLnBrk="1" hangingPunct="1"/>
            <a:r>
              <a:rPr lang="en-US" altLang="fa-IR" dirty="0"/>
              <a:t>Multiple output transitions can occur if there are </a:t>
            </a:r>
            <a:r>
              <a:rPr lang="en-US" altLang="fa-IR" b="1" dirty="0"/>
              <a:t>multiple paths with different delays</a:t>
            </a:r>
            <a:r>
              <a:rPr lang="en-US" altLang="fa-IR" dirty="0"/>
              <a:t> from the changing input to the changing output.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38FFFC-75F9-4721-B274-0948D5C25A8B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 sz="3600"/>
              <a:t>مثال</a:t>
            </a:r>
            <a:endParaRPr lang="en-US" altLang="fa-IR" sz="36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0925"/>
            <a:ext cx="7772400" cy="2592388"/>
          </a:xfrm>
        </p:spPr>
        <p:txBody>
          <a:bodyPr/>
          <a:lstStyle/>
          <a:p>
            <a:pPr lvl="1" algn="r" rtl="1" eaLnBrk="1" hangingPunct="1">
              <a:lnSpc>
                <a:spcPct val="80000"/>
              </a:lnSpc>
            </a:pPr>
            <a:r>
              <a:rPr lang="fa-IR" altLang="fa-IR" sz="2800"/>
              <a:t>سه مسير از </a:t>
            </a:r>
            <a:r>
              <a:rPr lang="en-US" altLang="fa-IR" sz="2800"/>
              <a:t>X</a:t>
            </a:r>
            <a:r>
              <a:rPr lang="fa-IR" altLang="fa-IR" sz="2800"/>
              <a:t> به </a:t>
            </a:r>
            <a:r>
              <a:rPr lang="en-US" altLang="fa-IR" sz="2800"/>
              <a:t>F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en-US" altLang="fa-IR" sz="2800"/>
              <a:t>W,X,Y,Z = 0,0,0,1</a:t>
            </a:r>
            <a:r>
              <a:rPr lang="fa-IR" altLang="fa-IR" sz="2800"/>
              <a:t>  </a:t>
            </a:r>
            <a:r>
              <a:rPr lang="en-US" altLang="fa-IR" sz="2800">
                <a:sym typeface="Wingdings" panose="05000000000000000000" pitchFamily="2" charset="2"/>
              </a:rPr>
              <a:t></a:t>
            </a:r>
            <a:r>
              <a:rPr lang="fa-IR" altLang="fa-IR" sz="2800">
                <a:sym typeface="Wingdings" panose="05000000000000000000" pitchFamily="2" charset="2"/>
              </a:rPr>
              <a:t>     </a:t>
            </a:r>
            <a:r>
              <a:rPr lang="en-US" altLang="fa-IR" sz="2800">
                <a:sym typeface="Wingdings" panose="05000000000000000000" pitchFamily="2" charset="2"/>
              </a:rPr>
              <a:t>F=1</a:t>
            </a:r>
            <a:endParaRPr lang="fa-IR" altLang="fa-IR" sz="280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>
                <a:sym typeface="Wingdings" panose="05000000000000000000" pitchFamily="2" charset="2"/>
              </a:rPr>
              <a:t>فرض: </a:t>
            </a:r>
            <a:r>
              <a:rPr lang="en-US" altLang="fa-IR" sz="2800">
                <a:sym typeface="Wingdings" panose="05000000000000000000" pitchFamily="2" charset="2"/>
              </a:rPr>
              <a:t>X</a:t>
            </a:r>
            <a:r>
              <a:rPr lang="fa-IR" altLang="fa-IR" sz="2800">
                <a:sym typeface="Wingdings" panose="05000000000000000000" pitchFamily="2" charset="2"/>
              </a:rPr>
              <a:t> يک شود.</a:t>
            </a:r>
            <a:endParaRPr lang="en-US" altLang="fa-IR" sz="280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>
                <a:sym typeface="Wingdings" panose="05000000000000000000" pitchFamily="2" charset="2"/>
              </a:rPr>
              <a:t>فرض: بقية گيت ها سريعند.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/>
              <a:t>اول تغييرات مشکي </a:t>
            </a:r>
            <a:r>
              <a:rPr lang="en-US" altLang="fa-IR" sz="2400">
                <a:sym typeface="Wingdings" panose="05000000000000000000" pitchFamily="2" charset="2"/>
              </a:rPr>
              <a:t></a:t>
            </a:r>
            <a:r>
              <a:rPr lang="fa-IR" altLang="fa-IR" sz="2400">
                <a:sym typeface="Wingdings" panose="05000000000000000000" pitchFamily="2" charset="2"/>
              </a:rPr>
              <a:t> </a:t>
            </a:r>
            <a:r>
              <a:rPr lang="en-US" altLang="fa-IR" sz="2400">
                <a:sym typeface="Wingdings" panose="05000000000000000000" pitchFamily="2" charset="2"/>
              </a:rPr>
              <a:t>F=0</a:t>
            </a:r>
            <a:endParaRPr lang="fa-IR" altLang="fa-IR" sz="2400"/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/>
              <a:t>بعد آبي غير ايتاليک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/>
              <a:t>بعد آبي ايتاليک</a:t>
            </a:r>
            <a:endParaRPr lang="en-US" altLang="fa-IR" sz="2400"/>
          </a:p>
          <a:p>
            <a:pPr lvl="1" eaLnBrk="1" hangingPunct="1">
              <a:lnSpc>
                <a:spcPct val="80000"/>
              </a:lnSpc>
            </a:pPr>
            <a:endParaRPr lang="en-US" altLang="fa-IR" sz="28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3553" r="487" b="4754"/>
          <a:stretch/>
        </p:blipFill>
        <p:spPr bwMode="auto">
          <a:xfrm>
            <a:off x="323528" y="3933056"/>
            <a:ext cx="8415938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DD9697B-C01D-47E9-A9FA-9ED8A606A9F8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Hazard-Free Design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z="2800" dirty="0"/>
              <a:t>Techniques for finding</a:t>
            </a:r>
            <a:r>
              <a:rPr lang="fa-IR" altLang="fa-IR" sz="2800" dirty="0"/>
              <a:t> </a:t>
            </a:r>
            <a:r>
              <a:rPr lang="en-US" altLang="fa-IR" sz="2800" dirty="0"/>
              <a:t>hazards in</a:t>
            </a:r>
            <a:r>
              <a:rPr lang="fa-IR" altLang="fa-IR" sz="2800" dirty="0"/>
              <a:t> </a:t>
            </a:r>
            <a:r>
              <a:rPr lang="en-US" altLang="fa-IR" sz="2800" dirty="0"/>
              <a:t>arbitrary circuits, are rather difficult to use.</a:t>
            </a:r>
            <a:endParaRPr lang="fa-IR" altLang="fa-IR" sz="2800" dirty="0"/>
          </a:p>
          <a:p>
            <a:pPr lvl="2" eaLnBrk="1" hangingPunct="1"/>
            <a:r>
              <a:rPr lang="en-US" altLang="fa-IR" sz="2400" dirty="0">
                <a:sym typeface="Wingdings" panose="05000000000000000000" pitchFamily="2" charset="2"/>
              </a:rPr>
              <a:t></a:t>
            </a:r>
            <a:r>
              <a:rPr lang="en-US" altLang="fa-IR" sz="2400" dirty="0"/>
              <a:t> When you require a hazard-free design, it’s best to use a circuit structure</a:t>
            </a:r>
            <a:r>
              <a:rPr lang="fa-IR" altLang="fa-IR" sz="2400" dirty="0"/>
              <a:t> </a:t>
            </a:r>
            <a:r>
              <a:rPr lang="en-US" altLang="fa-IR" sz="2400" dirty="0"/>
              <a:t>that is easy to analyze.</a:t>
            </a:r>
          </a:p>
          <a:p>
            <a:pPr lvl="1" eaLnBrk="1" hangingPunct="1"/>
            <a:r>
              <a:rPr lang="en-US" altLang="fa-IR" sz="2800" dirty="0"/>
              <a:t>In particular, two-level AND-OR circuit has no static-0 or dynamic hazards. </a:t>
            </a:r>
          </a:p>
          <a:p>
            <a:pPr lvl="1" eaLnBrk="1" hangingPunct="1"/>
            <a:r>
              <a:rPr lang="en-US" altLang="fa-IR" sz="2800" dirty="0"/>
              <a:t>Static-1 hazards may exist in such a circuit but they can be found and eliminated using K-map.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202A8D-53A9-423A-809B-2F5D52F6C54F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Important Point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800" dirty="0"/>
              <a:t>Most Hazards are  not hazardous:</a:t>
            </a:r>
          </a:p>
          <a:p>
            <a:pPr lvl="1" eaLnBrk="1" hangingPunct="1"/>
            <a:r>
              <a:rPr lang="en-US" altLang="fa-IR" sz="2000" dirty="0"/>
              <a:t>A well-designed, </a:t>
            </a:r>
            <a:r>
              <a:rPr lang="en-US" altLang="fa-IR" sz="2000" i="1" dirty="0">
                <a:solidFill>
                  <a:srgbClr val="FF0000"/>
                </a:solidFill>
              </a:rPr>
              <a:t>synchronous</a:t>
            </a:r>
            <a:r>
              <a:rPr lang="en-US" altLang="fa-IR" sz="2000" dirty="0"/>
              <a:t> digital system is structured so that hazard analysis is not needed for most of its circuits. </a:t>
            </a:r>
          </a:p>
          <a:p>
            <a:pPr lvl="1" eaLnBrk="1" hangingPunct="1"/>
            <a:r>
              <a:rPr lang="en-US" altLang="fa-IR" sz="2000" dirty="0"/>
              <a:t>In a synchronous system, all of the inputs to a combinational circuit are changed at a particular time, and the outputs are not “looked at” until they have had time to settle to a steady-state value. </a:t>
            </a:r>
          </a:p>
          <a:p>
            <a:pPr lvl="1" eaLnBrk="1" hangingPunct="1"/>
            <a:r>
              <a:rPr lang="en-US" altLang="fa-IR" sz="2000" dirty="0"/>
              <a:t>Exception: </a:t>
            </a:r>
            <a:r>
              <a:rPr lang="en-US" altLang="fa-IR" sz="2000" dirty="0" err="1">
                <a:solidFill>
                  <a:srgbClr val="FF0000"/>
                </a:solidFill>
              </a:rPr>
              <a:t>anynch</a:t>
            </a:r>
            <a:r>
              <a:rPr lang="en-US" altLang="fa-IR" sz="2000" dirty="0">
                <a:solidFill>
                  <a:srgbClr val="FF0000"/>
                </a:solidFill>
              </a:rPr>
              <a:t>. Reset/preset</a:t>
            </a:r>
          </a:p>
          <a:p>
            <a:pPr lvl="1" eaLnBrk="1" hangingPunct="1"/>
            <a:r>
              <a:rPr lang="en-US" altLang="fa-IR" sz="2000" dirty="0"/>
              <a:t>Hazard analysis and elimination are typically needed only in the design of </a:t>
            </a:r>
            <a:r>
              <a:rPr lang="en-US" altLang="fa-IR" sz="2000" dirty="0">
                <a:solidFill>
                  <a:srgbClr val="FF0000"/>
                </a:solidFill>
              </a:rPr>
              <a:t>asynchronous</a:t>
            </a:r>
            <a:r>
              <a:rPr lang="en-US" altLang="fa-IR" sz="2000" dirty="0"/>
              <a:t> </a:t>
            </a:r>
            <a:r>
              <a:rPr lang="en-US" altLang="fa-IR" sz="2000" dirty="0">
                <a:solidFill>
                  <a:srgbClr val="FF0000"/>
                </a:solidFill>
              </a:rPr>
              <a:t>sequential</a:t>
            </a:r>
            <a:r>
              <a:rPr lang="en-US" altLang="fa-IR" sz="2000" dirty="0"/>
              <a:t> circuits</a:t>
            </a:r>
          </a:p>
          <a:p>
            <a:pPr lvl="1" eaLnBrk="1" hangingPunct="1"/>
            <a:r>
              <a:rPr lang="en-US" altLang="fa-IR" sz="2000" dirty="0"/>
              <a:t>Asynchronous circuits are not the mainstream but if you want to design them, an understanding of hazards will be absolutely essential for a reliable result.</a:t>
            </a:r>
          </a:p>
          <a:p>
            <a:pPr lvl="1" eaLnBrk="1" hangingPunct="1"/>
            <a:endParaRPr lang="en-US" altLang="fa-I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193ED99-7EE6-4735-831E-0A29B35BAF53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Pulse-Shaping Circuit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3613"/>
            <a:ext cx="7772400" cy="4648200"/>
          </a:xfrm>
        </p:spPr>
        <p:txBody>
          <a:bodyPr/>
          <a:lstStyle/>
          <a:p>
            <a:pPr eaLnBrk="1" hangingPunct="1"/>
            <a:endParaRPr lang="fa-IR" altLang="fa-IR"/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1676400" y="2462213"/>
            <a:ext cx="5346700" cy="2476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4" name="Rectangle 60"/>
          <p:cNvSpPr>
            <a:spLocks noChangeArrowheads="1"/>
          </p:cNvSpPr>
          <p:nvPr/>
        </p:nvSpPr>
        <p:spPr bwMode="auto">
          <a:xfrm>
            <a:off x="1784350" y="2481263"/>
            <a:ext cx="5194300" cy="2019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pic>
        <p:nvPicPr>
          <p:cNvPr id="1741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862263"/>
            <a:ext cx="5194300" cy="2019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62"/>
          <p:cNvSpPr>
            <a:spLocks noChangeArrowheads="1"/>
          </p:cNvSpPr>
          <p:nvPr/>
        </p:nvSpPr>
        <p:spPr bwMode="auto">
          <a:xfrm>
            <a:off x="3225800" y="1128713"/>
            <a:ext cx="4927600" cy="7493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7" name="Line 63"/>
          <p:cNvSpPr>
            <a:spLocks noChangeShapeType="1"/>
          </p:cNvSpPr>
          <p:nvPr/>
        </p:nvSpPr>
        <p:spPr bwMode="auto">
          <a:xfrm>
            <a:off x="370998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8" name="Line 64"/>
          <p:cNvSpPr>
            <a:spLocks noChangeShapeType="1"/>
          </p:cNvSpPr>
          <p:nvPr/>
        </p:nvSpPr>
        <p:spPr bwMode="auto">
          <a:xfrm flipV="1">
            <a:off x="370998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9" name="Line 65"/>
          <p:cNvSpPr>
            <a:spLocks noChangeShapeType="1"/>
          </p:cNvSpPr>
          <p:nvPr/>
        </p:nvSpPr>
        <p:spPr bwMode="auto">
          <a:xfrm>
            <a:off x="37099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0" name="Oval 66"/>
          <p:cNvSpPr>
            <a:spLocks noChangeArrowheads="1"/>
          </p:cNvSpPr>
          <p:nvPr/>
        </p:nvSpPr>
        <p:spPr bwMode="auto">
          <a:xfrm>
            <a:off x="398621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1" name="Line 67"/>
          <p:cNvSpPr>
            <a:spLocks noChangeShapeType="1"/>
          </p:cNvSpPr>
          <p:nvPr/>
        </p:nvSpPr>
        <p:spPr bwMode="auto">
          <a:xfrm>
            <a:off x="460533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2" name="Line 68"/>
          <p:cNvSpPr>
            <a:spLocks noChangeShapeType="1"/>
          </p:cNvSpPr>
          <p:nvPr/>
        </p:nvSpPr>
        <p:spPr bwMode="auto">
          <a:xfrm flipV="1">
            <a:off x="460533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3" name="Line 69"/>
          <p:cNvSpPr>
            <a:spLocks noChangeShapeType="1"/>
          </p:cNvSpPr>
          <p:nvPr/>
        </p:nvSpPr>
        <p:spPr bwMode="auto">
          <a:xfrm>
            <a:off x="460533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4" name="Oval 70"/>
          <p:cNvSpPr>
            <a:spLocks noChangeArrowheads="1"/>
          </p:cNvSpPr>
          <p:nvPr/>
        </p:nvSpPr>
        <p:spPr bwMode="auto">
          <a:xfrm>
            <a:off x="488156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5" name="Line 71"/>
          <p:cNvSpPr>
            <a:spLocks noChangeShapeType="1"/>
          </p:cNvSpPr>
          <p:nvPr/>
        </p:nvSpPr>
        <p:spPr bwMode="auto">
          <a:xfrm>
            <a:off x="5500688" y="119062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6" name="Line 72"/>
          <p:cNvSpPr>
            <a:spLocks noChangeShapeType="1"/>
          </p:cNvSpPr>
          <p:nvPr/>
        </p:nvSpPr>
        <p:spPr bwMode="auto">
          <a:xfrm flipV="1">
            <a:off x="5500688" y="140017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7" name="Line 73"/>
          <p:cNvSpPr>
            <a:spLocks noChangeShapeType="1"/>
          </p:cNvSpPr>
          <p:nvPr/>
        </p:nvSpPr>
        <p:spPr bwMode="auto">
          <a:xfrm>
            <a:off x="55006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8" name="Oval 74"/>
          <p:cNvSpPr>
            <a:spLocks noChangeArrowheads="1"/>
          </p:cNvSpPr>
          <p:nvPr/>
        </p:nvSpPr>
        <p:spPr bwMode="auto">
          <a:xfrm>
            <a:off x="5778500" y="1365250"/>
            <a:ext cx="73025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9" name="Line 75"/>
          <p:cNvSpPr>
            <a:spLocks noChangeShapeType="1"/>
          </p:cNvSpPr>
          <p:nvPr/>
        </p:nvSpPr>
        <p:spPr bwMode="auto">
          <a:xfrm>
            <a:off x="6397625" y="1254125"/>
            <a:ext cx="4302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0" name="Line 76"/>
          <p:cNvSpPr>
            <a:spLocks noChangeShapeType="1"/>
          </p:cNvSpPr>
          <p:nvPr/>
        </p:nvSpPr>
        <p:spPr bwMode="auto">
          <a:xfrm>
            <a:off x="6397625" y="1752600"/>
            <a:ext cx="4476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1" name="Line 77"/>
          <p:cNvSpPr>
            <a:spLocks noChangeShapeType="1"/>
          </p:cNvSpPr>
          <p:nvPr/>
        </p:nvSpPr>
        <p:spPr bwMode="auto">
          <a:xfrm flipV="1">
            <a:off x="6397625" y="1254125"/>
            <a:ext cx="1588" cy="498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2" name="Arc 78"/>
          <p:cNvSpPr>
            <a:spLocks/>
          </p:cNvSpPr>
          <p:nvPr/>
        </p:nvSpPr>
        <p:spPr bwMode="auto">
          <a:xfrm>
            <a:off x="6827838" y="1274763"/>
            <a:ext cx="196850" cy="249237"/>
          </a:xfrm>
          <a:custGeom>
            <a:avLst/>
            <a:gdLst>
              <a:gd name="T0" fmla="*/ 0 w 21600"/>
              <a:gd name="T1" fmla="*/ 0 h 21600"/>
              <a:gd name="T2" fmla="*/ 16349284 w 21600"/>
              <a:gd name="T3" fmla="*/ 33184083 h 21600"/>
              <a:gd name="T4" fmla="*/ 0 w 21600"/>
              <a:gd name="T5" fmla="*/ 3318408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3" name="Arc 79"/>
          <p:cNvSpPr>
            <a:spLocks/>
          </p:cNvSpPr>
          <p:nvPr/>
        </p:nvSpPr>
        <p:spPr bwMode="auto">
          <a:xfrm>
            <a:off x="6827838" y="1262063"/>
            <a:ext cx="207962" cy="263525"/>
          </a:xfrm>
          <a:custGeom>
            <a:avLst/>
            <a:gdLst>
              <a:gd name="T0" fmla="*/ 0 w 21600"/>
              <a:gd name="T1" fmla="*/ 0 h 21600"/>
              <a:gd name="T2" fmla="*/ 19277218 w 21600"/>
              <a:gd name="T3" fmla="*/ 39193730 h 21600"/>
              <a:gd name="T4" fmla="*/ 0 w 21600"/>
              <a:gd name="T5" fmla="*/ 392245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4" name="Arc 80"/>
          <p:cNvSpPr>
            <a:spLocks/>
          </p:cNvSpPr>
          <p:nvPr/>
        </p:nvSpPr>
        <p:spPr bwMode="auto">
          <a:xfrm>
            <a:off x="6827838" y="1503363"/>
            <a:ext cx="196850" cy="249237"/>
          </a:xfrm>
          <a:custGeom>
            <a:avLst/>
            <a:gdLst>
              <a:gd name="T0" fmla="*/ 16349284 w 21600"/>
              <a:gd name="T1" fmla="*/ 0 h 21600"/>
              <a:gd name="T2" fmla="*/ 0 w 21600"/>
              <a:gd name="T3" fmla="*/ 331840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5" name="Arc 81"/>
          <p:cNvSpPr>
            <a:spLocks/>
          </p:cNvSpPr>
          <p:nvPr/>
        </p:nvSpPr>
        <p:spPr bwMode="auto">
          <a:xfrm>
            <a:off x="6827838" y="1503363"/>
            <a:ext cx="207962" cy="261937"/>
          </a:xfrm>
          <a:custGeom>
            <a:avLst/>
            <a:gdLst>
              <a:gd name="T0" fmla="*/ 19277218 w 21600"/>
              <a:gd name="T1" fmla="*/ 0 h 21600"/>
              <a:gd name="T2" fmla="*/ 0 w 21600"/>
              <a:gd name="T3" fmla="*/ 3851970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6" name="Line 82"/>
          <p:cNvSpPr>
            <a:spLocks noChangeShapeType="1"/>
          </p:cNvSpPr>
          <p:nvPr/>
        </p:nvSpPr>
        <p:spPr bwMode="auto">
          <a:xfrm>
            <a:off x="6218238" y="160813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7" name="Line 83"/>
          <p:cNvSpPr>
            <a:spLocks noChangeShapeType="1"/>
          </p:cNvSpPr>
          <p:nvPr/>
        </p:nvSpPr>
        <p:spPr bwMode="auto">
          <a:xfrm>
            <a:off x="35306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8" name="Rectangle 84"/>
          <p:cNvSpPr>
            <a:spLocks noChangeArrowheads="1"/>
          </p:cNvSpPr>
          <p:nvPr/>
        </p:nvSpPr>
        <p:spPr bwMode="auto">
          <a:xfrm>
            <a:off x="3513138" y="1377950"/>
            <a:ext cx="52387" cy="63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9" name="Line 85"/>
          <p:cNvSpPr>
            <a:spLocks noChangeShapeType="1"/>
          </p:cNvSpPr>
          <p:nvPr/>
        </p:nvSpPr>
        <p:spPr bwMode="auto">
          <a:xfrm>
            <a:off x="3262313" y="1398588"/>
            <a:ext cx="2682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0" name="Line 86"/>
          <p:cNvSpPr>
            <a:spLocks noChangeShapeType="1"/>
          </p:cNvSpPr>
          <p:nvPr/>
        </p:nvSpPr>
        <p:spPr bwMode="auto">
          <a:xfrm>
            <a:off x="3530600" y="1398588"/>
            <a:ext cx="1588" cy="417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1" name="Line 87"/>
          <p:cNvSpPr>
            <a:spLocks noChangeShapeType="1"/>
          </p:cNvSpPr>
          <p:nvPr/>
        </p:nvSpPr>
        <p:spPr bwMode="auto">
          <a:xfrm>
            <a:off x="3530600" y="1816100"/>
            <a:ext cx="26876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2" name="Line 88"/>
          <p:cNvSpPr>
            <a:spLocks noChangeShapeType="1"/>
          </p:cNvSpPr>
          <p:nvPr/>
        </p:nvSpPr>
        <p:spPr bwMode="auto">
          <a:xfrm>
            <a:off x="6218238" y="1608138"/>
            <a:ext cx="1587" cy="207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3" name="Line 89"/>
          <p:cNvSpPr>
            <a:spLocks noChangeShapeType="1"/>
          </p:cNvSpPr>
          <p:nvPr/>
        </p:nvSpPr>
        <p:spPr bwMode="auto">
          <a:xfrm>
            <a:off x="44259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4" name="Line 90"/>
          <p:cNvSpPr>
            <a:spLocks noChangeShapeType="1"/>
          </p:cNvSpPr>
          <p:nvPr/>
        </p:nvSpPr>
        <p:spPr bwMode="auto">
          <a:xfrm>
            <a:off x="4068763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5" name="Line 91"/>
          <p:cNvSpPr>
            <a:spLocks noChangeShapeType="1"/>
          </p:cNvSpPr>
          <p:nvPr/>
        </p:nvSpPr>
        <p:spPr bwMode="auto">
          <a:xfrm>
            <a:off x="42465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6" name="Line 92"/>
          <p:cNvSpPr>
            <a:spLocks noChangeShapeType="1"/>
          </p:cNvSpPr>
          <p:nvPr/>
        </p:nvSpPr>
        <p:spPr bwMode="auto">
          <a:xfrm>
            <a:off x="5322888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7" name="Line 93"/>
          <p:cNvSpPr>
            <a:spLocks noChangeShapeType="1"/>
          </p:cNvSpPr>
          <p:nvPr/>
        </p:nvSpPr>
        <p:spPr bwMode="auto">
          <a:xfrm>
            <a:off x="496411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8" name="Line 94"/>
          <p:cNvSpPr>
            <a:spLocks noChangeShapeType="1"/>
          </p:cNvSpPr>
          <p:nvPr/>
        </p:nvSpPr>
        <p:spPr bwMode="auto">
          <a:xfrm>
            <a:off x="51435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9" name="Line 95"/>
          <p:cNvSpPr>
            <a:spLocks noChangeShapeType="1"/>
          </p:cNvSpPr>
          <p:nvPr/>
        </p:nvSpPr>
        <p:spPr bwMode="auto">
          <a:xfrm>
            <a:off x="6218238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0" name="Line 96"/>
          <p:cNvSpPr>
            <a:spLocks noChangeShapeType="1"/>
          </p:cNvSpPr>
          <p:nvPr/>
        </p:nvSpPr>
        <p:spPr bwMode="auto">
          <a:xfrm>
            <a:off x="58594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1" name="Line 97"/>
          <p:cNvSpPr>
            <a:spLocks noChangeShapeType="1"/>
          </p:cNvSpPr>
          <p:nvPr/>
        </p:nvSpPr>
        <p:spPr bwMode="auto">
          <a:xfrm>
            <a:off x="60388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2" name="Line 98"/>
          <p:cNvSpPr>
            <a:spLocks noChangeShapeType="1"/>
          </p:cNvSpPr>
          <p:nvPr/>
        </p:nvSpPr>
        <p:spPr bwMode="auto">
          <a:xfrm>
            <a:off x="7024688" y="1503363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3" name="Line 99"/>
          <p:cNvSpPr>
            <a:spLocks noChangeShapeType="1"/>
          </p:cNvSpPr>
          <p:nvPr/>
        </p:nvSpPr>
        <p:spPr bwMode="auto">
          <a:xfrm>
            <a:off x="7204075" y="1503363"/>
            <a:ext cx="3587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4" name="Rectangle 100"/>
          <p:cNvSpPr>
            <a:spLocks noChangeArrowheads="1"/>
          </p:cNvSpPr>
          <p:nvPr/>
        </p:nvSpPr>
        <p:spPr bwMode="auto">
          <a:xfrm>
            <a:off x="5416550" y="1998663"/>
            <a:ext cx="1066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A' </a:t>
            </a:r>
            <a:r>
              <a:rPr kumimoji="1" lang="en-US" altLang="ko-KR" sz="1800" b="0">
                <a:solidFill>
                  <a:srgbClr val="3366FF"/>
                </a:solidFill>
                <a:latin typeface="Symbol" panose="05050102010706020507" pitchFamily="18" charset="2"/>
                <a:ea typeface="굴림" pitchFamily="50" charset="-127"/>
              </a:rPr>
              <a:t>·</a:t>
            </a: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= 0</a:t>
            </a:r>
          </a:p>
        </p:txBody>
      </p:sp>
      <p:sp>
        <p:nvSpPr>
          <p:cNvPr id="17455" name="Line 101"/>
          <p:cNvSpPr>
            <a:spLocks noChangeShapeType="1"/>
          </p:cNvSpPr>
          <p:nvPr/>
        </p:nvSpPr>
        <p:spPr bwMode="auto">
          <a:xfrm flipH="1">
            <a:off x="5594350" y="1363663"/>
            <a:ext cx="495300" cy="63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6" name="Line 102"/>
          <p:cNvSpPr>
            <a:spLocks noChangeShapeType="1"/>
          </p:cNvSpPr>
          <p:nvPr/>
        </p:nvSpPr>
        <p:spPr bwMode="auto">
          <a:xfrm flipV="1">
            <a:off x="5975350" y="1693863"/>
            <a:ext cx="41910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7" name="Rectangle 103"/>
          <p:cNvSpPr>
            <a:spLocks noChangeArrowheads="1"/>
          </p:cNvSpPr>
          <p:nvPr/>
        </p:nvSpPr>
        <p:spPr bwMode="auto">
          <a:xfrm>
            <a:off x="4654550" y="591026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F is not always 0!</a:t>
            </a:r>
          </a:p>
        </p:txBody>
      </p:sp>
      <p:sp>
        <p:nvSpPr>
          <p:cNvPr id="17458" name="Line 104"/>
          <p:cNvSpPr>
            <a:spLocks noChangeShapeType="1"/>
          </p:cNvSpPr>
          <p:nvPr/>
        </p:nvSpPr>
        <p:spPr bwMode="auto">
          <a:xfrm flipH="1" flipV="1">
            <a:off x="4298950" y="5122863"/>
            <a:ext cx="482600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9" name="Rectangle 105"/>
          <p:cNvSpPr>
            <a:spLocks noChangeArrowheads="1"/>
          </p:cNvSpPr>
          <p:nvPr/>
        </p:nvSpPr>
        <p:spPr bwMode="auto">
          <a:xfrm>
            <a:off x="3003550" y="4932363"/>
            <a:ext cx="156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3 gate delays</a:t>
            </a:r>
          </a:p>
        </p:txBody>
      </p:sp>
      <p:sp>
        <p:nvSpPr>
          <p:cNvPr id="17460" name="Rectangle 106"/>
          <p:cNvSpPr>
            <a:spLocks noChangeArrowheads="1"/>
          </p:cNvSpPr>
          <p:nvPr/>
        </p:nvSpPr>
        <p:spPr bwMode="auto">
          <a:xfrm>
            <a:off x="2368550" y="4195763"/>
            <a:ext cx="1701800" cy="292100"/>
          </a:xfrm>
          <a:prstGeom prst="rect">
            <a:avLst/>
          </a:prstGeom>
          <a:noFill/>
          <a:ln w="12700">
            <a:pattFill prst="dkUpDiag">
              <a:fgClr>
                <a:srgbClr val="000000"/>
              </a:fgClr>
              <a:bgClr>
                <a:srgbClr val="3366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61" name="Line 107"/>
          <p:cNvSpPr>
            <a:spLocks noChangeShapeType="1"/>
          </p:cNvSpPr>
          <p:nvPr/>
        </p:nvSpPr>
        <p:spPr bwMode="auto">
          <a:xfrm flipV="1">
            <a:off x="2000250" y="4513263"/>
            <a:ext cx="749300" cy="104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62" name="Rectangle 108"/>
          <p:cNvSpPr>
            <a:spLocks noChangeArrowheads="1"/>
          </p:cNvSpPr>
          <p:nvPr/>
        </p:nvSpPr>
        <p:spPr bwMode="auto">
          <a:xfrm>
            <a:off x="508000" y="5630863"/>
            <a:ext cx="31242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D remains high for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three gate delays after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changes from low to high</a:t>
            </a:r>
          </a:p>
        </p:txBody>
      </p:sp>
      <p:sp>
        <p:nvSpPr>
          <p:cNvPr id="17463" name="Text Box 109"/>
          <p:cNvSpPr txBox="1">
            <a:spLocks noChangeArrowheads="1"/>
          </p:cNvSpPr>
          <p:nvPr/>
        </p:nvSpPr>
        <p:spPr bwMode="auto">
          <a:xfrm>
            <a:off x="33178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7464" name="Text Box 110"/>
          <p:cNvSpPr txBox="1">
            <a:spLocks noChangeArrowheads="1"/>
          </p:cNvSpPr>
          <p:nvPr/>
        </p:nvSpPr>
        <p:spPr bwMode="auto">
          <a:xfrm>
            <a:off x="4232275" y="10858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7465" name="Text Box 111"/>
          <p:cNvSpPr txBox="1">
            <a:spLocks noChangeArrowheads="1"/>
          </p:cNvSpPr>
          <p:nvPr/>
        </p:nvSpPr>
        <p:spPr bwMode="auto">
          <a:xfrm>
            <a:off x="7635875" y="128905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F</a:t>
            </a:r>
          </a:p>
        </p:txBody>
      </p:sp>
      <p:sp>
        <p:nvSpPr>
          <p:cNvPr id="17466" name="Text Box 112"/>
          <p:cNvSpPr txBox="1">
            <a:spLocks noChangeArrowheads="1"/>
          </p:cNvSpPr>
          <p:nvPr/>
        </p:nvSpPr>
        <p:spPr bwMode="auto">
          <a:xfrm>
            <a:off x="50831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7467" name="Text Box 113"/>
          <p:cNvSpPr txBox="1">
            <a:spLocks noChangeArrowheads="1"/>
          </p:cNvSpPr>
          <p:nvPr/>
        </p:nvSpPr>
        <p:spPr bwMode="auto">
          <a:xfrm>
            <a:off x="6035675" y="10731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F92805-A342-4223-8B4F-B0E4018D47CC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Hazard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r" rtl="1" eaLnBrk="1" hangingPunct="1">
              <a:lnSpc>
                <a:spcPct val="90000"/>
              </a:lnSpc>
            </a:pPr>
            <a:r>
              <a:rPr lang="fa-IR" altLang="fa-IR"/>
              <a:t>تاخيرها ممکن است باعث پالس هاي ناخواسته شوند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en-US" altLang="fa-IR"/>
              <a:t>Glitch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/>
              <a:t>هازارد: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/>
              <a:t>مداري که احتمال ايجاد </a:t>
            </a:r>
            <a:r>
              <a:rPr lang="en-US" altLang="fa-IR"/>
              <a:t>glitch</a:t>
            </a:r>
            <a:r>
              <a:rPr lang="fa-IR" altLang="fa-IR"/>
              <a:t> در آن هست، هازارد دارد.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/>
              <a:t>دو نوع: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/>
              <a:t>استاتيک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/>
              <a:t>ديناميک</a:t>
            </a:r>
            <a:endParaRPr lang="en-US" altLang="fa-I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5FF9AE-FD52-4CC9-82DA-3178DAF5D698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مثال</a:t>
            </a:r>
            <a:endParaRPr lang="en-US" altLang="fa-IR" sz="360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214813"/>
            <a:ext cx="47228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41663"/>
            <a:ext cx="40322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8" y="2000250"/>
            <a:ext cx="194468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3F5665-291B-4C9C-A306-F894E75DA855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Static Hazard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/>
              <a:t>A static-1 hazard is the possibility of a 0 glitch when we expect the output to remain at a nice steady 1 based on a static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/>
              <a:t>Formal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/>
              <a:t>A static-1 hazard is a pair of input combinations that: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/>
              <a:t>(a) differ in only one input variable and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/>
              <a:t>(b) both give a 1 output;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/>
              <a:t>such that it is possible for a momentary 0 output to occur during a transition in the differing input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FB279B-B8FF-44BB-B245-65EEC2B32D8B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Example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7563"/>
            <a:ext cx="7772400" cy="2736850"/>
          </a:xfrm>
        </p:spPr>
        <p:txBody>
          <a:bodyPr/>
          <a:lstStyle/>
          <a:p>
            <a:pPr lvl="1" eaLnBrk="1" hangingPunct="1"/>
            <a:r>
              <a:rPr lang="en-US" altLang="fa-IR" sz="2400"/>
              <a:t>Even though “static” analysis predicts that the output is 1 for both input combinations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/>
              <a:t>     X,Y,Z = 111 and X,Y,Z = 110,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/>
              <a:t>F goes to 0 for one unit time.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F25DBF-E0C7-4A9E-B453-1AB6574304CC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Static-0 Hazard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/>
              <a:t>A static-0 hazard is just the </a:t>
            </a:r>
            <a:r>
              <a:rPr lang="en-US" altLang="fa-IR" b="1"/>
              <a:t>dual</a:t>
            </a:r>
            <a:r>
              <a:rPr lang="en-US" altLang="fa-IR"/>
              <a:t> of a static-1 hazard</a:t>
            </a:r>
          </a:p>
          <a:p>
            <a:pPr lvl="2" eaLnBrk="1" hangingPunct="1"/>
            <a:r>
              <a:rPr lang="en-US" altLang="fa-IR">
                <a:sym typeface="Wingdings" panose="05000000000000000000" pitchFamily="2" charset="2"/>
              </a:rPr>
              <a:t></a:t>
            </a:r>
            <a:r>
              <a:rPr lang="en-US" altLang="fa-IR"/>
              <a:t> An </a:t>
            </a:r>
            <a:r>
              <a:rPr lang="en-US" altLang="fa-IR" b="1"/>
              <a:t>OR-AND circuit</a:t>
            </a:r>
            <a:r>
              <a:rPr lang="fa-IR" altLang="fa-IR"/>
              <a:t> </a:t>
            </a:r>
            <a:r>
              <a:rPr lang="en-US" altLang="fa-IR"/>
              <a:t>that is the dual of the example circuit would have a static-0 hazard</a:t>
            </a:r>
            <a:r>
              <a:rPr lang="ar-SA" altLang="fa-IR"/>
              <a:t>.</a:t>
            </a:r>
          </a:p>
          <a:p>
            <a:pPr lvl="1" eaLnBrk="1" hangingPunct="1"/>
            <a:r>
              <a:rPr lang="en-US" altLang="fa-IR"/>
              <a:t>A properly designed </a:t>
            </a:r>
            <a:r>
              <a:rPr lang="en-US" altLang="fa-IR" b="1"/>
              <a:t>two-level sum-of-products</a:t>
            </a:r>
            <a:r>
              <a:rPr lang="en-US" altLang="fa-IR"/>
              <a:t> (AND-OR) circuit has no static-0 hazards.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303C04-8CC5-404B-8557-5E48E1541B13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3656"/>
          </a:xfrm>
        </p:spPr>
        <p:txBody>
          <a:bodyPr/>
          <a:lstStyle/>
          <a:p>
            <a:pPr algn="l" eaLnBrk="1" hangingPunct="1"/>
            <a:r>
              <a:rPr lang="en-US" altLang="fa-IR" dirty="0"/>
              <a:t>Analyze this: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55825"/>
            <a:ext cx="6627812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2C9967-A999-4E45-AF06-E7B4A7B56F22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Detecting Hazard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710613" cy="4648200"/>
          </a:xfrm>
        </p:spPr>
        <p:txBody>
          <a:bodyPr/>
          <a:lstStyle/>
          <a:p>
            <a:pPr lvl="1" eaLnBrk="1" hangingPunct="1"/>
            <a:r>
              <a:rPr lang="en-US" altLang="fa-IR" sz="2800"/>
              <a:t>A </a:t>
            </a:r>
            <a:r>
              <a:rPr lang="en-US" altLang="fa-IR" sz="2800" b="1"/>
              <a:t>Karnaugh map</a:t>
            </a:r>
            <a:r>
              <a:rPr lang="en-US" altLang="fa-IR" sz="2800"/>
              <a:t> can be used to detect static hazards in a two-level SOP or POS circuit.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60575"/>
            <a:ext cx="502126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35099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789363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5B5BD2-378F-4175-B3C3-A7EDEFC4A365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/>
              <a:t>Removing Hazard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8656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125538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56921</TotalTime>
  <Words>588</Words>
  <Application>Microsoft Macintosh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1_presentation_template</vt:lpstr>
      <vt:lpstr>Hazard</vt:lpstr>
      <vt:lpstr>Hazard</vt:lpstr>
      <vt:lpstr>مثال</vt:lpstr>
      <vt:lpstr>Static Hazard</vt:lpstr>
      <vt:lpstr>Example</vt:lpstr>
      <vt:lpstr>Static-0 Hazard</vt:lpstr>
      <vt:lpstr>Example</vt:lpstr>
      <vt:lpstr>Detecting Hazard</vt:lpstr>
      <vt:lpstr>Removing Hazard</vt:lpstr>
      <vt:lpstr>Example</vt:lpstr>
      <vt:lpstr>Example</vt:lpstr>
      <vt:lpstr>Dynamic Hazard</vt:lpstr>
      <vt:lpstr>مثال</vt:lpstr>
      <vt:lpstr>Hazard-Free Design</vt:lpstr>
      <vt:lpstr>Important Point</vt:lpstr>
      <vt:lpstr>Pulse-Shaping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Kiyan Pourazar</cp:lastModifiedBy>
  <cp:revision>276</cp:revision>
  <dcterms:created xsi:type="dcterms:W3CDTF">1601-01-01T00:00:00Z</dcterms:created>
  <dcterms:modified xsi:type="dcterms:W3CDTF">2024-01-08T13:43:17Z</dcterms:modified>
</cp:coreProperties>
</file>