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notesMasterIdLst>
    <p:notesMasterId r:id="rId40"/>
  </p:notesMasterIdLst>
  <p:sldIdLst>
    <p:sldId id="271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94" r:id="rId25"/>
    <p:sldId id="295" r:id="rId26"/>
    <p:sldId id="296" r:id="rId27"/>
    <p:sldId id="297" r:id="rId28"/>
    <p:sldId id="298" r:id="rId29"/>
    <p:sldId id="299" r:id="rId30"/>
    <p:sldId id="300" r:id="rId31"/>
    <p:sldId id="301" r:id="rId32"/>
    <p:sldId id="302" r:id="rId33"/>
    <p:sldId id="303" r:id="rId34"/>
    <p:sldId id="304" r:id="rId35"/>
    <p:sldId id="305" r:id="rId36"/>
    <p:sldId id="308" r:id="rId37"/>
    <p:sldId id="309" r:id="rId38"/>
    <p:sldId id="310" r:id="rId3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28F0"/>
    <a:srgbClr val="E727B0"/>
    <a:srgbClr val="FF0000"/>
    <a:srgbClr val="66FF66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62" autoAdjust="0"/>
    <p:restoredTop sz="89483" autoAdjust="0"/>
  </p:normalViewPr>
  <p:slideViewPr>
    <p:cSldViewPr>
      <p:cViewPr varScale="1">
        <p:scale>
          <a:sx n="128" d="100"/>
          <a:sy n="128" d="100"/>
        </p:scale>
        <p:origin x="1552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4622FA27-AFE5-4595-80D5-04A76A4EC8F3}" type="datetimeFigureOut">
              <a:rPr lang="en-US"/>
              <a:pPr>
                <a:defRPr/>
              </a:pPr>
              <a:t>11/22/24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E57F2F09-0DD5-414D-B87C-1130674AA0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3451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7F2F09-0DD5-414D-B87C-1130674AA092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296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Other applications</a:t>
            </a:r>
            <a:r>
              <a:rPr lang="en-US" baseline="0" dirty="0"/>
              <a:t> of Inductors: Relays, </a:t>
            </a:r>
            <a:r>
              <a:rPr lang="en-US" dirty="0"/>
              <a:t>Oscillators,</a:t>
            </a:r>
            <a:r>
              <a:rPr lang="en-US" baseline="0" dirty="0"/>
              <a:t> Inductive motors, Frequency filters (radio and television to select or filter a frequency), Transformers, Inductive sensors (for traffic detection), etc.</a:t>
            </a:r>
          </a:p>
          <a:p>
            <a:r>
              <a:rPr lang="en-US" baseline="0" dirty="0"/>
              <a:t>Other applications of Capacitors: Filters, </a:t>
            </a:r>
            <a:r>
              <a:rPr lang="en-US" dirty="0"/>
              <a:t>Oscillators</a:t>
            </a:r>
            <a:r>
              <a:rPr lang="en-US" baseline="0" dirty="0"/>
              <a:t>, Energy storage, Motor starters, Transistors!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7F2F09-0DD5-414D-B87C-1130674AA092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2218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dirty="0"/>
              <a:t>پاسخ</a:t>
            </a:r>
            <a:r>
              <a:rPr lang="fa-IR" baseline="0" dirty="0"/>
              <a:t> هواپیما به تغییر بالکهای کوچک روی بال، پاسخ آسانسور به فرمان ایست در یک طبقه، رفتار سیستم تعلیق ماشین (شامل فنر و کمک فنر) در هنگام دست انداز، پاسخ یک سیستم کنترل دما در هنگام افزایش یا کاهش دما، همه اینها را می توان به صورت یک مدار </a:t>
            </a:r>
            <a:r>
              <a:rPr lang="en-US" baseline="0" dirty="0"/>
              <a:t>RLC</a:t>
            </a:r>
            <a:r>
              <a:rPr lang="fa-IR" baseline="0" dirty="0"/>
              <a:t> مدل کرد.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7F2F09-0DD5-414D-B87C-1130674AA092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248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en-US" dirty="0"/>
              <a:t>W0</a:t>
            </a:r>
            <a:r>
              <a:rPr lang="fa-IR" dirty="0"/>
              <a:t> فرکانس تشدید و آلفا،</a:t>
            </a:r>
            <a:r>
              <a:rPr lang="fa-IR" baseline="0" dirty="0"/>
              <a:t> ضریب میرایی نام دارد.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7F2F09-0DD5-414D-B87C-1130674AA092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4364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a-IR" dirty="0"/>
              <a:t>فوق</a:t>
            </a:r>
            <a:r>
              <a:rPr lang="fa-IR" baseline="0" dirty="0"/>
              <a:t> میرا یا </a:t>
            </a:r>
            <a:r>
              <a:rPr lang="fa-IR" baseline="0"/>
              <a:t>میرای شدید (پاسخها حقیقی و نابرابر)</a:t>
            </a:r>
            <a:endParaRPr lang="fa-IR" baseline="0" dirty="0"/>
          </a:p>
          <a:p>
            <a:r>
              <a:rPr lang="fa-IR" baseline="0" dirty="0"/>
              <a:t>میرای بحرانی (پاسخها حقیقی و برابر)</a:t>
            </a:r>
          </a:p>
          <a:p>
            <a:r>
              <a:rPr lang="fa-IR" baseline="0" dirty="0"/>
              <a:t>زیرمیرا یا میرای ضعیف (پاسخها مختلط مزدوج)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7F2F09-0DD5-414D-B87C-1130674AA092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305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مدارهای الکتریکی و الکترونیکی</a:t>
            </a:r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fa-IR" altLang="en-US"/>
              <a:t>7. مدارهای </a:t>
            </a:r>
            <a:r>
              <a:rPr lang="en-US" altLang="en-US"/>
              <a:t>RLC</a:t>
            </a:r>
            <a:endParaRPr lang="en-US" altLang="en-US" dirty="0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CB916743-4E7F-4AC8-ACD9-649C7E5C28A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33096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مدارهای الکتریکی و الکترونیکی</a:t>
            </a:r>
            <a:endParaRPr lang="en-US" alt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a-IR" altLang="en-US"/>
              <a:t>7. مدارهای </a:t>
            </a:r>
            <a:r>
              <a:rPr lang="en-US" altLang="en-US"/>
              <a:t>RLC</a:t>
            </a:r>
            <a:endParaRPr lang="en-US" alt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CE0CEF-2513-4502-B5E4-86178963BC8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41518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/>
              <a:t>مدارهای الکتریکی و الکترونیکی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a-IR" altLang="en-US"/>
              <a:t>7. مدارهای </a:t>
            </a:r>
            <a:r>
              <a:rPr lang="en-US" altLang="en-US"/>
              <a:t>RLC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9B103F-FA24-4D83-98C3-C52A1E5C291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95370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5800"/>
          </a:xfrm>
        </p:spPr>
        <p:txBody>
          <a:bodyPr/>
          <a:lstStyle>
            <a:lvl1pPr algn="r" rtl="1">
              <a:defRPr>
                <a:cs typeface="B Nazanin" panose="00000400000000000000" pitchFamily="2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219200"/>
            <a:ext cx="8153400" cy="4876800"/>
          </a:xfrm>
        </p:spPr>
        <p:txBody>
          <a:bodyPr/>
          <a:lstStyle>
            <a:lvl1pPr algn="r" rtl="1">
              <a:defRPr>
                <a:cs typeface="B Nazanin" panose="00000400000000000000" pitchFamily="2" charset="-78"/>
              </a:defRPr>
            </a:lvl1pPr>
            <a:lvl2pPr algn="r" rtl="1">
              <a:defRPr>
                <a:cs typeface="B Nazanin" panose="00000400000000000000" pitchFamily="2" charset="-78"/>
              </a:defRPr>
            </a:lvl2pPr>
            <a:lvl3pPr algn="r" rtl="1">
              <a:defRPr>
                <a:cs typeface="B Nazanin" panose="00000400000000000000" pitchFamily="2" charset="-78"/>
              </a:defRPr>
            </a:lvl3pPr>
            <a:lvl4pPr algn="r" rtl="1">
              <a:defRPr>
                <a:cs typeface="B Nazanin" panose="00000400000000000000" pitchFamily="2" charset="-78"/>
              </a:defRPr>
            </a:lvl4pPr>
            <a:lvl5pPr algn="r" rtl="1">
              <a:defRPr>
                <a:cs typeface="B Nazanin" panose="00000400000000000000" pitchFamily="2" charset="-78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cs typeface="B Nazanin" panose="00000400000000000000" pitchFamily="2" charset="-78"/>
              </a:defRPr>
            </a:lvl1pPr>
          </a:lstStyle>
          <a:p>
            <a:pPr>
              <a:defRPr/>
            </a:pPr>
            <a:r>
              <a:rPr lang="en-US" altLang="en-US"/>
              <a:t>مدارهای الکتریکی و الکترونیکی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95388" y="6248400"/>
            <a:ext cx="4811712" cy="381000"/>
          </a:xfrm>
        </p:spPr>
        <p:txBody>
          <a:bodyPr/>
          <a:lstStyle>
            <a:lvl1pPr rtl="1">
              <a:defRPr>
                <a:cs typeface="B Nazanin" panose="00000400000000000000" pitchFamily="2" charset="-78"/>
              </a:defRPr>
            </a:lvl1pPr>
          </a:lstStyle>
          <a:p>
            <a:pPr>
              <a:defRPr/>
            </a:pPr>
            <a:r>
              <a:rPr lang="fa-IR" altLang="en-US"/>
              <a:t>7. مدارهای </a:t>
            </a:r>
            <a:r>
              <a:rPr lang="en-US" altLang="en-US"/>
              <a:t>RLC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cs typeface="B Nazanin" panose="00000400000000000000" pitchFamily="2" charset="-78"/>
              </a:defRPr>
            </a:lvl1pPr>
          </a:lstStyle>
          <a:p>
            <a:pPr rtl="1">
              <a:defRPr/>
            </a:pPr>
            <a:fld id="{B5CFC3F8-B58D-40FA-AF21-F23E618E0688}" type="slidenum">
              <a:rPr lang="en-US" altLang="en-US" smtClean="0"/>
              <a:pPr rtl="1"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81242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/>
              <a:t>مدارهای الکتریکی و الکترونیکی</a:t>
            </a:r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FE4673F0-768F-450F-9B32-682176E185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a-IR" altLang="en-US"/>
              <a:t>7. مدارهای </a:t>
            </a:r>
            <a:r>
              <a:rPr lang="en-US" altLang="en-US"/>
              <a:t>RLC</a:t>
            </a:r>
          </a:p>
        </p:txBody>
      </p:sp>
    </p:spTree>
    <p:extLst>
      <p:ext uri="{BB962C8B-B14F-4D97-AF65-F5344CB8AC3E}">
        <p14:creationId xmlns:p14="http://schemas.microsoft.com/office/powerpoint/2010/main" val="17284932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/>
              <a:t>مدارهای الکتریکی و الکترونیکی</a:t>
            </a:r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78F2C19F-4ECA-40CC-B095-5582625F13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fa-IR" altLang="en-US"/>
              <a:t>7. مدارهای </a:t>
            </a:r>
            <a:r>
              <a:rPr lang="en-US" altLang="en-US"/>
              <a:t>RLC</a:t>
            </a:r>
          </a:p>
        </p:txBody>
      </p:sp>
    </p:spTree>
    <p:extLst>
      <p:ext uri="{BB962C8B-B14F-4D97-AF65-F5344CB8AC3E}">
        <p14:creationId xmlns:p14="http://schemas.microsoft.com/office/powerpoint/2010/main" val="1873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/>
              <a:t>مدارهای الکتریکی و الکترونیکی</a:t>
            </a:r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AE454D86-5E69-4F38-AA18-41DB875258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fa-IR" altLang="en-US"/>
              <a:t>7. مدارهای </a:t>
            </a:r>
            <a:r>
              <a:rPr lang="en-US" altLang="en-US"/>
              <a:t>RLC</a:t>
            </a:r>
          </a:p>
        </p:txBody>
      </p:sp>
    </p:spTree>
    <p:extLst>
      <p:ext uri="{BB962C8B-B14F-4D97-AF65-F5344CB8AC3E}">
        <p14:creationId xmlns:p14="http://schemas.microsoft.com/office/powerpoint/2010/main" val="2268680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مدارهای الکتریکی و الکترونیکی</a:t>
            </a:r>
            <a:endParaRPr lang="en-US" alt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a-IR" altLang="en-US"/>
              <a:t>7. مدارهای </a:t>
            </a:r>
            <a:r>
              <a:rPr lang="en-US" altLang="en-US"/>
              <a:t>RLC</a:t>
            </a:r>
            <a:endParaRPr lang="en-US" altLang="en-US" dirty="0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CCBF18-E55F-40C4-AA9C-CCFBF6518CB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27867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/>
              <a:t>مدارهای الکتریکی و الکترونیکی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a-IR" altLang="en-US"/>
              <a:t>7. مدارهای </a:t>
            </a:r>
            <a:r>
              <a:rPr lang="en-US" altLang="en-US"/>
              <a:t>RLC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EA097438-A5DA-4F47-94D7-4634482D726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9225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مدارهای الکتریکی و الکترونیکی</a:t>
            </a:r>
            <a:endParaRPr lang="en-US" alt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a-IR" altLang="en-US"/>
              <a:t>7. مدارهای </a:t>
            </a:r>
            <a:r>
              <a:rPr lang="en-US" altLang="en-US"/>
              <a:t>RLC</a:t>
            </a:r>
            <a:endParaRPr lang="en-US" altLang="en-US" dirty="0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FE5F11-A144-4222-B80E-FD52FBD0E5C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6472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/>
              <a:t>مدارهای الکتریکی و الکترونیکی</a:t>
            </a:r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78A045DE-1C2E-4066-AF9F-E27DD711866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fa-IR" altLang="en-US"/>
              <a:t>7. مدارهای </a:t>
            </a:r>
            <a:r>
              <a:rPr lang="en-US" altLang="en-US"/>
              <a:t>RLC</a:t>
            </a:r>
          </a:p>
        </p:txBody>
      </p:sp>
    </p:spTree>
    <p:extLst>
      <p:ext uri="{BB962C8B-B14F-4D97-AF65-F5344CB8AC3E}">
        <p14:creationId xmlns:p14="http://schemas.microsoft.com/office/powerpoint/2010/main" val="14627633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235075"/>
            <a:ext cx="8153400" cy="489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81000"/>
          </a:xfrm>
          <a:prstGeom prst="rect">
            <a:avLst/>
          </a:prstGeom>
          <a:solidFill>
            <a:schemeClr val="accent1"/>
          </a:solidFill>
        </p:spPr>
        <p:txBody>
          <a:bodyPr vert="horz" anchor="ctr" anchorCtr="0"/>
          <a:lstStyle>
            <a:lvl1pPr algn="ctr" eaLnBrk="1" latinLnBrk="0" hangingPunct="1">
              <a:defRPr kumimoji="0" sz="140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مدارهای الکتریکی و الکترونیکی</a:t>
            </a:r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200" y="6248400"/>
            <a:ext cx="4811713" cy="381000"/>
          </a:xfrm>
          <a:prstGeom prst="rect">
            <a:avLst/>
          </a:prstGeom>
          <a:solidFill>
            <a:schemeClr val="accent2"/>
          </a:solidFill>
        </p:spPr>
        <p:txBody>
          <a:bodyPr vert="horz" anchor="ctr"/>
          <a:lstStyle>
            <a:lvl1pPr algn="ct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fa-IR" altLang="en-US"/>
              <a:t>7. مدارهای </a:t>
            </a:r>
            <a:r>
              <a:rPr lang="en-US" altLang="en-US"/>
              <a:t>RLC</a:t>
            </a:r>
            <a:endParaRPr lang="en-US" alt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900113"/>
            <a:ext cx="9144000" cy="319087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90550" y="6248400"/>
            <a:ext cx="533400" cy="381000"/>
          </a:xfrm>
          <a:prstGeom prst="rect">
            <a:avLst/>
          </a:prstGeom>
          <a:solidFill>
            <a:schemeClr val="accent1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990600"/>
            <a:ext cx="8172450" cy="160338"/>
          </a:xfrm>
          <a:prstGeom prst="rect">
            <a:avLst/>
          </a:prstGeom>
          <a:solidFill>
            <a:schemeClr val="accent1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09600" y="6329363"/>
            <a:ext cx="5334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rtl="1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949679D-F92E-44F0-804B-F6AF1B3D7B0E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46" r:id="rId6"/>
    <p:sldLayoutId id="2147483954" r:id="rId7"/>
    <p:sldLayoutId id="2147483947" r:id="rId8"/>
    <p:sldLayoutId id="2147483955" r:id="rId9"/>
    <p:sldLayoutId id="2147483948" r:id="rId10"/>
    <p:sldLayoutId id="2147483956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6.bin"/><Relationship Id="rId10" Type="http://schemas.openxmlformats.org/officeDocument/2006/relationships/image" Target="../media/image23.png"/><Relationship Id="rId4" Type="http://schemas.openxmlformats.org/officeDocument/2006/relationships/image" Target="../media/image19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7" Type="http://schemas.openxmlformats.org/officeDocument/2006/relationships/image" Target="../media/image26.png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wmf"/><Relationship Id="rId4" Type="http://schemas.openxmlformats.org/officeDocument/2006/relationships/oleObject" Target="../embeddings/oleObject9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4" Type="http://schemas.openxmlformats.org/officeDocument/2006/relationships/image" Target="../media/image24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wmf"/><Relationship Id="rId4" Type="http://schemas.openxmlformats.org/officeDocument/2006/relationships/oleObject" Target="../embeddings/oleObject9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7" Type="http://schemas.openxmlformats.org/officeDocument/2006/relationships/image" Target="../media/image30.w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29.wmf"/><Relationship Id="rId4" Type="http://schemas.openxmlformats.org/officeDocument/2006/relationships/oleObject" Target="../embeddings/oleObject13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image" Target="../media/image24.wmf"/><Relationship Id="rId7" Type="http://schemas.openxmlformats.org/officeDocument/2006/relationships/image" Target="../media/image33.w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7.bin"/><Relationship Id="rId11" Type="http://schemas.openxmlformats.org/officeDocument/2006/relationships/image" Target="../media/image35.wmf"/><Relationship Id="rId5" Type="http://schemas.openxmlformats.org/officeDocument/2006/relationships/image" Target="../media/image32.wmf"/><Relationship Id="rId10" Type="http://schemas.openxmlformats.org/officeDocument/2006/relationships/oleObject" Target="../embeddings/oleObject19.bin"/><Relationship Id="rId4" Type="http://schemas.openxmlformats.org/officeDocument/2006/relationships/oleObject" Target="../embeddings/oleObject16.bin"/><Relationship Id="rId9" Type="http://schemas.openxmlformats.org/officeDocument/2006/relationships/image" Target="../media/image34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4" Type="http://schemas.openxmlformats.org/officeDocument/2006/relationships/image" Target="../media/image40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oleObject" Target="../embeddings/oleObject2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wmf"/><Relationship Id="rId4" Type="http://schemas.openxmlformats.org/officeDocument/2006/relationships/oleObject" Target="../embeddings/oleObject23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13" Type="http://schemas.openxmlformats.org/officeDocument/2006/relationships/image" Target="../media/image24.wmf"/><Relationship Id="rId3" Type="http://schemas.openxmlformats.org/officeDocument/2006/relationships/image" Target="../media/image20.wmf"/><Relationship Id="rId7" Type="http://schemas.openxmlformats.org/officeDocument/2006/relationships/image" Target="../media/image23.wmf"/><Relationship Id="rId12" Type="http://schemas.openxmlformats.org/officeDocument/2006/relationships/oleObject" Target="../embeddings/oleObject28.bin"/><Relationship Id="rId2" Type="http://schemas.openxmlformats.org/officeDocument/2006/relationships/oleObject" Target="../embeddings/oleObject2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6.bin"/><Relationship Id="rId11" Type="http://schemas.openxmlformats.org/officeDocument/2006/relationships/image" Target="../media/image48.wmf"/><Relationship Id="rId5" Type="http://schemas.openxmlformats.org/officeDocument/2006/relationships/image" Target="../media/image47.wmf"/><Relationship Id="rId15" Type="http://schemas.openxmlformats.org/officeDocument/2006/relationships/image" Target="../media/image58.png"/><Relationship Id="rId10" Type="http://schemas.openxmlformats.org/officeDocument/2006/relationships/oleObject" Target="../embeddings/oleObject27.bin"/><Relationship Id="rId4" Type="http://schemas.openxmlformats.org/officeDocument/2006/relationships/oleObject" Target="../embeddings/oleObject25.bin"/><Relationship Id="rId9" Type="http://schemas.openxmlformats.org/officeDocument/2006/relationships/image" Target="../media/image30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gi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7" Type="http://schemas.openxmlformats.org/officeDocument/2006/relationships/image" Target="../media/image19.png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990600"/>
            <a:ext cx="8229600" cy="4876800"/>
          </a:xfrm>
        </p:spPr>
        <p:txBody>
          <a:bodyPr>
            <a:normAutofit/>
          </a:bodyPr>
          <a:lstStyle/>
          <a:p>
            <a:pPr algn="r" rtl="1" eaLnBrk="1" fontAlgn="auto" hangingPunct="1">
              <a:spcAft>
                <a:spcPts val="0"/>
              </a:spcAft>
              <a:defRPr/>
            </a:pPr>
            <a:r>
              <a:rPr lang="fa-IR" cap="none" dirty="0">
                <a:cs typeface="B Nazanin" panose="00000400000000000000" pitchFamily="2" charset="-78"/>
              </a:rPr>
              <a:t>مدارهای الکتریکی و الکترونیکی</a:t>
            </a:r>
            <a:br>
              <a:rPr lang="fa-IR" cap="none" dirty="0">
                <a:cs typeface="B Nazanin" panose="00000400000000000000" pitchFamily="2" charset="-78"/>
              </a:rPr>
            </a:br>
            <a:r>
              <a:rPr lang="fa-IR" cap="none" dirty="0">
                <a:cs typeface="B Nazanin" panose="00000400000000000000" pitchFamily="2" charset="-78"/>
              </a:rPr>
              <a:t>فصل هفتم: مدارهای </a:t>
            </a:r>
            <a:r>
              <a:rPr lang="en-US" cap="none" dirty="0">
                <a:cs typeface="B Nazanin" panose="00000400000000000000" pitchFamily="2" charset="-78"/>
              </a:rPr>
              <a:t>RLC</a:t>
            </a:r>
            <a:br>
              <a:rPr lang="en-US" dirty="0">
                <a:cs typeface="B Nazanin" panose="00000400000000000000" pitchFamily="2" charset="-78"/>
              </a:rPr>
            </a:br>
            <a:br>
              <a:rPr lang="fa-IR" sz="3600" cap="none" dirty="0">
                <a:cs typeface="B Nazanin" panose="00000400000000000000" pitchFamily="2" charset="-78"/>
              </a:rPr>
            </a:br>
            <a:r>
              <a:rPr lang="fa-IR" sz="3600" cap="none" dirty="0">
                <a:cs typeface="B Nazanin" panose="00000400000000000000" pitchFamily="2" charset="-78"/>
              </a:rPr>
              <a:t>استاد درس: محمود ممتازپور</a:t>
            </a:r>
            <a:br>
              <a:rPr lang="en-US" sz="3600" cap="none" dirty="0">
                <a:cs typeface="B Nazanin" panose="00000400000000000000" pitchFamily="2" charset="-78"/>
              </a:rPr>
            </a:br>
            <a:r>
              <a:rPr lang="en-US" sz="3000" u="sng" cap="none" dirty="0">
                <a:solidFill>
                  <a:srgbClr val="6128F0"/>
                </a:solidFill>
                <a:cs typeface="B Nazanin" panose="00000400000000000000" pitchFamily="2" charset="-78"/>
              </a:rPr>
              <a:t>ceit.aut.ac.ir/~</a:t>
            </a:r>
            <a:r>
              <a:rPr lang="en-US" sz="3000" u="sng" cap="none" dirty="0" err="1">
                <a:solidFill>
                  <a:srgbClr val="6128F0"/>
                </a:solidFill>
                <a:cs typeface="B Nazanin" panose="00000400000000000000" pitchFamily="2" charset="-78"/>
              </a:rPr>
              <a:t>momtazpour</a:t>
            </a:r>
            <a:br>
              <a:rPr lang="en-US" dirty="0">
                <a:cs typeface="B Nazanin" panose="00000400000000000000" pitchFamily="2" charset="-78"/>
              </a:rPr>
            </a:br>
            <a:br>
              <a:rPr lang="en-US" dirty="0">
                <a:cs typeface="B Nazanin" panose="00000400000000000000" pitchFamily="2" charset="-78"/>
              </a:rPr>
            </a:br>
            <a:br>
              <a:rPr lang="en-US" sz="3000" cap="none" dirty="0">
                <a:cs typeface="B Nazanin" panose="00000400000000000000" pitchFamily="2" charset="-78"/>
              </a:rPr>
            </a:br>
            <a:endParaRPr lang="en-US" sz="3000" cap="none" dirty="0">
              <a:cs typeface="B Nazanin" panose="00000400000000000000" pitchFamily="2" charset="-78"/>
            </a:endParaRPr>
          </a:p>
        </p:txBody>
      </p:sp>
      <p:sp>
        <p:nvSpPr>
          <p:cNvPr id="10243" name="Subtitle 2"/>
          <p:cNvSpPr>
            <a:spLocks noGrp="1"/>
          </p:cNvSpPr>
          <p:nvPr>
            <p:ph type="subTitle" idx="1"/>
          </p:nvPr>
        </p:nvSpPr>
        <p:spPr>
          <a:xfrm>
            <a:off x="2362200" y="6049963"/>
            <a:ext cx="6705600" cy="685800"/>
          </a:xfrm>
        </p:spPr>
        <p:txBody>
          <a:bodyPr/>
          <a:lstStyle/>
          <a:p>
            <a:pPr algn="r" rtl="1" eaLnBrk="1" hangingPunct="1"/>
            <a:r>
              <a:rPr lang="fa-IR" altLang="en-US" dirty="0">
                <a:cs typeface="B Nazanin" panose="00000400000000000000" pitchFamily="2" charset="-78"/>
              </a:rPr>
              <a:t>دانشگاه صنعتی امیرکبیر</a:t>
            </a:r>
            <a:endParaRPr lang="en-US" altLang="en-US" dirty="0">
              <a:cs typeface="B Nazanin" panose="00000400000000000000" pitchFamily="2" charset="-78"/>
            </a:endParaRPr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A5AB81"/>
              </a:buClr>
              <a:buSzPct val="7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400"/>
              </a:spcBef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21AEDB98-9598-4170-A751-7D06B6C2AEDD}" type="slidenum">
              <a:rPr lang="en-US" altLang="en-US" sz="1400" smtClean="0">
                <a:solidFill>
                  <a:schemeClr val="tx2"/>
                </a:solidFill>
                <a:latin typeface="Arial" charset="0"/>
                <a:cs typeface="B Nazanin" panose="00000400000000000000" pitchFamily="2" charset="-78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400">
              <a:solidFill>
                <a:schemeClr val="tx2"/>
              </a:solidFill>
              <a:latin typeface="Arial" charset="0"/>
              <a:cs typeface="B Nazanin" panose="00000400000000000000" pitchFamily="2" charset="-78"/>
            </a:endParaRPr>
          </a:p>
        </p:txBody>
      </p:sp>
      <p:sp>
        <p:nvSpPr>
          <p:cNvPr id="10245" name="Date Placeholder 3"/>
          <p:cNvSpPr>
            <a:spLocks noGrp="1"/>
          </p:cNvSpPr>
          <p:nvPr>
            <p:ph type="dt" sz="quarter" idx="10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FFFF"/>
                </a:solidFill>
                <a:cs typeface="B Nazanin" panose="00000400000000000000" pitchFamily="2" charset="-78"/>
              </a:rPr>
              <a:t>مدارهای الکتریکی و الکترونیکی</a:t>
            </a:r>
            <a:endParaRPr lang="en-US" altLang="en-US" dirty="0">
              <a:solidFill>
                <a:srgbClr val="FFFFFF"/>
              </a:solidFill>
              <a:cs typeface="B Nazanin" panose="00000400000000000000" pitchFamily="2" charset="-78"/>
            </a:endParaRPr>
          </a:p>
        </p:txBody>
      </p:sp>
      <p:sp>
        <p:nvSpPr>
          <p:cNvPr id="10246" name="Footer Placeholder 4"/>
          <p:cNvSpPr>
            <a:spLocks noGrp="1"/>
          </p:cNvSpPr>
          <p:nvPr>
            <p:ph type="ftr" sz="quarter" idx="11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rtl="1" eaLnBrk="1" hangingPunct="1"/>
            <a:r>
              <a:rPr lang="fa-IR" altLang="en-US">
                <a:solidFill>
                  <a:schemeClr val="tx2"/>
                </a:solidFill>
                <a:cs typeface="B Nazanin" panose="00000400000000000000" pitchFamily="2" charset="-78"/>
              </a:rPr>
              <a:t>7. مدارهای </a:t>
            </a:r>
            <a:r>
              <a:rPr lang="en-US" altLang="en-US">
                <a:solidFill>
                  <a:schemeClr val="tx2"/>
                </a:solidFill>
                <a:cs typeface="B Nazanin" panose="00000400000000000000" pitchFamily="2" charset="-78"/>
              </a:rPr>
              <a:t>RLC</a:t>
            </a:r>
            <a:endParaRPr lang="en-US" altLang="en-US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loud 10"/>
          <p:cNvSpPr/>
          <p:nvPr/>
        </p:nvSpPr>
        <p:spPr>
          <a:xfrm>
            <a:off x="1195388" y="4919334"/>
            <a:ext cx="2057400" cy="1219200"/>
          </a:xfrm>
          <a:prstGeom prst="cloud">
            <a:avLst/>
          </a:prstGeom>
          <a:solidFill>
            <a:srgbClr val="66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loud 9"/>
          <p:cNvSpPr/>
          <p:nvPr/>
        </p:nvSpPr>
        <p:spPr>
          <a:xfrm flipV="1">
            <a:off x="1067562" y="3518335"/>
            <a:ext cx="2438400" cy="1266498"/>
          </a:xfrm>
          <a:prstGeom prst="cloud">
            <a:avLst/>
          </a:prstGeom>
          <a:solidFill>
            <a:srgbClr val="66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a-IR" dirty="0"/>
              <a:t>تحلیل پاسخ طبیعی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Electrical Circuits</a:t>
            </a:r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3F3F3F"/>
                </a:solidFill>
              </a:rPr>
              <a:t>7. RLC Circuits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fld id="{2681F9F7-5219-4D2B-A364-D479D83E7BCB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10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graphicFrame>
        <p:nvGraphicFramePr>
          <p:cNvPr id="1945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1445719"/>
              </p:ext>
            </p:extLst>
          </p:nvPr>
        </p:nvGraphicFramePr>
        <p:xfrm>
          <a:off x="1824038" y="1939925"/>
          <a:ext cx="5381625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044440" imgH="507960" progId="Equation.3">
                  <p:embed/>
                </p:oleObj>
              </mc:Choice>
              <mc:Fallback>
                <p:oleObj name="Equation" r:id="rId3" imgW="204444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4038" y="1939925"/>
                        <a:ext cx="5381625" cy="133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6821655"/>
              </p:ext>
            </p:extLst>
          </p:nvPr>
        </p:nvGraphicFramePr>
        <p:xfrm>
          <a:off x="1195388" y="3776141"/>
          <a:ext cx="1971675" cy="750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800100" imgH="304800" progId="Equation.3">
                  <p:embed/>
                </p:oleObj>
              </mc:Choice>
              <mc:Fallback>
                <p:oleObj name="Equation" r:id="rId5" imgW="800100" imgH="304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5388" y="3776141"/>
                        <a:ext cx="1971675" cy="750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5883606"/>
              </p:ext>
            </p:extLst>
          </p:nvPr>
        </p:nvGraphicFramePr>
        <p:xfrm>
          <a:off x="1403350" y="4971832"/>
          <a:ext cx="155575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596900" imgH="355600" progId="Equation.3">
                  <p:embed/>
                </p:oleObj>
              </mc:Choice>
              <mc:Fallback>
                <p:oleObj name="Equation" r:id="rId7" imgW="596900" imgH="355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4971832"/>
                        <a:ext cx="155575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fa-IR" dirty="0"/>
                  <a:t>ریشه‌های معادله مشخصه برابرند با:</a:t>
                </a:r>
              </a:p>
              <a:p>
                <a:endParaRPr lang="fa-IR" dirty="0"/>
              </a:p>
              <a:p>
                <a:endParaRPr lang="fa-IR" dirty="0"/>
              </a:p>
              <a:p>
                <a:endParaRPr lang="fa-IR" dirty="0"/>
              </a:p>
              <a:p>
                <a:endParaRPr lang="fa-IR" dirty="0"/>
              </a:p>
              <a:p>
                <a:r>
                  <a:rPr lang="fa-IR" dirty="0"/>
                  <a:t>تعریف 1: </a:t>
                </a:r>
                <a:r>
                  <a:rPr lang="fa-IR" dirty="0">
                    <a:solidFill>
                      <a:srgbClr val="C00000"/>
                    </a:solidFill>
                  </a:rPr>
                  <a:t>فرکانس تشدید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a-IR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fa-IR" dirty="0"/>
                  <a:t>تعریف 2: </a:t>
                </a:r>
                <a:r>
                  <a:rPr lang="fa-IR" dirty="0">
                    <a:solidFill>
                      <a:srgbClr val="C00000"/>
                    </a:solidFill>
                  </a:rPr>
                  <a:t>ضریب میرایی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10"/>
                <a:stretch>
                  <a:fillRect t="-1250" r="-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8037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a-IR" dirty="0"/>
              <a:t>تحلیل پاسخ طبیعی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3F3F3F"/>
                </a:solidFill>
              </a:rPr>
              <a:t>7. RLC Circuits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fld id="{5551911B-C939-4F8D-94C3-CE82197B54F6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11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graphicFrame>
        <p:nvGraphicFramePr>
          <p:cNvPr id="2048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8956556"/>
              </p:ext>
            </p:extLst>
          </p:nvPr>
        </p:nvGraphicFramePr>
        <p:xfrm>
          <a:off x="2840038" y="2209800"/>
          <a:ext cx="3255962" cy="1528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44520" imgH="583920" progId="Equation.3">
                  <p:embed/>
                </p:oleObj>
              </mc:Choice>
              <mc:Fallback>
                <p:oleObj name="Equation" r:id="rId2" imgW="124452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0038" y="2209800"/>
                        <a:ext cx="3255962" cy="1528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Electrical Circuits</a:t>
            </a:r>
            <a:endParaRPr lang="en-US" alt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592388" y="5257800"/>
          <a:ext cx="4037012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93800" imgH="203200" progId="Equation.3">
                  <p:embed/>
                </p:oleObj>
              </mc:Choice>
              <mc:Fallback>
                <p:oleObj name="Equation" r:id="rId4" imgW="11938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2388" y="5257800"/>
                        <a:ext cx="4037012" cy="687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fa-IR" dirty="0"/>
                  <a:t>با تعاریف صفحه قبل، ریشه‌های معادله مشخصه برابرند با:</a:t>
                </a:r>
              </a:p>
              <a:p>
                <a:endParaRPr lang="fa-IR" dirty="0"/>
              </a:p>
              <a:p>
                <a:endParaRPr lang="fa-IR" dirty="0"/>
              </a:p>
              <a:p>
                <a:endParaRPr lang="fa-IR" dirty="0"/>
              </a:p>
              <a:p>
                <a:endParaRPr lang="fa-IR" dirty="0"/>
              </a:p>
              <a:p>
                <a:endParaRPr lang="fa-IR" sz="2000" dirty="0"/>
              </a:p>
              <a:p>
                <a:r>
                  <a:rPr lang="fa-IR" dirty="0"/>
                  <a:t>برای یافتن ضرایب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fa-IR" dirty="0"/>
                  <a:t> و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fa-IR" dirty="0"/>
                  <a:t> نیاز به دو شرط اولیه داریم.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7"/>
                <a:stretch>
                  <a:fillRect t="-1250" r="-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7196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a-IR" dirty="0"/>
              <a:t>سه حالت ممکن برای پاسخ طبیعی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3F3F3F"/>
                </a:solidFill>
              </a:rPr>
              <a:t>7. RLC Circuits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fld id="{85F84185-3704-4239-A1D3-E84E1C6A0880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12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graphicFrame>
        <p:nvGraphicFramePr>
          <p:cNvPr id="2150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896860"/>
              </p:ext>
            </p:extLst>
          </p:nvPr>
        </p:nvGraphicFramePr>
        <p:xfrm>
          <a:off x="685800" y="1268093"/>
          <a:ext cx="2209800" cy="9696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244600" imgH="546100" progId="Equation.3">
                  <p:embed/>
                </p:oleObj>
              </mc:Choice>
              <mc:Fallback>
                <p:oleObj name="Equation" r:id="rId3" imgW="1244600" imgH="546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268093"/>
                        <a:ext cx="2209800" cy="969683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Electrical Circuits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fa-IR" dirty="0"/>
                  <a:t>اگر</a:t>
                </a:r>
                <a14:m>
                  <m:oMath xmlns:m="http://schemas.openxmlformats.org/officeDocument/2006/math">
                    <m:r>
                      <a:rPr lang="el-GR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l-GR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l-GR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l-GR" dirty="0"/>
                  <a:t> </a:t>
                </a:r>
                <a:r>
                  <a:rPr lang="fa-IR" dirty="0"/>
                  <a:t> باشد، ریشه‌ها حقیقی و </a:t>
                </a:r>
              </a:p>
              <a:p>
                <a:pPr marL="0" indent="0">
                  <a:buNone/>
                </a:pPr>
                <a:r>
                  <a:rPr lang="fa-IR" dirty="0"/>
                  <a:t>متمایزند و پاسخ </a:t>
                </a:r>
                <a:r>
                  <a:rPr lang="fa-IR" dirty="0">
                    <a:solidFill>
                      <a:srgbClr val="C00000"/>
                    </a:solidFill>
                  </a:rPr>
                  <a:t>میرای شدید</a:t>
                </a:r>
                <a:r>
                  <a:rPr lang="fa-IR" dirty="0"/>
                  <a:t> نامیده می‌شود. </a:t>
                </a:r>
              </a:p>
              <a:p>
                <a:pPr lvl="1"/>
                <a:r>
                  <a:rPr lang="fa-IR" dirty="0"/>
                  <a:t>پاسخ حالت نوسانی ندارد. مانند رها کردن یک پاندول در یک ظرف محتوی گریس، یا رها کردن یک فنر خیلی سفت.</a:t>
                </a:r>
                <a:endParaRPr lang="en-US" dirty="0"/>
              </a:p>
              <a:p>
                <a:r>
                  <a:rPr lang="fa-IR" dirty="0"/>
                  <a:t>اگر</a:t>
                </a:r>
                <a14:m>
                  <m:oMath xmlns:m="http://schemas.openxmlformats.org/officeDocument/2006/math">
                    <m:r>
                      <a:rPr lang="el-GR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l-GR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l-GR" dirty="0"/>
                  <a:t> </a:t>
                </a:r>
                <a:r>
                  <a:rPr lang="fa-IR" dirty="0"/>
                  <a:t> باشد، معادله مشخصه یک ریشه حقیقی مضاعف دارد و پاسخ </a:t>
                </a:r>
                <a:r>
                  <a:rPr lang="fa-IR" dirty="0">
                    <a:solidFill>
                      <a:srgbClr val="C00000"/>
                    </a:solidFill>
                  </a:rPr>
                  <a:t>میرای بحرانی</a:t>
                </a:r>
                <a:r>
                  <a:rPr lang="fa-IR" dirty="0"/>
                  <a:t> نامیده می‌شود. </a:t>
                </a:r>
              </a:p>
              <a:p>
                <a:pPr lvl="1"/>
                <a:r>
                  <a:rPr lang="fa-IR" dirty="0"/>
                  <a:t>مدار در مرز نوسانی شدن است ولی هنوز نوسانی نیست.</a:t>
                </a:r>
              </a:p>
              <a:p>
                <a:r>
                  <a:rPr lang="fa-IR" dirty="0"/>
                  <a:t>اگر </a:t>
                </a:r>
                <a14:m>
                  <m:oMath xmlns:m="http://schemas.openxmlformats.org/officeDocument/2006/math">
                    <m:r>
                      <a:rPr lang="el-GR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l-GR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a-IR" dirty="0"/>
                  <a:t> باشد، ریشه‌ها</a:t>
                </a:r>
                <a:r>
                  <a:rPr lang="en-US" dirty="0"/>
                  <a:t> </a:t>
                </a:r>
                <a:r>
                  <a:rPr lang="fa-IR" dirty="0"/>
                  <a:t>مختلط و مزدوج‌اند و پاسخ </a:t>
                </a:r>
                <a:r>
                  <a:rPr lang="fa-IR" dirty="0">
                    <a:solidFill>
                      <a:srgbClr val="C00000"/>
                    </a:solidFill>
                  </a:rPr>
                  <a:t>میرای ضعیف </a:t>
                </a:r>
                <a:r>
                  <a:rPr lang="fa-IR" dirty="0"/>
                  <a:t>نامیده می‌شود. </a:t>
                </a:r>
              </a:p>
              <a:p>
                <a:pPr lvl="1"/>
                <a:r>
                  <a:rPr lang="fa-IR" dirty="0"/>
                  <a:t>پاسخ مدار به صورت میرای نوسانی است. مانند رها کردن یک پاندول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6"/>
                <a:stretch>
                  <a:fillRect l="-524" t="-875" r="-1571" b="-2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01016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a-IR" dirty="0"/>
              <a:t>پاسخ میرای شدید (</a:t>
            </a:r>
            <a:r>
              <a:rPr lang="en-US" altLang="en-US" dirty="0">
                <a:solidFill>
                  <a:srgbClr val="C00000"/>
                </a:solidFill>
              </a:rPr>
              <a:t>α&gt;ω</a:t>
            </a:r>
            <a:r>
              <a:rPr lang="en-US" altLang="en-US" baseline="-25000" dirty="0">
                <a:solidFill>
                  <a:srgbClr val="C00000"/>
                </a:solidFill>
              </a:rPr>
              <a:t>0</a:t>
            </a:r>
            <a:r>
              <a:rPr lang="fa-IR" altLang="en-US" dirty="0"/>
              <a:t>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Electrical Circuits</a:t>
            </a:r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3F3F3F"/>
                </a:solidFill>
              </a:rPr>
              <a:t>7. RLC Circuits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fld id="{AC621F99-2172-442B-AAE1-22140BEE3D05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13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graphicFrame>
        <p:nvGraphicFramePr>
          <p:cNvPr id="266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7001341"/>
              </p:ext>
            </p:extLst>
          </p:nvPr>
        </p:nvGraphicFramePr>
        <p:xfrm>
          <a:off x="673894" y="1212057"/>
          <a:ext cx="3255962" cy="142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44600" imgH="546100" progId="Equation.3">
                  <p:embed/>
                </p:oleObj>
              </mc:Choice>
              <mc:Fallback>
                <p:oleObj name="Equation" r:id="rId2" imgW="1244600" imgH="546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894" y="1212057"/>
                        <a:ext cx="3255962" cy="142875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3200400" y="3657600"/>
          <a:ext cx="3275013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93800" imgH="203200" progId="Equation.3">
                  <p:embed/>
                </p:oleObj>
              </mc:Choice>
              <mc:Fallback>
                <p:oleObj name="Equation" r:id="rId4" imgW="11938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657600"/>
                        <a:ext cx="3275013" cy="55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a-IR" dirty="0"/>
              <a:t>هر دو ریشه حقیقی و متمایزند.</a:t>
            </a:r>
          </a:p>
          <a:p>
            <a:endParaRPr lang="fa-IR" dirty="0"/>
          </a:p>
          <a:p>
            <a:endParaRPr lang="fa-IR" dirty="0"/>
          </a:p>
          <a:p>
            <a:r>
              <a:rPr lang="fa-IR" dirty="0"/>
              <a:t>فرم پاسخ طبیعی به صورت زیر است.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458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a-IR" sz="4300" dirty="0"/>
              <a:t>مدار </a:t>
            </a:r>
            <a:r>
              <a:rPr lang="en-US" sz="4300" dirty="0"/>
              <a:t>RLC</a:t>
            </a:r>
            <a:r>
              <a:rPr lang="fa-IR" sz="4300" dirty="0"/>
              <a:t> میرای شدید: مثال 1</a:t>
            </a:r>
            <a:endParaRPr lang="en-US" sz="43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3F3F3F"/>
                </a:solidFill>
              </a:rPr>
              <a:t>7. RLC Circuits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fld id="{000AB17D-1025-4AC7-A696-E5075091EAC6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14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pic>
        <p:nvPicPr>
          <p:cNvPr id="22534" name="Picture 3" descr="hay29575_090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09"/>
          <a:stretch>
            <a:fillRect/>
          </a:stretch>
        </p:blipFill>
        <p:spPr bwMode="auto">
          <a:xfrm>
            <a:off x="2219198" y="2438400"/>
            <a:ext cx="4940300" cy="324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Electrical Circuits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algn="r"/>
                <a:r>
                  <a:rPr lang="fa-IR" dirty="0"/>
                  <a:t>اگر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fa-IR" dirty="0"/>
                  <a:t> و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fa-IR" dirty="0"/>
                  <a:t> باشد، نشان دهید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=84(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−6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3"/>
                <a:stretch>
                  <a:fillRect t="-875" r="-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76885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a-IR" dirty="0"/>
              <a:t>رسم پاسخ مدار در حالت میرای شدید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3F3F3F"/>
                </a:solidFill>
              </a:rPr>
              <a:t>7. RLC Circuits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fld id="{C12C3C64-AE8A-4592-96B6-E73879B0D924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15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pic>
        <p:nvPicPr>
          <p:cNvPr id="23557" name="Picture 3" descr="hay29575_090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2"/>
          <a:stretch>
            <a:fillRect/>
          </a:stretch>
        </p:blipFill>
        <p:spPr bwMode="auto">
          <a:xfrm>
            <a:off x="1257300" y="1447800"/>
            <a:ext cx="6946900" cy="453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Electrical Circuits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322914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a-IR" sz="4300" dirty="0"/>
              <a:t>مدار </a:t>
            </a:r>
            <a:r>
              <a:rPr lang="en-US" sz="4300" dirty="0"/>
              <a:t>RLC</a:t>
            </a:r>
            <a:r>
              <a:rPr lang="fa-IR" sz="4300" dirty="0"/>
              <a:t> میرای شدید: مثال 2</a:t>
            </a:r>
            <a:endParaRPr lang="en-US" sz="43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3F3F3F"/>
                </a:solidFill>
              </a:rPr>
              <a:t>7. RLC Circuits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fld id="{63548D8D-9B7A-4C45-8266-D7F95F0D218F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16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pic>
        <p:nvPicPr>
          <p:cNvPr id="24582" name="Picture 3" descr="hay29575_090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49" r="48589" b="8189"/>
          <a:stretch>
            <a:fillRect/>
          </a:stretch>
        </p:blipFill>
        <p:spPr bwMode="auto">
          <a:xfrm>
            <a:off x="2209800" y="2133600"/>
            <a:ext cx="4838700" cy="3792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Electrical Circuits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fa-IR" dirty="0"/>
                  <a:t>نشان دهید </a:t>
                </a:r>
                <a14:m>
                  <m:oMath xmlns:m="http://schemas.openxmlformats.org/officeDocument/2006/math">
                    <m:r>
                      <a:rPr lang="en-US" altLang="en-US" sz="280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en-US" sz="2800" i="1" baseline="-25000" dirty="0" err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en-US" sz="28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8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en-US" sz="2800" i="1" dirty="0">
                        <a:latin typeface="Cambria Math" panose="02040503050406030204" pitchFamily="18" charset="0"/>
                      </a:rPr>
                      <m:t>) = 80</m:t>
                    </m:r>
                    <m:sSup>
                      <m:sSupPr>
                        <m:ctrlPr>
                          <a:rPr lang="en-US" alt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800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en-US" sz="2800" b="0" i="1" dirty="0" smtClean="0">
                            <a:latin typeface="Cambria Math" panose="02040503050406030204" pitchFamily="18" charset="0"/>
                          </a:rPr>
                          <m:t>−50000</m:t>
                        </m:r>
                        <m:r>
                          <a:rPr lang="en-US" altLang="en-US" sz="28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en-US" sz="2800" i="1" dirty="0">
                        <a:latin typeface="Cambria Math" panose="02040503050406030204" pitchFamily="18" charset="0"/>
                      </a:rPr>
                      <m:t>− 20</m:t>
                    </m:r>
                    <m:sSup>
                      <m:sSupPr>
                        <m:ctrlPr>
                          <a:rPr lang="en-US" alt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800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en-US" sz="2800" b="0" i="1" dirty="0" smtClean="0">
                            <a:latin typeface="Cambria Math" panose="02040503050406030204" pitchFamily="18" charset="0"/>
                          </a:rPr>
                          <m:t>−200000</m:t>
                        </m:r>
                        <m:r>
                          <a:rPr lang="en-US" altLang="en-US" sz="28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en-US" sz="2800" i="1" baseline="3000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2800" i="1" dirty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3"/>
                <a:stretch>
                  <a:fillRect t="-875" r="-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2021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a-IR" dirty="0"/>
              <a:t>پاسخ میرای بحرانی (</a:t>
            </a:r>
            <a:r>
              <a:rPr lang="en-US" altLang="en-US" dirty="0">
                <a:solidFill>
                  <a:srgbClr val="C00000"/>
                </a:solidFill>
              </a:rPr>
              <a:t>α=ω</a:t>
            </a:r>
            <a:r>
              <a:rPr lang="en-US" altLang="en-US" baseline="-25000" dirty="0">
                <a:solidFill>
                  <a:srgbClr val="C00000"/>
                </a:solidFill>
              </a:rPr>
              <a:t>0</a:t>
            </a:r>
            <a:r>
              <a:rPr lang="fa-IR" altLang="en-US" dirty="0"/>
              <a:t>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3F3F3F"/>
                </a:solidFill>
              </a:rPr>
              <a:t>7. RLC Circuits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fld id="{AC621F99-2172-442B-AAE1-22140BEE3D05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17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graphicFrame>
        <p:nvGraphicFramePr>
          <p:cNvPr id="266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8514783"/>
              </p:ext>
            </p:extLst>
          </p:nvPr>
        </p:nvGraphicFramePr>
        <p:xfrm>
          <a:off x="625366" y="1219200"/>
          <a:ext cx="3255962" cy="1528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44520" imgH="583920" progId="Equation.3">
                  <p:embed/>
                </p:oleObj>
              </mc:Choice>
              <mc:Fallback>
                <p:oleObj name="Equation" r:id="rId2" imgW="124452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366" y="1219200"/>
                        <a:ext cx="3255962" cy="152876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5578453"/>
              </p:ext>
            </p:extLst>
          </p:nvPr>
        </p:nvGraphicFramePr>
        <p:xfrm>
          <a:off x="5562600" y="1983581"/>
          <a:ext cx="2025650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74360" imgH="215640" progId="Equation.3">
                  <p:embed/>
                </p:oleObj>
              </mc:Choice>
              <mc:Fallback>
                <p:oleObj name="Equation" r:id="rId4" imgW="7743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1983581"/>
                        <a:ext cx="2025650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Electrical Circuits</a:t>
            </a:r>
            <a:endParaRPr lang="en-US" alt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4509189"/>
              </p:ext>
            </p:extLst>
          </p:nvPr>
        </p:nvGraphicFramePr>
        <p:xfrm>
          <a:off x="2662237" y="4267200"/>
          <a:ext cx="3814763" cy="75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19200" imgH="241300" progId="Equation.3">
                  <p:embed/>
                </p:oleObj>
              </mc:Choice>
              <mc:Fallback>
                <p:oleObj name="Equation" r:id="rId6" imgW="12192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2237" y="4267200"/>
                        <a:ext cx="3814763" cy="754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a-IR" dirty="0"/>
              <a:t>یک ریشه حقیقی مضاعف:</a:t>
            </a:r>
          </a:p>
          <a:p>
            <a:endParaRPr lang="fa-IR" dirty="0"/>
          </a:p>
          <a:p>
            <a:endParaRPr lang="fa-IR" dirty="0"/>
          </a:p>
          <a:p>
            <a:endParaRPr lang="fa-IR" dirty="0"/>
          </a:p>
          <a:p>
            <a:r>
              <a:rPr lang="fa-IR" dirty="0"/>
              <a:t>فرم پاسخ طبیعی به صورت زیر است: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407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a-IR" dirty="0"/>
              <a:t>مدار </a:t>
            </a:r>
            <a:r>
              <a:rPr lang="en-US" dirty="0"/>
              <a:t>RLC</a:t>
            </a:r>
            <a:r>
              <a:rPr lang="fa-IR" dirty="0"/>
              <a:t> میرای بحرانی: مثال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3F3F3F"/>
                </a:solidFill>
              </a:rPr>
              <a:t>7. RLC Circuits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fld id="{749EAFBD-8983-40A7-BA63-857FB57FDA8E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18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pic>
        <p:nvPicPr>
          <p:cNvPr id="25606" name="Picture 3" descr="hay29575_09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98"/>
          <a:stretch>
            <a:fillRect/>
          </a:stretch>
        </p:blipFill>
        <p:spPr bwMode="auto">
          <a:xfrm>
            <a:off x="2266950" y="2563813"/>
            <a:ext cx="5010150" cy="254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Electrical Circuits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fa-IR" dirty="0"/>
                  <a:t>با فرض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fa-IR" dirty="0"/>
                  <a:t>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fa-IR" dirty="0"/>
                  <a:t> و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fa-IR" dirty="0"/>
                  <a:t> را طوری به‌دست آورید که پاسخ مدار میرای بحرانی باشد.</a:t>
                </a:r>
              </a:p>
              <a:p>
                <a:endParaRPr lang="fa-IR" dirty="0"/>
              </a:p>
              <a:p>
                <a:endParaRPr lang="fa-IR" dirty="0"/>
              </a:p>
              <a:p>
                <a:endParaRPr lang="fa-IR" dirty="0"/>
              </a:p>
              <a:p>
                <a:endParaRPr lang="fa-IR" dirty="0"/>
              </a:p>
              <a:p>
                <a:endParaRPr lang="fa-IR" dirty="0"/>
              </a:p>
              <a:p>
                <a:endParaRPr lang="fa-IR" dirty="0"/>
              </a:p>
              <a:p>
                <a:pPr algn="l" rtl="0"/>
                <a:r>
                  <a:rPr lang="en-US" altLang="en-US" sz="2800" i="1" dirty="0"/>
                  <a:t>Answer: R</a:t>
                </a:r>
                <a:r>
                  <a:rPr lang="en-US" altLang="en-US" sz="2800" i="1" baseline="-25000" dirty="0"/>
                  <a:t>1</a:t>
                </a:r>
                <a:r>
                  <a:rPr lang="en-US" altLang="en-US" sz="2800" i="1" dirty="0"/>
                  <a:t> = 31.63 </a:t>
                </a:r>
                <a:r>
                  <a:rPr lang="en-US" altLang="en-US" sz="2800" i="1" dirty="0" err="1"/>
                  <a:t>kΩ</a:t>
                </a:r>
                <a:r>
                  <a:rPr lang="en-US" altLang="en-US" sz="2800" i="1" dirty="0"/>
                  <a:t>, R</a:t>
                </a:r>
                <a:r>
                  <a:rPr lang="en-US" altLang="en-US" sz="2800" i="1" baseline="-25000" dirty="0"/>
                  <a:t>2</a:t>
                </a:r>
                <a:r>
                  <a:rPr lang="en-US" altLang="en-US" sz="2800" i="1" dirty="0"/>
                  <a:t>=0.4Ω</a:t>
                </a:r>
                <a:endParaRPr lang="en-US" altLang="en-US" sz="28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3"/>
                <a:stretch>
                  <a:fillRect l="-2618" t="-875" r="-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825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a-IR" dirty="0"/>
              <a:t>پاسخ میرای ضعیف (</a:t>
            </a:r>
            <a:r>
              <a:rPr lang="en-US" altLang="en-US" dirty="0">
                <a:solidFill>
                  <a:srgbClr val="C00000"/>
                </a:solidFill>
              </a:rPr>
              <a:t>α&lt;ω</a:t>
            </a:r>
            <a:r>
              <a:rPr lang="en-US" altLang="en-US" baseline="-25000" dirty="0">
                <a:solidFill>
                  <a:srgbClr val="C00000"/>
                </a:solidFill>
              </a:rPr>
              <a:t>0</a:t>
            </a:r>
            <a:r>
              <a:rPr lang="fa-IR" dirty="0"/>
              <a:t>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3F3F3F"/>
                </a:solidFill>
              </a:rPr>
              <a:t>7. RLC Circuits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fld id="{AC621F99-2172-442B-AAE1-22140BEE3D05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19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graphicFrame>
        <p:nvGraphicFramePr>
          <p:cNvPr id="266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0262722"/>
              </p:ext>
            </p:extLst>
          </p:nvPr>
        </p:nvGraphicFramePr>
        <p:xfrm>
          <a:off x="619043" y="1273175"/>
          <a:ext cx="3255962" cy="142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44600" imgH="546100" progId="Equation.3">
                  <p:embed/>
                </p:oleObj>
              </mc:Choice>
              <mc:Fallback>
                <p:oleObj name="Equation" r:id="rId2" imgW="1244600" imgH="546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043" y="1273175"/>
                        <a:ext cx="3255962" cy="142875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0942355"/>
              </p:ext>
            </p:extLst>
          </p:nvPr>
        </p:nvGraphicFramePr>
        <p:xfrm>
          <a:off x="5068888" y="1676400"/>
          <a:ext cx="2246312" cy="5609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16000" imgH="254000" progId="Equation.3">
                  <p:embed/>
                </p:oleObj>
              </mc:Choice>
              <mc:Fallback>
                <p:oleObj name="Equation" r:id="rId4" imgW="10160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8888" y="1676400"/>
                        <a:ext cx="2246312" cy="5609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8" name="Object 4"/>
          <p:cNvGraphicFramePr>
            <a:graphicFrameLocks noChangeAspect="1"/>
          </p:cNvGraphicFramePr>
          <p:nvPr/>
        </p:nvGraphicFramePr>
        <p:xfrm>
          <a:off x="2305050" y="4378325"/>
          <a:ext cx="4759325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726920" imgH="228600" progId="Equation.3">
                  <p:embed/>
                </p:oleObj>
              </mc:Choice>
              <mc:Fallback>
                <p:oleObj name="Equation" r:id="rId6" imgW="17269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5050" y="4378325"/>
                        <a:ext cx="4759325" cy="630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9" name="Object 5"/>
          <p:cNvGraphicFramePr>
            <a:graphicFrameLocks noChangeAspect="1"/>
          </p:cNvGraphicFramePr>
          <p:nvPr/>
        </p:nvGraphicFramePr>
        <p:xfrm>
          <a:off x="2360612" y="5494338"/>
          <a:ext cx="6021388" cy="6611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197080" imgH="241200" progId="Equation.3">
                  <p:embed/>
                </p:oleObj>
              </mc:Choice>
              <mc:Fallback>
                <p:oleObj name="Equation" r:id="rId8" imgW="21970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0612" y="5494338"/>
                        <a:ext cx="6021388" cy="6611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Electrical Circuits</a:t>
            </a:r>
            <a:endParaRPr lang="en-US" alt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5211483"/>
              </p:ext>
            </p:extLst>
          </p:nvPr>
        </p:nvGraphicFramePr>
        <p:xfrm>
          <a:off x="5139669" y="2542107"/>
          <a:ext cx="1924706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888840" imgH="457200" progId="Equation.3">
                  <p:embed/>
                </p:oleObj>
              </mc:Choice>
              <mc:Fallback>
                <p:oleObj name="Equation" r:id="rId10" imgW="88884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9669" y="2542107"/>
                        <a:ext cx="1924706" cy="9906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a-IR" dirty="0"/>
              <a:t>ریشه‌های مختلط مزدوج</a:t>
            </a:r>
          </a:p>
          <a:p>
            <a:r>
              <a:rPr lang="fa-IR" dirty="0"/>
              <a:t>با تعریف                           داریم:</a:t>
            </a:r>
          </a:p>
          <a:p>
            <a:endParaRPr lang="fa-IR" dirty="0"/>
          </a:p>
          <a:p>
            <a:endParaRPr lang="fa-IR" dirty="0"/>
          </a:p>
          <a:p>
            <a:endParaRPr lang="fa-IR" dirty="0"/>
          </a:p>
          <a:p>
            <a:r>
              <a:rPr lang="fa-IR" dirty="0"/>
              <a:t>فرم پاسخ میرای ضعیف:</a:t>
            </a:r>
          </a:p>
          <a:p>
            <a:endParaRPr lang="fa-IR" dirty="0"/>
          </a:p>
          <a:p>
            <a:r>
              <a:rPr lang="fa-IR" dirty="0"/>
              <a:t>یا به عبارت دیگر: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923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29600" cy="82232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a-IR" altLang="en-US" dirty="0"/>
              <a:t>فهرست مطالب</a:t>
            </a:r>
            <a:endParaRPr lang="en-US" altLang="en-US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219200"/>
            <a:ext cx="8153400" cy="4876800"/>
          </a:xfrm>
        </p:spPr>
        <p:txBody>
          <a:bodyPr/>
          <a:lstStyle/>
          <a:p>
            <a:pPr eaLnBrk="1" hangingPunct="1"/>
            <a:r>
              <a:rPr lang="fa-IR" altLang="en-US" dirty="0"/>
              <a:t>کاربرد مدارهای </a:t>
            </a:r>
            <a:r>
              <a:rPr lang="en-US" altLang="en-US" dirty="0"/>
              <a:t>RL</a:t>
            </a:r>
            <a:r>
              <a:rPr lang="fa-IR" altLang="en-US" dirty="0"/>
              <a:t> و </a:t>
            </a:r>
            <a:r>
              <a:rPr lang="en-US" altLang="en-US" dirty="0"/>
              <a:t>RC</a:t>
            </a:r>
          </a:p>
          <a:p>
            <a:pPr eaLnBrk="1" hangingPunct="1"/>
            <a:r>
              <a:rPr lang="fa-IR" altLang="en-US" dirty="0"/>
              <a:t>مدارهای مرتبه دوم: </a:t>
            </a:r>
            <a:r>
              <a:rPr lang="en-US" altLang="en-US" dirty="0"/>
              <a:t>RLC</a:t>
            </a:r>
          </a:p>
          <a:p>
            <a:pPr lvl="1" eaLnBrk="1" hangingPunct="1"/>
            <a:r>
              <a:rPr lang="fa-IR" altLang="en-US" dirty="0"/>
              <a:t>مدار </a:t>
            </a:r>
            <a:r>
              <a:rPr lang="en-US" altLang="en-US" dirty="0"/>
              <a:t>RLC</a:t>
            </a:r>
            <a:r>
              <a:rPr lang="fa-IR" altLang="en-US" dirty="0"/>
              <a:t> موازی بدون منبع</a:t>
            </a:r>
          </a:p>
          <a:p>
            <a:pPr lvl="1" eaLnBrk="1" hangingPunct="1"/>
            <a:r>
              <a:rPr lang="fa-IR" altLang="en-US" dirty="0"/>
              <a:t>مدار </a:t>
            </a:r>
            <a:r>
              <a:rPr lang="en-US" altLang="en-US" dirty="0"/>
              <a:t>RLC</a:t>
            </a:r>
            <a:r>
              <a:rPr lang="fa-IR" altLang="en-US" dirty="0"/>
              <a:t> سری بدون منبع</a:t>
            </a:r>
          </a:p>
          <a:p>
            <a:pPr lvl="1" eaLnBrk="1" hangingPunct="1"/>
            <a:r>
              <a:rPr lang="fa-IR" altLang="en-US" dirty="0"/>
              <a:t>پاسخ کامل در حضور منبع و شرایط اولیه</a:t>
            </a:r>
          </a:p>
          <a:p>
            <a:pPr lvl="2" eaLnBrk="1" hangingPunct="1"/>
            <a:r>
              <a:rPr lang="fa-IR" altLang="en-US" dirty="0"/>
              <a:t>نحوه محاسبه شرایط اولیه</a:t>
            </a:r>
            <a:endParaRPr lang="en-US" altLang="en-US" dirty="0"/>
          </a:p>
          <a:p>
            <a:pPr lvl="1" eaLnBrk="1" hangingPunct="1"/>
            <a:endParaRPr lang="en-US" altLang="en-US" dirty="0"/>
          </a:p>
        </p:txBody>
      </p:sp>
      <p:sp>
        <p:nvSpPr>
          <p:cNvPr id="11268" name="Date Placeholder 3"/>
          <p:cNvSpPr>
            <a:spLocks noGrp="1"/>
          </p:cNvSpPr>
          <p:nvPr>
            <p:ph type="dt" sz="quarter" idx="10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tx2"/>
                </a:solidFill>
              </a:rPr>
              <a:t>Electrical Circuits</a:t>
            </a:r>
          </a:p>
        </p:txBody>
      </p:sp>
      <p:sp>
        <p:nvSpPr>
          <p:cNvPr id="11269" name="Footer Placeholder 4"/>
          <p:cNvSpPr>
            <a:spLocks noGrp="1"/>
          </p:cNvSpPr>
          <p:nvPr>
            <p:ph type="ftr" sz="quarter" idx="11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tx2"/>
                </a:solidFill>
              </a:rPr>
              <a:t>7. RLC Circuits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0805AAEB-DA8E-4881-81AF-D22FE85BF778}" type="slidenum">
              <a:rPr lang="en-US" altLang="en-US"/>
              <a:pPr>
                <a:defRPr/>
              </a:pPr>
              <a:t>2</a:t>
            </a:fld>
            <a:endParaRPr lang="en-US" altLang="en-US"/>
          </a:p>
        </p:txBody>
      </p:sp>
      <p:sp>
        <p:nvSpPr>
          <p:cNvPr id="11271" name="TextBox 6"/>
          <p:cNvSpPr txBox="1">
            <a:spLocks noChangeArrowheads="1"/>
          </p:cNvSpPr>
          <p:nvPr/>
        </p:nvSpPr>
        <p:spPr bwMode="auto">
          <a:xfrm>
            <a:off x="-1752600" y="472440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A5AB81"/>
              </a:buClr>
              <a:buSzPct val="7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400"/>
              </a:spcBef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6364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fa-IR" sz="4300" dirty="0"/>
              <a:t>مدار </a:t>
            </a:r>
            <a:r>
              <a:rPr lang="en-US" sz="4300" dirty="0"/>
              <a:t>RLC</a:t>
            </a:r>
            <a:r>
              <a:rPr lang="fa-IR" sz="4300" dirty="0"/>
              <a:t> میرای ضعیف: مثال 1</a:t>
            </a:r>
            <a:endParaRPr lang="en-US" sz="43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3F3F3F"/>
                </a:solidFill>
              </a:rPr>
              <a:t>7. RLC Circuits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fld id="{46F95DA0-C88A-4C9A-9720-B477E07DCC92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20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pic>
        <p:nvPicPr>
          <p:cNvPr id="27653" name="Picture 3" descr="hay29575_09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2"/>
          <a:stretch>
            <a:fillRect/>
          </a:stretch>
        </p:blipFill>
        <p:spPr bwMode="auto">
          <a:xfrm>
            <a:off x="1520825" y="1295400"/>
            <a:ext cx="6480175" cy="423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Electrical Circuits</a:t>
            </a:r>
            <a:endParaRPr lang="en-US" alt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5694247"/>
            <a:ext cx="3790950" cy="522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4609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a-IR" dirty="0"/>
              <a:t>مقایسه پاسخ‌های مختلف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3F3F3F"/>
                </a:solidFill>
              </a:rPr>
              <a:t>7. RLC Circuits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fld id="{9B771B32-1EFC-4B02-8F7E-E150A834E8D4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21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pic>
        <p:nvPicPr>
          <p:cNvPr id="28677" name="Picture 3" descr="hay29575_091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6"/>
          <a:stretch>
            <a:fillRect/>
          </a:stretch>
        </p:blipFill>
        <p:spPr bwMode="auto">
          <a:xfrm>
            <a:off x="1219200" y="1295400"/>
            <a:ext cx="6858000" cy="468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Electrical Circuits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867102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a-IR" dirty="0"/>
              <a:t>مقایسه پاسخ‌های مختلف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3F3F3F"/>
                </a:solidFill>
              </a:rPr>
              <a:t>7. RLC Circuits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fld id="{9B771B32-1EFC-4B02-8F7E-E150A834E8D4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22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Electrical Circuits</a:t>
            </a:r>
            <a:endParaRPr lang="en-US" alt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741" y="2362200"/>
            <a:ext cx="6298259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6592735"/>
              </p:ext>
            </p:extLst>
          </p:nvPr>
        </p:nvGraphicFramePr>
        <p:xfrm>
          <a:off x="5983452" y="2438400"/>
          <a:ext cx="1352550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609480" imgH="393480" progId="Equation.3">
                  <p:embed/>
                </p:oleObj>
              </mc:Choice>
              <mc:Fallback>
                <p:oleObj name="Equation" r:id="rId3" imgW="6094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3452" y="2438400"/>
                        <a:ext cx="1352550" cy="87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fa-IR" dirty="0"/>
                  <a:t>با افزایش </a:t>
                </a:r>
                <a:r>
                  <a:rPr lang="en-US" dirty="0"/>
                  <a:t>R</a:t>
                </a:r>
                <a:r>
                  <a:rPr lang="fa-IR" dirty="0"/>
                  <a:t> در مدار </a:t>
                </a:r>
                <a:r>
                  <a:rPr lang="en-US" dirty="0"/>
                  <a:t>RLC</a:t>
                </a:r>
                <a:r>
                  <a:rPr lang="fa-IR" dirty="0"/>
                  <a:t> موازی، ضریب میرایی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fa-IR" dirty="0"/>
                  <a:t> کاهش یافته و روند میرایی کند می‌شود.</a:t>
                </a:r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6"/>
                <a:stretch>
                  <a:fillRect t="-2000" r="-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20881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9" name="Picture 4" descr="hay29575_091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7"/>
          <a:stretch>
            <a:fillRect/>
          </a:stretch>
        </p:blipFill>
        <p:spPr bwMode="auto">
          <a:xfrm>
            <a:off x="762000" y="3795712"/>
            <a:ext cx="3124200" cy="237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3" name="Picture 3" descr="hay29575_091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7" t="2107" r="16389" b="50243"/>
          <a:stretch>
            <a:fillRect/>
          </a:stretch>
        </p:blipFill>
        <p:spPr bwMode="auto">
          <a:xfrm>
            <a:off x="2971800" y="2266950"/>
            <a:ext cx="5727996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fa-IR" sz="4300" dirty="0"/>
              <a:t>مدار </a:t>
            </a:r>
            <a:r>
              <a:rPr lang="en-US" sz="4300" dirty="0"/>
              <a:t>RLC</a:t>
            </a:r>
            <a:r>
              <a:rPr lang="fa-IR" sz="4300" dirty="0"/>
              <a:t> میرای ضعیف: مثال 2</a:t>
            </a:r>
            <a:endParaRPr lang="en-US" sz="43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3F3F3F"/>
                </a:solidFill>
              </a:rPr>
              <a:t>7. RLC Circuits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fld id="{CE207B74-EF7A-4A98-BD7B-2E167A5712E7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23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Electrical Circuits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fa-IR" dirty="0"/>
                  <a:t>نشان دهید   </a:t>
                </a:r>
                <a14:m>
                  <m:oMath xmlns:m="http://schemas.openxmlformats.org/officeDocument/2006/math">
                    <m:r>
                      <a:rPr lang="en-US" altLang="en-US" sz="24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sz="2400" i="1" baseline="-25000" dirty="0" err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</a:rPr>
                      <m:t> =</m:t>
                    </m:r>
                    <m:sSup>
                      <m:sSupPr>
                        <m:ctrlP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  <m:t>−1.2</m:t>
                        </m:r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en-US" sz="2400" i="1" baseline="3000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</a:rPr>
                      <m:t>(2.03 </m:t>
                    </m:r>
                    <m:r>
                      <m:rPr>
                        <m:sty m:val="p"/>
                      </m:rPr>
                      <a:rPr lang="en-US" altLang="en-US" sz="2400" i="1" dirty="0" err="1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</a:rPr>
                      <m:t>⁡4.75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</a:rPr>
                      <m:t> + 2.56 </m:t>
                    </m:r>
                    <m:r>
                      <m:rPr>
                        <m:sty m:val="p"/>
                      </m:rPr>
                      <a:rPr lang="en-US" altLang="en-US" sz="2400" i="1" dirty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</a:rPr>
                      <m:t>⁡4.75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sz="24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4"/>
                <a:stretch>
                  <a:fillRect t="-1250" r="-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9428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fa-IR" dirty="0"/>
              <a:t>مدار </a:t>
            </a:r>
            <a:r>
              <a:rPr lang="en-US" dirty="0"/>
              <a:t>RLC</a:t>
            </a:r>
            <a:r>
              <a:rPr lang="fa-IR" dirty="0"/>
              <a:t> سری بدون منبع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3F3F3F"/>
                </a:solidFill>
              </a:rPr>
              <a:t>7. RLC Circuits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fld id="{BA2C0220-6EB0-4204-8984-64BCB6EC7E86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24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pic>
        <p:nvPicPr>
          <p:cNvPr id="30727" name="Picture 3" descr="hay29575_092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7" b="53485"/>
          <a:stretch>
            <a:fillRect/>
          </a:stretch>
        </p:blipFill>
        <p:spPr bwMode="auto">
          <a:xfrm>
            <a:off x="4556125" y="1914525"/>
            <a:ext cx="4435475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0722" name="Object 2"/>
          <p:cNvGraphicFramePr>
            <a:graphicFrameLocks noChangeAspect="1"/>
          </p:cNvGraphicFramePr>
          <p:nvPr/>
        </p:nvGraphicFramePr>
        <p:xfrm>
          <a:off x="838200" y="2666989"/>
          <a:ext cx="3576638" cy="12954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346040" imgH="419040" progId="Equation.3">
                  <p:embed/>
                </p:oleObj>
              </mc:Choice>
              <mc:Fallback>
                <p:oleObj name="Equation" r:id="rId3" imgW="134604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666989"/>
                        <a:ext cx="3576638" cy="12954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Electrical Circuits</a:t>
            </a:r>
            <a:endParaRPr lang="en-US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a-IR" dirty="0"/>
              <a:t>با نوشتن </a:t>
            </a:r>
            <a:r>
              <a:rPr lang="en-US" dirty="0"/>
              <a:t>KVL</a:t>
            </a:r>
            <a:r>
              <a:rPr lang="fa-IR" dirty="0"/>
              <a:t> و مشتق‌گیری از آن داریم:</a:t>
            </a:r>
          </a:p>
          <a:p>
            <a:endParaRPr lang="fa-IR" dirty="0"/>
          </a:p>
          <a:p>
            <a:endParaRPr lang="fa-IR" dirty="0"/>
          </a:p>
          <a:p>
            <a:endParaRPr lang="fa-IR" dirty="0"/>
          </a:p>
          <a:p>
            <a:endParaRPr lang="fa-IR" dirty="0"/>
          </a:p>
          <a:p>
            <a:endParaRPr lang="fa-IR" dirty="0"/>
          </a:p>
          <a:p>
            <a:endParaRPr lang="fa-IR" dirty="0"/>
          </a:p>
          <a:p>
            <a:r>
              <a:rPr lang="fa-IR" dirty="0"/>
              <a:t>این مدار دوگان مدار </a:t>
            </a:r>
            <a:r>
              <a:rPr lang="en-US" dirty="0"/>
              <a:t>RLC</a:t>
            </a:r>
            <a:r>
              <a:rPr lang="fa-IR" dirty="0"/>
              <a:t> موازی است.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7616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fa-IR" dirty="0"/>
              <a:t>حل معادله مرتبه دوم برای یافتن پاسخ طبیعی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3F3F3F"/>
                </a:solidFill>
              </a:rPr>
              <a:t>7. RLC Circuits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fld id="{B00FF957-1CE1-4F35-A9C1-8DE662D836D6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25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graphicFrame>
        <p:nvGraphicFramePr>
          <p:cNvPr id="31746" name="Object 2"/>
          <p:cNvGraphicFramePr>
            <a:graphicFrameLocks noChangeAspect="1"/>
          </p:cNvGraphicFramePr>
          <p:nvPr/>
        </p:nvGraphicFramePr>
        <p:xfrm>
          <a:off x="3657600" y="2082800"/>
          <a:ext cx="2792413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28700" imgH="355600" progId="Equation.3">
                  <p:embed/>
                </p:oleObj>
              </mc:Choice>
              <mc:Fallback>
                <p:oleObj name="Equation" r:id="rId2" imgW="1028700" imgH="355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082800"/>
                        <a:ext cx="2792413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9567598"/>
              </p:ext>
            </p:extLst>
          </p:nvPr>
        </p:nvGraphicFramePr>
        <p:xfrm>
          <a:off x="1981200" y="3911600"/>
          <a:ext cx="4579937" cy="1236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39900" imgH="469900" progId="Equation.3">
                  <p:embed/>
                </p:oleObj>
              </mc:Choice>
              <mc:Fallback>
                <p:oleObj name="Equation" r:id="rId4" imgW="17399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911600"/>
                        <a:ext cx="4579937" cy="1236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Electrical Circuits</a:t>
            </a:r>
            <a:endParaRPr lang="en-US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a-IR" dirty="0"/>
              <a:t>مانند مدار موازی، با حل معادله مشخصه زیر و یافتن ریشه‌ها شروع می‌کنیم:</a:t>
            </a:r>
          </a:p>
          <a:p>
            <a:endParaRPr lang="fa-IR" dirty="0"/>
          </a:p>
          <a:p>
            <a:endParaRPr lang="fa-IR" dirty="0"/>
          </a:p>
          <a:p>
            <a:endParaRPr lang="fa-IR" dirty="0"/>
          </a:p>
          <a:p>
            <a:endParaRPr lang="fa-IR" dirty="0"/>
          </a:p>
          <a:p>
            <a:r>
              <a:rPr lang="fa-IR" dirty="0"/>
              <a:t>ریشه‌ها: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8644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loud 14"/>
          <p:cNvSpPr/>
          <p:nvPr/>
        </p:nvSpPr>
        <p:spPr>
          <a:xfrm>
            <a:off x="6730099" y="1828800"/>
            <a:ext cx="1551202" cy="1390894"/>
          </a:xfrm>
          <a:prstGeom prst="cloud">
            <a:avLst/>
          </a:prstGeom>
          <a:solidFill>
            <a:srgbClr val="66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loud 6"/>
          <p:cNvSpPr/>
          <p:nvPr/>
        </p:nvSpPr>
        <p:spPr>
          <a:xfrm flipV="1">
            <a:off x="3768557" y="1733306"/>
            <a:ext cx="2200720" cy="1390894"/>
          </a:xfrm>
          <a:prstGeom prst="cloud">
            <a:avLst/>
          </a:prstGeom>
          <a:solidFill>
            <a:srgbClr val="66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a-IR" dirty="0"/>
              <a:t>سه حالت ممکن پاسخ طبیعی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3F3F3F"/>
                </a:solidFill>
              </a:rPr>
              <a:t>7. RLC Circuits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fld id="{B1C73301-6BB5-49C5-9F42-5A56A3021B4C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26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graphicFrame>
        <p:nvGraphicFramePr>
          <p:cNvPr id="3277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4154491"/>
              </p:ext>
            </p:extLst>
          </p:nvPr>
        </p:nvGraphicFramePr>
        <p:xfrm>
          <a:off x="3772322" y="2126719"/>
          <a:ext cx="1999408" cy="76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00100" imgH="304800" progId="Equation.3">
                  <p:embed/>
                </p:oleObj>
              </mc:Choice>
              <mc:Fallback>
                <p:oleObj name="Equation" r:id="rId2" imgW="800100" imgH="304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2322" y="2126719"/>
                        <a:ext cx="1999408" cy="761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115394"/>
              </p:ext>
            </p:extLst>
          </p:nvPr>
        </p:nvGraphicFramePr>
        <p:xfrm>
          <a:off x="6772956" y="1984326"/>
          <a:ext cx="1274988" cy="9401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82600" imgH="355600" progId="Equation.3">
                  <p:embed/>
                </p:oleObj>
              </mc:Choice>
              <mc:Fallback>
                <p:oleObj name="Equation" r:id="rId4" imgW="482600" imgH="355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2956" y="1984326"/>
                        <a:ext cx="1274988" cy="9401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3641666"/>
              </p:ext>
            </p:extLst>
          </p:nvPr>
        </p:nvGraphicFramePr>
        <p:xfrm>
          <a:off x="620712" y="3271880"/>
          <a:ext cx="3429000" cy="584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93800" imgH="203200" progId="Equation.3">
                  <p:embed/>
                </p:oleObj>
              </mc:Choice>
              <mc:Fallback>
                <p:oleObj name="Equation" r:id="rId6" imgW="11938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712" y="3271880"/>
                        <a:ext cx="3429000" cy="5840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6475757"/>
              </p:ext>
            </p:extLst>
          </p:nvPr>
        </p:nvGraphicFramePr>
        <p:xfrm>
          <a:off x="620711" y="4186280"/>
          <a:ext cx="3814055" cy="7547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219200" imgH="241300" progId="Equation.3">
                  <p:embed/>
                </p:oleObj>
              </mc:Choice>
              <mc:Fallback>
                <p:oleObj name="Equation" r:id="rId8" imgW="12192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711" y="4186280"/>
                        <a:ext cx="3814055" cy="7547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20088"/>
              </p:ext>
            </p:extLst>
          </p:nvPr>
        </p:nvGraphicFramePr>
        <p:xfrm>
          <a:off x="609600" y="5378821"/>
          <a:ext cx="4887912" cy="5858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222500" imgH="266700" progId="Equation.3">
                  <p:embed/>
                </p:oleObj>
              </mc:Choice>
              <mc:Fallback>
                <p:oleObj name="Equation" r:id="rId10" imgW="2222500" imgH="266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378821"/>
                        <a:ext cx="4887912" cy="5858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5835880"/>
              </p:ext>
            </p:extLst>
          </p:nvPr>
        </p:nvGraphicFramePr>
        <p:xfrm>
          <a:off x="656596" y="1328947"/>
          <a:ext cx="2277912" cy="9997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244600" imgH="546100" progId="Equation.3">
                  <p:embed/>
                </p:oleObj>
              </mc:Choice>
              <mc:Fallback>
                <p:oleObj name="Equation" r:id="rId12" imgW="1244600" imgH="546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596" y="1328947"/>
                        <a:ext cx="2277912" cy="999706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Electrical Circuits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fa-IR" dirty="0"/>
                  <a:t>تعریف ضریب میرایی و فرکانس تشدید:</a:t>
                </a:r>
              </a:p>
              <a:p>
                <a:endParaRPr lang="fa-IR" dirty="0"/>
              </a:p>
              <a:p>
                <a:endParaRPr lang="fa-IR" dirty="0"/>
              </a:p>
              <a:p>
                <a:endParaRPr lang="fa-IR" dirty="0"/>
              </a:p>
              <a:p>
                <a:r>
                  <a:rPr lang="fa-IR" dirty="0"/>
                  <a:t>میرای شدید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a-IR" dirty="0"/>
                  <a:t>):</a:t>
                </a:r>
              </a:p>
              <a:p>
                <a:endParaRPr lang="fa-IR" dirty="0"/>
              </a:p>
              <a:p>
                <a:r>
                  <a:rPr lang="fa-IR" dirty="0"/>
                  <a:t>میرای بحرانی (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fa-IR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a-IR" dirty="0"/>
                  <a:t>):</a:t>
                </a:r>
              </a:p>
              <a:p>
                <a:endParaRPr lang="fa-IR" dirty="0"/>
              </a:p>
              <a:p>
                <a:pPr algn="r"/>
                <a:r>
                  <a:rPr lang="fa-IR" dirty="0"/>
                  <a:t>میرای ضعیف (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fa-IR" sz="2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a-IR" dirty="0"/>
                  <a:t>):</a:t>
                </a:r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15"/>
                <a:stretch>
                  <a:fillRect t="-1250" r="-449"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53614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z="4000" dirty="0"/>
              <a:t>انتقال انرژی بین سلف و خازن در مدار </a:t>
            </a:r>
            <a:r>
              <a:rPr lang="en-US" sz="4000" dirty="0"/>
              <a:t>RLC</a:t>
            </a:r>
            <a:r>
              <a:rPr lang="fa-IR" sz="4000" dirty="0"/>
              <a:t> موازی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fa-IR" dirty="0"/>
                  <a:t>میرای ضعیف </a:t>
                </a:r>
                <a:r>
                  <a:rPr lang="en-US" dirty="0"/>
                  <a:t> </a:t>
                </a:r>
                <a:r>
                  <a:rPr lang="fa-IR" dirty="0"/>
                  <a:t>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=100 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fa-IR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t="-875" r="-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Electrical Circuits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7. RLC Circuits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5CFC3F8-B58D-40FA-AF21-F23E618E0688}" type="slidenum">
              <a:rPr lang="en-US" altLang="en-US" smtClean="0"/>
              <a:pPr>
                <a:defRPr/>
              </a:pPr>
              <a:t>27</a:t>
            </a:fld>
            <a:endParaRPr lang="en-US" alt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588" y="2057400"/>
            <a:ext cx="583882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447800" y="1321713"/>
                <a:ext cx="2775440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/>
                        </a:rPr>
                        <m:t>𝐶</m:t>
                      </m:r>
                      <m:r>
                        <a:rPr lang="en-US" sz="2200" b="0" i="1" smtClean="0">
                          <a:latin typeface="Cambria Math"/>
                        </a:rPr>
                        <m:t>=100</m:t>
                      </m:r>
                      <m:r>
                        <a:rPr lang="en-US" sz="2200" b="0" i="1" smtClean="0">
                          <a:latin typeface="Cambria Math"/>
                        </a:rPr>
                        <m:t>𝑛𝐹</m:t>
                      </m:r>
                      <m:r>
                        <a:rPr lang="en-US" sz="2200" b="0" i="1" smtClean="0">
                          <a:latin typeface="Cambria Math"/>
                        </a:rPr>
                        <m:t>, </m:t>
                      </m:r>
                      <m:r>
                        <a:rPr lang="en-US" sz="2200" b="0" i="1" smtClean="0">
                          <a:latin typeface="Cambria Math"/>
                        </a:rPr>
                        <m:t>𝐿</m:t>
                      </m:r>
                      <m:r>
                        <a:rPr lang="en-US" sz="2200" b="0" i="1" smtClean="0">
                          <a:latin typeface="Cambria Math"/>
                        </a:rPr>
                        <m:t>=7</m:t>
                      </m:r>
                      <m:r>
                        <a:rPr lang="en-US" sz="2200" b="0" i="1" smtClean="0">
                          <a:latin typeface="Cambria Math"/>
                          <a:ea typeface="Cambria Math"/>
                        </a:rPr>
                        <m:t>𝜇</m:t>
                      </m:r>
                      <m:r>
                        <a:rPr lang="en-US" sz="2200" b="0" i="1" smtClean="0">
                          <a:latin typeface="Cambria Math"/>
                          <a:ea typeface="Cambria Math"/>
                        </a:rPr>
                        <m:t>𝐻</m:t>
                      </m:r>
                    </m:oMath>
                  </m:oMathPara>
                </a14:m>
                <a:endParaRPr lang="en-US" sz="2200" b="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1321713"/>
                <a:ext cx="2775440" cy="430887"/>
              </a:xfrm>
              <a:prstGeom prst="rect">
                <a:avLst/>
              </a:prstGeom>
              <a:blipFill rotWithShape="0">
                <a:blip r:embed="rId4"/>
                <a:stretch>
                  <a:fillRect b="-15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61544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z="4000" dirty="0"/>
              <a:t>انتقال انرژی بین سلف و خازن در مدار </a:t>
            </a:r>
            <a:r>
              <a:rPr lang="en-US" sz="4000" dirty="0"/>
              <a:t>RLC</a:t>
            </a:r>
            <a:r>
              <a:rPr lang="fa-IR" sz="4000" dirty="0"/>
              <a:t> موازی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fa-IR" dirty="0"/>
                  <a:t>میرای بحرانی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=4.1833 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fa-IR" dirty="0"/>
                  <a:t>)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t="-875" r="-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Electrical Circuits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7. RLC Circuits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5CFC3F8-B58D-40FA-AF21-F23E618E0688}" type="slidenum">
              <a:rPr lang="en-US" altLang="en-US" smtClean="0"/>
              <a:pPr>
                <a:defRPr/>
              </a:pPr>
              <a:t>28</a:t>
            </a:fld>
            <a:endParaRPr lang="en-US" alt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2038350"/>
            <a:ext cx="5867400" cy="413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33400" y="1289525"/>
                <a:ext cx="2775440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/>
                        </a:rPr>
                        <m:t>𝐶</m:t>
                      </m:r>
                      <m:r>
                        <a:rPr lang="en-US" sz="2200" b="0" i="1" smtClean="0">
                          <a:latin typeface="Cambria Math"/>
                        </a:rPr>
                        <m:t>=100</m:t>
                      </m:r>
                      <m:r>
                        <a:rPr lang="en-US" sz="2200" b="0" i="1" smtClean="0">
                          <a:latin typeface="Cambria Math"/>
                        </a:rPr>
                        <m:t>𝑛𝐹</m:t>
                      </m:r>
                      <m:r>
                        <a:rPr lang="en-US" sz="2200" b="0" i="1" smtClean="0">
                          <a:latin typeface="Cambria Math"/>
                        </a:rPr>
                        <m:t>, </m:t>
                      </m:r>
                      <m:r>
                        <a:rPr lang="en-US" sz="2200" b="0" i="1" smtClean="0">
                          <a:latin typeface="Cambria Math"/>
                        </a:rPr>
                        <m:t>𝐿</m:t>
                      </m:r>
                      <m:r>
                        <a:rPr lang="en-US" sz="2200" b="0" i="1" smtClean="0">
                          <a:latin typeface="Cambria Math"/>
                        </a:rPr>
                        <m:t>=7</m:t>
                      </m:r>
                      <m:r>
                        <a:rPr lang="en-US" sz="2200" b="0" i="1" smtClean="0">
                          <a:latin typeface="Cambria Math"/>
                          <a:ea typeface="Cambria Math"/>
                        </a:rPr>
                        <m:t>𝜇</m:t>
                      </m:r>
                      <m:r>
                        <a:rPr lang="en-US" sz="2200" b="0" i="1" smtClean="0">
                          <a:latin typeface="Cambria Math"/>
                          <a:ea typeface="Cambria Math"/>
                        </a:rPr>
                        <m:t>𝐻</m:t>
                      </m:r>
                    </m:oMath>
                  </m:oMathPara>
                </a14:m>
                <a:endParaRPr lang="en-US" sz="2200" b="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289525"/>
                <a:ext cx="2775440" cy="430887"/>
              </a:xfrm>
              <a:prstGeom prst="rect">
                <a:avLst/>
              </a:prstGeom>
              <a:blipFill rotWithShape="0">
                <a:blip r:embed="rId4"/>
                <a:stretch>
                  <a:fillRect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57626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z="4000" dirty="0"/>
              <a:t>انتقال انرژی بین سلف و خازن در مدار </a:t>
            </a:r>
            <a:r>
              <a:rPr lang="en-US" sz="4000" dirty="0"/>
              <a:t>RLC</a:t>
            </a:r>
            <a:r>
              <a:rPr lang="fa-IR" sz="4000" dirty="0"/>
              <a:t> موازی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fa-IR" dirty="0"/>
                  <a:t>میرای شدید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=1 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fa-IR" dirty="0"/>
                  <a:t>)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t="-875" r="-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Electrical Circuits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7. RLC Circuits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5CFC3F8-B58D-40FA-AF21-F23E618E0688}" type="slidenum">
              <a:rPr lang="en-US" altLang="en-US" smtClean="0"/>
              <a:pPr>
                <a:defRPr/>
              </a:pPr>
              <a:t>29</a:t>
            </a:fld>
            <a:endParaRPr lang="en-US" alt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825" y="2047875"/>
            <a:ext cx="5848350" cy="412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93834" y="1238635"/>
                <a:ext cx="2775440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/>
                        </a:rPr>
                        <m:t>𝐶</m:t>
                      </m:r>
                      <m:r>
                        <a:rPr lang="en-US" sz="2200" b="0" i="1" smtClean="0">
                          <a:latin typeface="Cambria Math"/>
                        </a:rPr>
                        <m:t>=100</m:t>
                      </m:r>
                      <m:r>
                        <a:rPr lang="en-US" sz="2200" b="0" i="1" smtClean="0">
                          <a:latin typeface="Cambria Math"/>
                        </a:rPr>
                        <m:t>𝑛𝐹</m:t>
                      </m:r>
                      <m:r>
                        <a:rPr lang="en-US" sz="2200" b="0" i="1" smtClean="0">
                          <a:latin typeface="Cambria Math"/>
                        </a:rPr>
                        <m:t>, </m:t>
                      </m:r>
                      <m:r>
                        <a:rPr lang="en-US" sz="2200" b="0" i="1" smtClean="0">
                          <a:latin typeface="Cambria Math"/>
                        </a:rPr>
                        <m:t>𝐿</m:t>
                      </m:r>
                      <m:r>
                        <a:rPr lang="en-US" sz="2200" b="0" i="1" smtClean="0">
                          <a:latin typeface="Cambria Math"/>
                        </a:rPr>
                        <m:t>=7</m:t>
                      </m:r>
                      <m:r>
                        <a:rPr lang="en-US" sz="2200" b="0" i="1" smtClean="0">
                          <a:latin typeface="Cambria Math"/>
                          <a:ea typeface="Cambria Math"/>
                        </a:rPr>
                        <m:t>𝜇</m:t>
                      </m:r>
                      <m:r>
                        <a:rPr lang="en-US" sz="2200" b="0" i="1" smtClean="0">
                          <a:latin typeface="Cambria Math"/>
                          <a:ea typeface="Cambria Math"/>
                        </a:rPr>
                        <m:t>𝐻</m:t>
                      </m:r>
                    </m:oMath>
                  </m:oMathPara>
                </a14:m>
                <a:endParaRPr lang="en-US" sz="2200" b="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834" y="1238635"/>
                <a:ext cx="2775440" cy="430887"/>
              </a:xfrm>
              <a:prstGeom prst="rect">
                <a:avLst/>
              </a:prstGeom>
              <a:blipFill rotWithShape="0">
                <a:blip r:embed="rId4"/>
                <a:stretch>
                  <a:fillRect b="-15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1073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مدارهای </a:t>
            </a:r>
            <a:r>
              <a:rPr lang="en-US" dirty="0"/>
              <a:t>RL</a:t>
            </a:r>
            <a:r>
              <a:rPr lang="fa-IR" dirty="0"/>
              <a:t> و </a:t>
            </a:r>
            <a:r>
              <a:rPr lang="en-US" dirty="0"/>
              <a:t>RC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Electrical Circuits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7. RLC Circuits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5CFC3F8-B58D-40FA-AF21-F23E618E0688}" type="slidenum">
              <a:rPr lang="en-US" altLang="en-US" smtClean="0"/>
              <a:pPr>
                <a:defRPr/>
              </a:pPr>
              <a:t>3</a:t>
            </a:fld>
            <a:endParaRPr lang="en-US" altLang="en-US" dirty="0"/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00" y="1352550"/>
            <a:ext cx="3848100" cy="26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25" y="1552575"/>
            <a:ext cx="3419475" cy="218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Object 6"/>
          <p:cNvGraphicFramePr>
            <a:graphicFrameLocks noGrp="1" noChangeAspect="1"/>
          </p:cNvGraphicFramePr>
          <p:nvPr/>
        </p:nvGraphicFramePr>
        <p:xfrm>
          <a:off x="2740025" y="4648200"/>
          <a:ext cx="3813175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73120" imgH="393480" progId="Equation.3">
                  <p:embed/>
                </p:oleObj>
              </mc:Choice>
              <mc:Fallback>
                <p:oleObj name="Equation" r:id="rId4" imgW="1473120" imgH="39348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0025" y="4648200"/>
                        <a:ext cx="3813175" cy="101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214608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z="4200" dirty="0"/>
              <a:t>خلاصه مدارهای </a:t>
            </a:r>
            <a:r>
              <a:rPr lang="en-US" sz="4200" dirty="0"/>
              <a:t>RLC</a:t>
            </a:r>
            <a:r>
              <a:rPr lang="fa-IR" sz="4200" dirty="0"/>
              <a:t> بدون منبع</a:t>
            </a:r>
            <a:endParaRPr lang="en-US" sz="4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Content Placeholder 6"/>
              <p:cNvGraphicFramePr>
                <a:graphicFrameLocks noGrp="1"/>
              </p:cNvGraphicFramePr>
              <p:nvPr>
                <p:ph sz="quarter" idx="1"/>
                <p:extLst>
                  <p:ext uri="{D42A27DB-BD31-4B8C-83A1-F6EECF244321}">
                    <p14:modId xmlns:p14="http://schemas.microsoft.com/office/powerpoint/2010/main" val="695819894"/>
                  </p:ext>
                </p:extLst>
              </p:nvPr>
            </p:nvGraphicFramePr>
            <p:xfrm>
              <a:off x="533399" y="1371600"/>
              <a:ext cx="8229601" cy="4480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9198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6097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9198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6898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59465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21023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>
                              <a:cs typeface="B Nazanin" panose="00000400000000000000" pitchFamily="2" charset="-78"/>
                            </a:rPr>
                            <a:t>نوع</a:t>
                          </a:r>
                          <a:endParaRPr lang="en-US" dirty="0">
                            <a:cs typeface="B Nazanin" panose="00000400000000000000" pitchFamily="2" charset="-7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>
                              <a:cs typeface="B Nazanin" panose="00000400000000000000" pitchFamily="2" charset="-78"/>
                            </a:rPr>
                            <a:t>وضعیت</a:t>
                          </a:r>
                          <a:endParaRPr lang="en-US" dirty="0">
                            <a:cs typeface="B Nazanin" panose="00000400000000000000" pitchFamily="2" charset="-7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>
                              <a:cs typeface="B Nazanin" panose="00000400000000000000" pitchFamily="2" charset="-78"/>
                            </a:rPr>
                            <a:t>شرط</a:t>
                          </a:r>
                          <a:endParaRPr lang="en-US" dirty="0">
                            <a:cs typeface="B Nazanin" panose="00000400000000000000" pitchFamily="2" charset="-7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/>
                                    <a:ea typeface="Cambria Math"/>
                                  </a:rPr>
                                  <m:t>𝜶</m:t>
                                </m:r>
                              </m:oMath>
                            </m:oMathPara>
                          </a14:m>
                          <a:endParaRPr lang="en-US" dirty="0">
                            <a:cs typeface="B Nazanin" panose="00000400000000000000" pitchFamily="2" charset="-7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/>
                                    <a:ea typeface="Cambria Math"/>
                                  </a:rPr>
                                  <m:t>𝝎</m:t>
                                </m:r>
                                <m:r>
                                  <a:rPr lang="en-US" b="1" i="1" baseline="-25000" smtClean="0">
                                    <a:latin typeface="Cambria Math"/>
                                    <a:ea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aseline="-25000" dirty="0">
                            <a:cs typeface="B Nazanin" panose="00000400000000000000" pitchFamily="2" charset="-7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>
                              <a:cs typeface="B Nazanin" panose="00000400000000000000" pitchFamily="2" charset="-78"/>
                            </a:rPr>
                            <a:t>فرم پاسخ</a:t>
                          </a:r>
                          <a:r>
                            <a:rPr lang="fa-IR" baseline="0" dirty="0">
                              <a:cs typeface="B Nazanin" panose="00000400000000000000" pitchFamily="2" charset="-78"/>
                            </a:rPr>
                            <a:t> طبیعی</a:t>
                          </a:r>
                          <a:endParaRPr lang="en-US" dirty="0">
                            <a:cs typeface="B Nazanin" panose="00000400000000000000" pitchFamily="2" charset="-78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>
                              <a:cs typeface="B Nazanin" panose="00000400000000000000" pitchFamily="2" charset="-78"/>
                            </a:rPr>
                            <a:t>موازی</a:t>
                          </a:r>
                          <a:endParaRPr lang="en-US" dirty="0">
                            <a:cs typeface="B Nazanin" panose="00000400000000000000" pitchFamily="2" charset="-78"/>
                          </a:endParaRP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cs typeface="B Nazanin" panose="00000400000000000000" pitchFamily="2" charset="-78"/>
                            </a:rPr>
                            <a:t>Overdamped</a:t>
                          </a: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  <m:r>
                                  <a:rPr lang="en-US" i="1" smtClean="0">
                                    <a:latin typeface="Cambria Math"/>
                                    <a:ea typeface="Cambria Math"/>
                                  </a:rPr>
                                  <m:t>&gt;</m:t>
                                </m:r>
                                <m:r>
                                  <a:rPr lang="en-US" i="1" smtClean="0">
                                    <a:latin typeface="Cambria Math"/>
                                    <a:ea typeface="Cambria Math"/>
                                  </a:rPr>
                                  <m:t>𝜔</m:t>
                                </m:r>
                                <m:r>
                                  <a:rPr lang="en-US" b="0" i="1" baseline="-25000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baseline="-25000" dirty="0">
                            <a:cs typeface="B Nazanin" panose="00000400000000000000" pitchFamily="2" charset="-7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 smtClean="0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𝑅𝐶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cs typeface="B Nazanin" panose="00000400000000000000" pitchFamily="2" charset="-78"/>
                          </a:endParaRP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𝐿𝐶</m:t>
                                        </m:r>
                                      </m:e>
                                    </m:rad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cs typeface="B Nazanin" panose="00000400000000000000" pitchFamily="2" charset="-78"/>
                          </a:endParaRP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/>
                                      </a:rPr>
                                      <m:t>𝑒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b="0" i="1" smtClean="0">
                                            <a:latin typeface="Cambria Math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2200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22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sup>
                                </m:sSup>
                                <m:r>
                                  <a:rPr lang="en-US" sz="2200" b="0" i="1" smtClean="0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/>
                                      </a:rPr>
                                      <m:t>𝑒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b="0" i="1" smtClean="0">
                                            <a:latin typeface="Cambria Math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2200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sz="22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200" dirty="0">
                            <a:cs typeface="B Nazanin" panose="00000400000000000000" pitchFamily="2" charset="-78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1,2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=−</m:t>
                                </m:r>
                                <m:r>
                                  <a:rPr lang="en-US" sz="2000" b="0" i="1" smtClean="0"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  <m:r>
                                  <a:rPr lang="en-US" sz="2000" b="0" i="1" smtClean="0">
                                    <a:latin typeface="Cambria Math"/>
                                    <a:ea typeface="Cambria Math"/>
                                  </a:rPr>
                                  <m:t>±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radPr>
                                  <m:deg/>
                                  <m:e>
                                    <m:sSup>
                                      <m:sSup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2000" b="0" i="1" smtClean="0">
                                        <a:latin typeface="Cambria Math"/>
                                        <a:ea typeface="Cambria Math"/>
                                      </a:rPr>
                                      <m:t>−</m:t>
                                    </m:r>
                                    <m:sSubSup>
                                      <m:sSubSup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0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sz="2000" b="0" i="1" baseline="-25000" smtClean="0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  <m:t>0</m:t>
                                        </m:r>
                                      </m:sub>
                                      <m:sup>
                                        <m:r>
                                          <a:rPr lang="en-US" sz="20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rad>
                              </m:oMath>
                            </m:oMathPara>
                          </a14:m>
                          <a:endParaRPr lang="en-US" sz="2000" dirty="0">
                            <a:cs typeface="B Nazanin" panose="00000400000000000000" pitchFamily="2" charset="-78"/>
                          </a:endParaRPr>
                        </a:p>
                        <a:p>
                          <a:pPr algn="ctr"/>
                          <a:endParaRPr lang="en-US" dirty="0">
                            <a:cs typeface="B Nazanin" panose="00000400000000000000" pitchFamily="2" charset="-78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>
                              <a:cs typeface="B Nazanin" panose="00000400000000000000" pitchFamily="2" charset="-78"/>
                            </a:rPr>
                            <a:t>سری</a:t>
                          </a:r>
                          <a:endParaRPr lang="en-US" dirty="0">
                            <a:cs typeface="B Nazanin" panose="00000400000000000000" pitchFamily="2" charset="-78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𝑅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𝐿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cs typeface="B Nazanin" panose="00000400000000000000" pitchFamily="2" charset="-78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>
                              <a:cs typeface="B Nazanin" panose="00000400000000000000" pitchFamily="2" charset="-78"/>
                            </a:rPr>
                            <a:t>موازی</a:t>
                          </a:r>
                          <a:endParaRPr lang="en-US" dirty="0">
                            <a:cs typeface="B Nazanin" panose="00000400000000000000" pitchFamily="2" charset="-78"/>
                          </a:endParaRP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cs typeface="B Nazanin" panose="00000400000000000000" pitchFamily="2" charset="-78"/>
                            </a:rPr>
                            <a:t>Critically damped</a:t>
                          </a: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=</m:t>
                                </m:r>
                                <m:r>
                                  <a:rPr lang="en-US" i="1" smtClean="0">
                                    <a:latin typeface="Cambria Math"/>
                                    <a:ea typeface="Cambria Math"/>
                                  </a:rPr>
                                  <m:t>𝜔</m:t>
                                </m:r>
                                <m:r>
                                  <a:rPr lang="en-US" b="0" i="1" baseline="-25000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cs typeface="B Nazanin" panose="00000400000000000000" pitchFamily="2" charset="-7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 smtClean="0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𝑅𝐶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cs typeface="B Nazanin" panose="00000400000000000000" pitchFamily="2" charset="-78"/>
                          </a:endParaRP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𝐿𝐶</m:t>
                                        </m:r>
                                      </m:e>
                                    </m:rad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cs typeface="B Nazanin" panose="00000400000000000000" pitchFamily="2" charset="-78"/>
                          </a:endParaRP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kumimoji="0" lang="en-US" sz="2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en-US" sz="2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kumimoji="0" lang="en-US" sz="2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−</m:t>
                                    </m:r>
                                    <m:r>
                                      <a:rPr kumimoji="0" lang="en-US" sz="2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Cambria Math"/>
                                        <a:cs typeface="+mn-cs"/>
                                      </a:rPr>
                                      <m:t>𝛼</m:t>
                                    </m:r>
                                    <m:r>
                                      <a:rPr kumimoji="0" lang="en-US" sz="2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𝑡</m:t>
                                    </m:r>
                                  </m:sup>
                                </m:sSup>
                                <m:r>
                                  <a:rPr kumimoji="0" lang="en-US" sz="2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kumimoji="0" lang="en-US" sz="2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kumimoji="0" lang="en-US" sz="2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0" lang="en-US" sz="2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0" lang="en-US" sz="2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kumimoji="0" lang="en-US" sz="2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kumimoji="0" lang="en-US" sz="2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kumimoji="0" lang="en-US" sz="2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0" lang="en-US" sz="2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B Nazanin" panose="00000400000000000000" pitchFamily="2" charset="-78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>
                              <a:cs typeface="B Nazanin" panose="00000400000000000000" pitchFamily="2" charset="-78"/>
                            </a:rPr>
                            <a:t>سری</a:t>
                          </a:r>
                          <a:endParaRPr lang="en-US" dirty="0">
                            <a:cs typeface="B Nazanin" panose="00000400000000000000" pitchFamily="2" charset="-78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𝑅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𝐿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cs typeface="B Nazanin" panose="00000400000000000000" pitchFamily="2" charset="-78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>
                              <a:cs typeface="B Nazanin" panose="00000400000000000000" pitchFamily="2" charset="-78"/>
                            </a:rPr>
                            <a:t>موازی</a:t>
                          </a:r>
                          <a:endParaRPr lang="en-US" dirty="0">
                            <a:cs typeface="B Nazanin" panose="00000400000000000000" pitchFamily="2" charset="-78"/>
                          </a:endParaRP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cs typeface="B Nazanin" panose="00000400000000000000" pitchFamily="2" charset="-78"/>
                            </a:rPr>
                            <a:t>Underdamped</a:t>
                          </a: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&lt;</m:t>
                                </m:r>
                                <m:r>
                                  <a:rPr lang="en-US" i="1" smtClean="0">
                                    <a:latin typeface="Cambria Math"/>
                                    <a:ea typeface="Cambria Math"/>
                                  </a:rPr>
                                  <m:t>𝜔</m:t>
                                </m:r>
                                <m:r>
                                  <a:rPr lang="en-US" b="0" i="1" baseline="-25000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cs typeface="B Nazanin" panose="00000400000000000000" pitchFamily="2" charset="-7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 smtClean="0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𝑅𝐶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cs typeface="B Nazanin" panose="00000400000000000000" pitchFamily="2" charset="-78"/>
                          </a:endParaRP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𝐿𝐶</m:t>
                                        </m:r>
                                      </m:e>
                                    </m:rad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cs typeface="B Nazanin" panose="00000400000000000000" pitchFamily="2" charset="-78"/>
                          </a:endParaRP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kumimoji="0" lang="en-US" sz="2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en-US" sz="2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kumimoji="0" lang="en-US" sz="2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−</m:t>
                                    </m:r>
                                    <m:r>
                                      <a:rPr kumimoji="0" lang="en-US" sz="2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Cambria Math"/>
                                        <a:cs typeface="+mn-cs"/>
                                      </a:rPr>
                                      <m:t>𝛼</m:t>
                                    </m:r>
                                    <m:r>
                                      <a:rPr kumimoji="0" lang="en-US" sz="2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𝑡</m:t>
                                    </m:r>
                                  </m:sup>
                                </m:sSup>
                                <m:r>
                                  <a:rPr kumimoji="0" lang="en-US" sz="2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kumimoji="0" lang="en-US" sz="2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kumimoji="0" lang="en-US" sz="2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0" lang="en-US" sz="2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𝑐𝑜𝑠</m:t>
                                </m:r>
                                <m:sSub>
                                  <m:sSubPr>
                                    <m:ctrlPr>
                                      <a:rPr kumimoji="0" lang="en-US" sz="2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Cambria Math"/>
                                        <a:cs typeface="+mn-cs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kumimoji="0" lang="en-US" sz="2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kumimoji="0" lang="en-US" sz="2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0" lang="en-US" sz="22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kumimoji="0" lang="en-US" sz="2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kumimoji="0" lang="en-US" sz="2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kumimoji="0" lang="en-US" sz="2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𝑠𝑖𝑛</m:t>
                                </m:r>
                                <m:sSub>
                                  <m:sSubPr>
                                    <m:ctrlPr>
                                      <a:rPr kumimoji="0" lang="en-US" sz="2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Cambria Math"/>
                                        <a:cs typeface="+mn-cs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kumimoji="0" lang="en-US" sz="2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kumimoji="0" lang="en-US" sz="2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0" lang="en-US" sz="2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0" lang="en-US" sz="2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B Nazanin" panose="00000400000000000000" pitchFamily="2" charset="-78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Cambria Math"/>
                                        <a:cs typeface="+mn-cs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kumimoji="0" lang="en-US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kumimoji="0" lang="en-US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radPr>
                                  <m:deg/>
                                  <m:e>
                                    <m:sSubSup>
                                      <m:sSubSupPr>
                                        <m:ctrlPr>
                                          <a:rPr kumimoji="0" lang="en-US" sz="20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kumimoji="0" lang="en-US" sz="20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/>
                                            <a:ea typeface="Cambria Math"/>
                                            <a:cs typeface="+mn-cs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kumimoji="0" lang="en-US" sz="2000" b="0" i="1" u="none" strike="noStrike" kern="1200" cap="none" spc="0" normalizeH="0" baseline="-2500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Cambria Math"/>
                                            <a:cs typeface="+mn-cs"/>
                                          </a:rPr>
                                          <m:t>0</m:t>
                                        </m:r>
                                      </m:sub>
                                      <m:sup>
                                        <m:r>
                                          <a:rPr kumimoji="0" lang="en-US" sz="20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kumimoji="0" lang="en-US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kumimoji="0" lang="en-US" sz="20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kumimoji="0" lang="en-US" sz="20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/>
                                            <a:ea typeface="Cambria Math"/>
                                            <a:cs typeface="+mn-cs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 kumimoji="0" lang="en-US" sz="20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rad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B Nazanin" panose="00000400000000000000" pitchFamily="2" charset="-78"/>
                          </a:endParaRPr>
                        </a:p>
                        <a:p>
                          <a:pPr algn="ctr"/>
                          <a:endParaRPr lang="en-US" dirty="0">
                            <a:cs typeface="B Nazanin" panose="00000400000000000000" pitchFamily="2" charset="-78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>
                              <a:cs typeface="B Nazanin" panose="00000400000000000000" pitchFamily="2" charset="-78"/>
                            </a:rPr>
                            <a:t>سری</a:t>
                          </a:r>
                          <a:endParaRPr lang="en-US" dirty="0">
                            <a:cs typeface="B Nazanin" panose="00000400000000000000" pitchFamily="2" charset="-78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𝑅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𝐿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cs typeface="B Nazanin" panose="00000400000000000000" pitchFamily="2" charset="-78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Content Placeholder 6"/>
              <p:cNvGraphicFramePr>
                <a:graphicFrameLocks noGrp="1"/>
              </p:cNvGraphicFramePr>
              <p:nvPr>
                <p:ph sz="quarter" idx="1"/>
                <p:extLst>
                  <p:ext uri="{D42A27DB-BD31-4B8C-83A1-F6EECF244321}">
                    <p14:modId xmlns:p14="http://schemas.microsoft.com/office/powerpoint/2010/main" val="695819894"/>
                  </p:ext>
                </p:extLst>
              </p:nvPr>
            </p:nvGraphicFramePr>
            <p:xfrm>
              <a:off x="533399" y="1371600"/>
              <a:ext cx="8229601" cy="4480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9198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1560970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  <a:gridCol w="89198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2"/>
                        </a:ext>
                      </a:extLst>
                    </a:gridCol>
                    <a:gridCol w="668987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3"/>
                        </a:ext>
                      </a:extLst>
                    </a:gridCol>
                    <a:gridCol w="594655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4"/>
                        </a:ext>
                      </a:extLst>
                    </a:gridCol>
                    <a:gridCol w="362102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5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>
                              <a:cs typeface="B Nazanin" panose="00000400000000000000" pitchFamily="2" charset="-78"/>
                            </a:rPr>
                            <a:t>نوع</a:t>
                          </a:r>
                          <a:endParaRPr lang="en-US" dirty="0">
                            <a:cs typeface="B Nazanin" panose="00000400000000000000" pitchFamily="2" charset="-7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>
                              <a:cs typeface="B Nazanin" panose="00000400000000000000" pitchFamily="2" charset="-78"/>
                            </a:rPr>
                            <a:t>وضعیت</a:t>
                          </a:r>
                          <a:endParaRPr lang="en-US" dirty="0">
                            <a:cs typeface="B Nazanin" panose="00000400000000000000" pitchFamily="2" charset="-7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>
                              <a:cs typeface="B Nazanin" panose="00000400000000000000" pitchFamily="2" charset="-78"/>
                            </a:rPr>
                            <a:t>شرط</a:t>
                          </a:r>
                          <a:endParaRPr lang="en-US" dirty="0">
                            <a:cs typeface="B Nazanin" panose="00000400000000000000" pitchFamily="2" charset="-7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500000" t="-1905" r="-632727" b="-6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673469" t="-1905" r="-610204" b="-6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>
                              <a:cs typeface="B Nazanin" panose="00000400000000000000" pitchFamily="2" charset="-78"/>
                            </a:rPr>
                            <a:t>فرم پاسخ</a:t>
                          </a:r>
                          <a:r>
                            <a:rPr lang="fa-IR" baseline="0" dirty="0" smtClean="0">
                              <a:cs typeface="B Nazanin" panose="00000400000000000000" pitchFamily="2" charset="-78"/>
                            </a:rPr>
                            <a:t> طبیعی</a:t>
                          </a:r>
                          <a:endParaRPr lang="en-US" dirty="0">
                            <a:cs typeface="B Nazanin" panose="00000400000000000000" pitchFamily="2" charset="-78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>
                              <a:cs typeface="B Nazanin" panose="00000400000000000000" pitchFamily="2" charset="-78"/>
                            </a:rPr>
                            <a:t>موازی</a:t>
                          </a:r>
                          <a:endParaRPr lang="en-US" dirty="0">
                            <a:cs typeface="B Nazanin" panose="00000400000000000000" pitchFamily="2" charset="-78"/>
                          </a:endParaRP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cs typeface="B Nazanin" panose="00000400000000000000" pitchFamily="2" charset="-78"/>
                            </a:rPr>
                            <a:t>Overdamped</a:t>
                          </a: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76712" t="-50952" r="-552055" b="-20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500000" t="-101905" r="-632727" b="-502857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673469" t="-50952" r="-610204" b="-201429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27609" t="-50952" r="-673" b="-20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1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>
                              <a:cs typeface="B Nazanin" panose="00000400000000000000" pitchFamily="2" charset="-78"/>
                            </a:rPr>
                            <a:t>سری</a:t>
                          </a:r>
                          <a:endParaRPr lang="en-US" dirty="0">
                            <a:cs typeface="B Nazanin" panose="00000400000000000000" pitchFamily="2" charset="-78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500000" t="-201905" r="-632727" b="-402857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>
                              <a:cs typeface="B Nazanin" panose="00000400000000000000" pitchFamily="2" charset="-78"/>
                            </a:rPr>
                            <a:t>موازی</a:t>
                          </a:r>
                          <a:endParaRPr lang="en-US" dirty="0">
                            <a:cs typeface="B Nazanin" panose="00000400000000000000" pitchFamily="2" charset="-78"/>
                          </a:endParaRP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cs typeface="B Nazanin" panose="00000400000000000000" pitchFamily="2" charset="-78"/>
                            </a:rPr>
                            <a:t>Critically damped</a:t>
                          </a: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76712" t="-150952" r="-552055" b="-10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500000" t="-301905" r="-632727" b="-302857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673469" t="-150952" r="-610204" b="-101429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27609" t="-150952" r="-673" b="-10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3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>
                              <a:cs typeface="B Nazanin" panose="00000400000000000000" pitchFamily="2" charset="-78"/>
                            </a:rPr>
                            <a:t>سری</a:t>
                          </a:r>
                          <a:endParaRPr lang="en-US" dirty="0">
                            <a:cs typeface="B Nazanin" panose="00000400000000000000" pitchFamily="2" charset="-78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500000" t="-401905" r="-632727" b="-202857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4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>
                              <a:cs typeface="B Nazanin" panose="00000400000000000000" pitchFamily="2" charset="-78"/>
                            </a:rPr>
                            <a:t>موازی</a:t>
                          </a:r>
                          <a:endParaRPr lang="en-US" dirty="0">
                            <a:cs typeface="B Nazanin" panose="00000400000000000000" pitchFamily="2" charset="-78"/>
                          </a:endParaRP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cs typeface="B Nazanin" panose="00000400000000000000" pitchFamily="2" charset="-78"/>
                            </a:rPr>
                            <a:t>Underdamped</a:t>
                          </a: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76712" t="-250952" r="-552055" b="-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500000" t="-501905" r="-632727" b="-102857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673469" t="-250952" r="-610204" b="-1429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27609" t="-250952" r="-673" b="-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5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>
                              <a:cs typeface="B Nazanin" panose="00000400000000000000" pitchFamily="2" charset="-78"/>
                            </a:rPr>
                            <a:t>سری</a:t>
                          </a:r>
                          <a:endParaRPr lang="en-US" dirty="0">
                            <a:cs typeface="B Nazanin" panose="00000400000000000000" pitchFamily="2" charset="-78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500000" t="-601905" r="-632727" b="-2857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Electrical Circuits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7. RLC Circuits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5CFC3F8-B58D-40FA-AF21-F23E618E0688}" type="slidenum">
              <a:rPr lang="en-US" altLang="en-US" smtClean="0"/>
              <a:pPr>
                <a:defRPr/>
              </a:pPr>
              <a:t>30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588030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a-IR" dirty="0"/>
              <a:t>پاسخ کامل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795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a-IR" altLang="en-US" dirty="0"/>
                  <a:t>پاسخ کامل مدارهای </a:t>
                </a:r>
                <a:r>
                  <a:rPr lang="en-US" altLang="en-US" dirty="0"/>
                  <a:t>RLC</a:t>
                </a:r>
                <a:r>
                  <a:rPr lang="fa-IR" altLang="en-US" dirty="0"/>
                  <a:t> مانند قبل از جمع پاسخ طبیعی و اجباری به‌دست می‌آید:</a:t>
                </a:r>
                <a:endParaRPr lang="en-US" altLang="en-US" dirty="0"/>
              </a:p>
              <a:p>
                <a:pPr>
                  <a:buFont typeface="Wingdings 2" pitchFamily="18" charset="2"/>
                  <a:buNone/>
                </a:pPr>
                <a:endParaRPr lang="en-US" altLang="en-US" dirty="0"/>
              </a:p>
              <a:p>
                <a:r>
                  <a:rPr lang="fa-IR" altLang="en-US" dirty="0"/>
                  <a:t>هر دو شرط اولیه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a-IR" altLang="en-US" dirty="0"/>
                  <a:t> و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𝑑𝑣</m:t>
                        </m:r>
                      </m:num>
                      <m:den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d>
                      <m:d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</m:oMath>
                </a14:m>
                <a:r>
                  <a:rPr lang="fa-IR" altLang="en-US" dirty="0"/>
                  <a:t> باید در پاسخ کامل صدق کنند.</a:t>
                </a:r>
                <a:r>
                  <a:rPr lang="en-US" altLang="en-US" dirty="0"/>
                  <a:t> </a:t>
                </a:r>
                <a:endParaRPr lang="fa-IR" altLang="en-US" dirty="0"/>
              </a:p>
              <a:p>
                <a:r>
                  <a:rPr lang="fa-IR" altLang="en-US" dirty="0"/>
                  <a:t>برای مثال در حضور منابع </a:t>
                </a:r>
                <a:r>
                  <a:rPr lang="en-US" altLang="en-US" dirty="0"/>
                  <a:t>DC</a:t>
                </a:r>
                <a:r>
                  <a:rPr lang="fa-IR" altLang="en-US" dirty="0"/>
                  <a:t>:</a:t>
                </a:r>
                <a:endParaRPr lang="en-US" altLang="en-US" dirty="0"/>
              </a:p>
              <a:p>
                <a:pPr lvl="1"/>
                <a:r>
                  <a:rPr lang="fa-IR" altLang="en-US" dirty="0"/>
                  <a:t>پاسخ طبیعی</a:t>
                </a:r>
                <a:endParaRPr lang="en-US" altLang="en-US" dirty="0"/>
              </a:p>
              <a:p>
                <a:pPr lvl="1"/>
                <a:r>
                  <a:rPr lang="fa-IR" altLang="en-US" dirty="0"/>
                  <a:t>پاسخ کامل:</a:t>
                </a:r>
                <a:endParaRPr lang="en-US" altLang="en-US" dirty="0"/>
              </a:p>
              <a:p>
                <a:pPr lvl="1"/>
                <a:r>
                  <a:rPr lang="fa-IR" altLang="en-US" dirty="0"/>
                  <a:t>صدق دادن شروط اولیه:</a:t>
                </a:r>
                <a:endParaRPr lang="en-US" altLang="en-US" dirty="0"/>
              </a:p>
              <a:p>
                <a:pPr>
                  <a:buFont typeface="Wingdings 2" pitchFamily="18" charset="2"/>
                  <a:buNone/>
                </a:pPr>
                <a:endParaRPr lang="en-US" altLang="en-US" dirty="0"/>
              </a:p>
            </p:txBody>
          </p:sp>
        </mc:Choice>
        <mc:Fallback xmlns="">
          <p:sp>
            <p:nvSpPr>
              <p:cNvPr id="3379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46" t="-2125" r="-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3F3F3F"/>
                </a:solidFill>
              </a:rPr>
              <a:t>7. RLC Circuits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fld id="{1FDB8F74-22CE-4436-81E2-D2FEA8506290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31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Electrical Circuits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24627" y="5024391"/>
                <a:ext cx="3337773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/>
                        </a:rPr>
                        <m:t>𝑣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sz="2200" b="0" i="1" smtClean="0">
                          <a:latin typeface="Cambria Math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sz="2200" b="0" i="1" smtClean="0">
                          <a:latin typeface="Cambria Math"/>
                        </a:rPr>
                        <m:t>+</m:t>
                      </m:r>
                      <m:r>
                        <a:rPr lang="en-US" sz="2200" b="0" i="1" smtClean="0">
                          <a:latin typeface="Cambria Math"/>
                        </a:rPr>
                        <m:t>𝐴</m:t>
                      </m:r>
                      <m:sSup>
                        <m:s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200" b="0" i="1" smtClean="0">
                              <a:latin typeface="Cambria Math"/>
                            </a:rPr>
                            <m:t>𝑡</m:t>
                          </m:r>
                        </m:sup>
                      </m:sSup>
                      <m:r>
                        <a:rPr lang="en-US" sz="2200" b="0" i="1" smtClean="0">
                          <a:latin typeface="Cambria Math"/>
                        </a:rPr>
                        <m:t>+</m:t>
                      </m:r>
                      <m:r>
                        <a:rPr lang="en-US" sz="2200" b="0" i="1" smtClean="0">
                          <a:latin typeface="Cambria Math"/>
                        </a:rPr>
                        <m:t>𝐵</m:t>
                      </m:r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200" i="1">
                              <a:latin typeface="Cambria Math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627" y="5024391"/>
                <a:ext cx="3337773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04568" y="4443304"/>
                <a:ext cx="2963119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/>
                        </a:rPr>
                        <m:t>𝑣</m:t>
                      </m:r>
                      <m:r>
                        <a:rPr lang="en-US" sz="2200" b="0" i="1" baseline="-25000" smtClean="0">
                          <a:latin typeface="Cambria Math"/>
                        </a:rPr>
                        <m:t>𝑛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sz="2200" b="0" i="1" smtClean="0">
                          <a:latin typeface="Cambria Math"/>
                        </a:rPr>
                        <m:t>= </m:t>
                      </m:r>
                      <m:r>
                        <a:rPr lang="en-US" sz="2200" b="0" i="1" smtClean="0">
                          <a:latin typeface="Cambria Math"/>
                        </a:rPr>
                        <m:t>𝐴</m:t>
                      </m:r>
                      <m:sSup>
                        <m:s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200" b="0" i="1" smtClean="0">
                              <a:latin typeface="Cambria Math"/>
                            </a:rPr>
                            <m:t>𝑡</m:t>
                          </m:r>
                        </m:sup>
                      </m:sSup>
                      <m:r>
                        <a:rPr lang="en-US" sz="2200" b="0" i="1" smtClean="0">
                          <a:latin typeface="Cambria Math"/>
                        </a:rPr>
                        <m:t>+</m:t>
                      </m:r>
                      <m:r>
                        <a:rPr lang="en-US" sz="2200" b="0" i="1" smtClean="0">
                          <a:latin typeface="Cambria Math"/>
                        </a:rPr>
                        <m:t>𝐵</m:t>
                      </m:r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200" i="1">
                              <a:latin typeface="Cambria Math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568" y="4443304"/>
                <a:ext cx="2963119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09600" y="5629863"/>
                <a:ext cx="2715615" cy="4414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0" i="1" smtClean="0">
                          <a:latin typeface="Cambria Math"/>
                        </a:rPr>
                        <m:t>𝑣</m:t>
                      </m:r>
                      <m:d>
                        <m:dPr>
                          <m:ctrlPr>
                            <a:rPr lang="en-US" sz="2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1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sz="2100" b="0" i="1" smtClean="0">
                                  <a:latin typeface="Cambria Math"/>
                                </a:rPr>
                                <m:t>+</m:t>
                              </m:r>
                            </m:sup>
                          </m:sSup>
                        </m:e>
                      </m:d>
                      <m:r>
                        <a:rPr lang="en-US" sz="21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sz="2100" b="0" i="1" smtClean="0">
                              <a:latin typeface="Cambria Math"/>
                            </a:rPr>
                            <m:t>𝑓</m:t>
                          </m:r>
                        </m:sub>
                      </m:sSub>
                      <m:r>
                        <a:rPr lang="en-US" sz="2100" b="0" i="1" smtClean="0">
                          <a:latin typeface="Cambria Math"/>
                        </a:rPr>
                        <m:t>+</m:t>
                      </m:r>
                      <m:r>
                        <a:rPr lang="en-US" sz="2100" b="0" i="1" smtClean="0">
                          <a:latin typeface="Cambria Math"/>
                        </a:rPr>
                        <m:t>𝐴</m:t>
                      </m:r>
                      <m:r>
                        <a:rPr lang="en-US" sz="2100" b="0" i="1" smtClean="0">
                          <a:latin typeface="Cambria Math"/>
                        </a:rPr>
                        <m:t>+</m:t>
                      </m:r>
                      <m:r>
                        <a:rPr lang="en-US" sz="2100" b="0" i="1" smtClean="0">
                          <a:latin typeface="Cambria Math"/>
                        </a:rPr>
                        <m:t>𝐵</m:t>
                      </m:r>
                      <m:r>
                        <a:rPr lang="en-US" sz="2100" b="0" i="1" smtClean="0">
                          <a:latin typeface="Cambria Math"/>
                        </a:rPr>
                        <m:t>,  </m:t>
                      </m:r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5629863"/>
                <a:ext cx="2715615" cy="441403"/>
              </a:xfrm>
              <a:prstGeom prst="rect">
                <a:avLst/>
              </a:prstGeom>
              <a:blipFill rotWithShape="0">
                <a:blip r:embed="rId5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122168" y="2103241"/>
                <a:ext cx="340535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𝑣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r>
                        <a:rPr lang="en-US" sz="2800" i="1">
                          <a:latin typeface="Cambria Math"/>
                        </a:rPr>
                        <m:t>𝑣</m:t>
                      </m:r>
                      <m:r>
                        <a:rPr lang="en-US" sz="2800" i="1" baseline="-25000">
                          <a:latin typeface="Cambria Math"/>
                        </a:rPr>
                        <m:t>𝑛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+</m:t>
                      </m:r>
                      <m:r>
                        <a:rPr lang="en-US" sz="2800" i="1">
                          <a:latin typeface="Cambria Math"/>
                        </a:rPr>
                        <m:t>𝑣</m:t>
                      </m:r>
                      <m:r>
                        <a:rPr lang="en-US" sz="2800" b="0" i="1" baseline="-25000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2168" y="2103241"/>
                <a:ext cx="3405356" cy="523220"/>
              </a:xfrm>
              <a:prstGeom prst="rect">
                <a:avLst/>
              </a:prstGeom>
              <a:blipFill rotWithShape="0">
                <a:blip r:embed="rId6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048000" y="5466238"/>
                <a:ext cx="2650533" cy="7059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1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100" i="1">
                              <a:latin typeface="Cambria Math"/>
                            </a:rPr>
                            <m:t>𝑑𝑣</m:t>
                          </m:r>
                        </m:num>
                        <m:den>
                          <m:r>
                            <a:rPr lang="en-US" sz="2100" i="1">
                              <a:latin typeface="Cambria Math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1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100" i="1">
                                  <a:latin typeface="Cambria Math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sz="2100" i="1">
                                  <a:latin typeface="Cambria Math"/>
                                </a:rPr>
                                <m:t>+</m:t>
                              </m:r>
                            </m:sup>
                          </m:sSup>
                        </m:e>
                      </m:d>
                      <m:r>
                        <a:rPr lang="en-US" sz="2100" i="1">
                          <a:latin typeface="Cambria Math"/>
                        </a:rPr>
                        <m:t>=</m:t>
                      </m:r>
                      <m:r>
                        <a:rPr lang="en-US" sz="2100" i="1">
                          <a:latin typeface="Cambria Math"/>
                        </a:rPr>
                        <m:t>𝐴</m:t>
                      </m:r>
                      <m:sSub>
                        <m:sSubPr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i="1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sz="21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100" i="1">
                          <a:latin typeface="Cambria Math"/>
                        </a:rPr>
                        <m:t>+</m:t>
                      </m:r>
                      <m:r>
                        <a:rPr lang="en-US" sz="2100" i="1">
                          <a:latin typeface="Cambria Math"/>
                        </a:rPr>
                        <m:t>𝐵</m:t>
                      </m:r>
                      <m:sSub>
                        <m:sSubPr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i="1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sz="2100" i="1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5466238"/>
                <a:ext cx="2650533" cy="70596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8471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  <p:bldP spid="13" grpId="0"/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a-IR" dirty="0"/>
              <a:t>نحوه محاسبه شروط اولیه: مثال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3F3F3F"/>
                </a:solidFill>
              </a:rPr>
              <a:t>7. RLC Circuits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fld id="{4699A5EE-2677-4AB4-86B2-2C23EFBCE9D8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32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pic>
        <p:nvPicPr>
          <p:cNvPr id="34822" name="Picture 3" descr="hay29575_09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9" r="46095" b="56361"/>
          <a:stretch>
            <a:fillRect/>
          </a:stretch>
        </p:blipFill>
        <p:spPr bwMode="auto">
          <a:xfrm>
            <a:off x="2478088" y="2009775"/>
            <a:ext cx="6310312" cy="2293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Electrical Circuits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fa-IR" dirty="0"/>
                  <a:t>مقادیر اولیه جریان‌ها و ولتاژهای نام‌گذاری شده را در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fa-IR" dirty="0"/>
                  <a:t> و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fa-IR" dirty="0"/>
                  <a:t> به‌دست آورید.</a:t>
                </a:r>
              </a:p>
              <a:p>
                <a:endParaRPr lang="fa-IR" dirty="0"/>
              </a:p>
              <a:p>
                <a:endParaRPr lang="fa-IR" dirty="0"/>
              </a:p>
              <a:p>
                <a:endParaRPr lang="fa-IR" dirty="0"/>
              </a:p>
              <a:p>
                <a:endParaRPr lang="fa-IR" dirty="0"/>
              </a:p>
              <a:p>
                <a:pPr>
                  <a:buFont typeface="Wingdings 2" pitchFamily="18" charset="2"/>
                  <a:buNone/>
                </a:pPr>
                <a:r>
                  <a:rPr lang="fa-IR" altLang="en-US" sz="2400" dirty="0"/>
                  <a:t>پاسخ:</a:t>
                </a:r>
                <a:endParaRPr lang="en-US" altLang="en-US" sz="2400" dirty="0"/>
              </a:p>
              <a:p>
                <a:pPr>
                  <a:buFont typeface="Wingdings 2" pitchFamily="18" charset="2"/>
                  <a:buNone/>
                </a:pPr>
                <a:r>
                  <a:rPr lang="en-US" altLang="en-US" sz="2000" i="1" dirty="0"/>
                  <a:t> </a:t>
                </a:r>
                <a:r>
                  <a:rPr lang="en-US" altLang="en-US" sz="2000" i="1" dirty="0" err="1"/>
                  <a:t>i</a:t>
                </a:r>
                <a:r>
                  <a:rPr lang="en-US" altLang="en-US" sz="2000" i="1" baseline="-25000" dirty="0" err="1"/>
                  <a:t>R</a:t>
                </a:r>
                <a:r>
                  <a:rPr lang="en-US" altLang="en-US" sz="2000" i="1" dirty="0"/>
                  <a:t>(0</a:t>
                </a:r>
                <a:r>
                  <a:rPr lang="en-US" altLang="en-US" sz="2000" i="1" baseline="30000" dirty="0"/>
                  <a:t>−</a:t>
                </a:r>
                <a:r>
                  <a:rPr lang="en-US" altLang="en-US" sz="2000" i="1" dirty="0"/>
                  <a:t>) = −5 A	</a:t>
                </a:r>
                <a:r>
                  <a:rPr lang="en-US" altLang="en-US" sz="2000" i="1" dirty="0" err="1"/>
                  <a:t>v</a:t>
                </a:r>
                <a:r>
                  <a:rPr lang="en-US" altLang="en-US" sz="2000" i="1" baseline="-25000" dirty="0" err="1"/>
                  <a:t>R</a:t>
                </a:r>
                <a:r>
                  <a:rPr lang="en-US" altLang="en-US" sz="2000" i="1" dirty="0"/>
                  <a:t>(0</a:t>
                </a:r>
                <a:r>
                  <a:rPr lang="en-US" altLang="en-US" sz="2000" i="1" baseline="30000" dirty="0"/>
                  <a:t>−</a:t>
                </a:r>
                <a:r>
                  <a:rPr lang="en-US" altLang="en-US" sz="2000" i="1" dirty="0"/>
                  <a:t>) = −150 V 		</a:t>
                </a:r>
                <a:r>
                  <a:rPr lang="en-US" altLang="en-US" sz="2000" i="1" dirty="0" err="1"/>
                  <a:t>i</a:t>
                </a:r>
                <a:r>
                  <a:rPr lang="en-US" altLang="en-US" sz="2000" i="1" baseline="-25000" dirty="0" err="1"/>
                  <a:t>R</a:t>
                </a:r>
                <a:r>
                  <a:rPr lang="en-US" altLang="en-US" sz="2000" i="1" dirty="0"/>
                  <a:t>(0</a:t>
                </a:r>
                <a:r>
                  <a:rPr lang="en-US" altLang="en-US" sz="2000" i="1" baseline="30000" dirty="0"/>
                  <a:t>+</a:t>
                </a:r>
                <a:r>
                  <a:rPr lang="en-US" altLang="en-US" sz="2000" i="1" dirty="0"/>
                  <a:t>) = −1 A	</a:t>
                </a:r>
                <a:r>
                  <a:rPr lang="en-US" altLang="en-US" sz="2000" i="1" dirty="0" err="1"/>
                  <a:t>v</a:t>
                </a:r>
                <a:r>
                  <a:rPr lang="en-US" altLang="en-US" sz="2000" i="1" baseline="-25000" dirty="0" err="1"/>
                  <a:t>R</a:t>
                </a:r>
                <a:r>
                  <a:rPr lang="en-US" altLang="en-US" sz="2000" i="1" dirty="0"/>
                  <a:t>(0</a:t>
                </a:r>
                <a:r>
                  <a:rPr lang="en-US" altLang="en-US" sz="2000" i="1" baseline="30000" dirty="0"/>
                  <a:t>+</a:t>
                </a:r>
                <a:r>
                  <a:rPr lang="en-US" altLang="en-US" sz="2000" i="1" dirty="0"/>
                  <a:t>) = −30 V</a:t>
                </a:r>
              </a:p>
              <a:p>
                <a:pPr>
                  <a:buFont typeface="Wingdings 2" pitchFamily="18" charset="2"/>
                  <a:buNone/>
                </a:pPr>
                <a:r>
                  <a:rPr lang="en-US" altLang="en-US" sz="2000" i="1" dirty="0" err="1"/>
                  <a:t>i</a:t>
                </a:r>
                <a:r>
                  <a:rPr lang="en-US" altLang="en-US" sz="2000" i="1" baseline="-25000" dirty="0" err="1"/>
                  <a:t>L</a:t>
                </a:r>
                <a:r>
                  <a:rPr lang="en-US" altLang="en-US" sz="2000" i="1" dirty="0"/>
                  <a:t> (0</a:t>
                </a:r>
                <a:r>
                  <a:rPr lang="en-US" altLang="en-US" sz="2000" i="1" baseline="30000" dirty="0"/>
                  <a:t>−</a:t>
                </a:r>
                <a:r>
                  <a:rPr lang="en-US" altLang="en-US" sz="2000" i="1" dirty="0"/>
                  <a:t>) = 5 A	</a:t>
                </a:r>
                <a:r>
                  <a:rPr lang="en-US" altLang="en-US" sz="2000" i="1" dirty="0" err="1"/>
                  <a:t>v</a:t>
                </a:r>
                <a:r>
                  <a:rPr lang="en-US" altLang="en-US" sz="2000" i="1" baseline="-25000" dirty="0" err="1"/>
                  <a:t>L</a:t>
                </a:r>
                <a:r>
                  <a:rPr lang="en-US" altLang="en-US" sz="2000" i="1" dirty="0"/>
                  <a:t> (0</a:t>
                </a:r>
                <a:r>
                  <a:rPr lang="en-US" altLang="en-US" sz="2000" i="1" baseline="30000" dirty="0"/>
                  <a:t>−</a:t>
                </a:r>
                <a:r>
                  <a:rPr lang="en-US" altLang="en-US" sz="2000" i="1" dirty="0"/>
                  <a:t>) = 0 V		</a:t>
                </a:r>
                <a:r>
                  <a:rPr lang="en-US" altLang="en-US" sz="2000" i="1" dirty="0" err="1"/>
                  <a:t>i</a:t>
                </a:r>
                <a:r>
                  <a:rPr lang="en-US" altLang="en-US" sz="2000" i="1" baseline="-25000" dirty="0" err="1"/>
                  <a:t>L</a:t>
                </a:r>
                <a:r>
                  <a:rPr lang="en-US" altLang="en-US" sz="2000" i="1" dirty="0"/>
                  <a:t> (0</a:t>
                </a:r>
                <a:r>
                  <a:rPr lang="en-US" altLang="en-US" sz="2000" i="1" baseline="30000" dirty="0"/>
                  <a:t>+</a:t>
                </a:r>
                <a:r>
                  <a:rPr lang="en-US" altLang="en-US" sz="2000" i="1" dirty="0"/>
                  <a:t>) = 5 A	</a:t>
                </a:r>
                <a:r>
                  <a:rPr lang="en-US" altLang="en-US" sz="2000" i="1" dirty="0" err="1"/>
                  <a:t>v</a:t>
                </a:r>
                <a:r>
                  <a:rPr lang="en-US" altLang="en-US" sz="2000" i="1" baseline="-25000" dirty="0" err="1"/>
                  <a:t>L</a:t>
                </a:r>
                <a:r>
                  <a:rPr lang="en-US" altLang="en-US" sz="2000" i="1" dirty="0"/>
                  <a:t> (0</a:t>
                </a:r>
                <a:r>
                  <a:rPr lang="en-US" altLang="en-US" sz="2000" i="1" baseline="30000" dirty="0"/>
                  <a:t>+</a:t>
                </a:r>
                <a:r>
                  <a:rPr lang="en-US" altLang="en-US" sz="2000" i="1" dirty="0"/>
                  <a:t>) = 120 V</a:t>
                </a:r>
              </a:p>
              <a:p>
                <a:pPr>
                  <a:buFont typeface="Wingdings 2" pitchFamily="18" charset="2"/>
                  <a:buNone/>
                </a:pPr>
                <a:r>
                  <a:rPr lang="en-US" altLang="en-US" sz="2000" i="1" dirty="0" err="1"/>
                  <a:t>i</a:t>
                </a:r>
                <a:r>
                  <a:rPr lang="en-US" altLang="en-US" sz="2000" i="1" baseline="-25000" dirty="0" err="1"/>
                  <a:t>C</a:t>
                </a:r>
                <a:r>
                  <a:rPr lang="en-US" altLang="en-US" sz="2000" i="1" dirty="0"/>
                  <a:t>(0</a:t>
                </a:r>
                <a:r>
                  <a:rPr lang="en-US" altLang="en-US" sz="2000" i="1" baseline="30000" dirty="0"/>
                  <a:t>−</a:t>
                </a:r>
                <a:r>
                  <a:rPr lang="en-US" altLang="en-US" sz="2000" i="1" dirty="0"/>
                  <a:t>) = 0 A	</a:t>
                </a:r>
                <a:r>
                  <a:rPr lang="en-US" altLang="en-US" sz="2000" i="1" dirty="0" err="1"/>
                  <a:t>v</a:t>
                </a:r>
                <a:r>
                  <a:rPr lang="en-US" altLang="en-US" sz="2000" i="1" baseline="-25000" dirty="0" err="1"/>
                  <a:t>C</a:t>
                </a:r>
                <a:r>
                  <a:rPr lang="en-US" altLang="en-US" sz="2000" i="1" dirty="0"/>
                  <a:t>(0</a:t>
                </a:r>
                <a:r>
                  <a:rPr lang="en-US" altLang="en-US" sz="2000" i="1" baseline="30000" dirty="0"/>
                  <a:t>−</a:t>
                </a:r>
                <a:r>
                  <a:rPr lang="en-US" altLang="en-US" sz="2000" i="1" dirty="0"/>
                  <a:t>) = 150 V		</a:t>
                </a:r>
                <a:r>
                  <a:rPr lang="en-US" altLang="en-US" sz="2000" i="1" dirty="0" err="1"/>
                  <a:t>i</a:t>
                </a:r>
                <a:r>
                  <a:rPr lang="en-US" altLang="en-US" sz="2000" i="1" baseline="-25000" dirty="0" err="1"/>
                  <a:t>C</a:t>
                </a:r>
                <a:r>
                  <a:rPr lang="en-US" altLang="en-US" sz="2000" i="1" dirty="0"/>
                  <a:t>(0</a:t>
                </a:r>
                <a:r>
                  <a:rPr lang="en-US" altLang="en-US" sz="2000" i="1" baseline="30000" dirty="0"/>
                  <a:t>+</a:t>
                </a:r>
                <a:r>
                  <a:rPr lang="en-US" altLang="en-US" sz="2000" i="1" dirty="0"/>
                  <a:t>) = 4 A	</a:t>
                </a:r>
                <a:r>
                  <a:rPr lang="en-US" altLang="en-US" sz="2000" i="1" dirty="0" err="1"/>
                  <a:t>v</a:t>
                </a:r>
                <a:r>
                  <a:rPr lang="en-US" altLang="en-US" sz="2000" i="1" baseline="-25000" dirty="0" err="1"/>
                  <a:t>C</a:t>
                </a:r>
                <a:r>
                  <a:rPr lang="en-US" altLang="en-US" sz="2000" i="1" dirty="0"/>
                  <a:t>(0</a:t>
                </a:r>
                <a:r>
                  <a:rPr lang="en-US" altLang="en-US" sz="2000" i="1" baseline="30000" dirty="0"/>
                  <a:t>+</a:t>
                </a:r>
                <a:r>
                  <a:rPr lang="en-US" altLang="en-US" sz="2000" i="1" dirty="0"/>
                  <a:t>) = 150 V</a:t>
                </a:r>
                <a:endParaRPr lang="en-US" altLang="en-US" sz="2000" baseline="30000" dirty="0"/>
              </a:p>
              <a:p>
                <a:pPr>
                  <a:buFont typeface="Wingdings 2" pitchFamily="18" charset="2"/>
                  <a:buNone/>
                </a:pPr>
                <a:endParaRPr lang="en-US" altLang="en-US" sz="2000" baseline="300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3"/>
                <a:stretch>
                  <a:fillRect t="-875" r="-11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19014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a-IR" dirty="0"/>
              <a:t>نحوه محاسبه مقادیر اولیه مشتقات: مثال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3F3F3F"/>
                </a:solidFill>
              </a:rPr>
              <a:t>7. RLC Circuits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fld id="{0D7083DA-7A0E-45DD-883F-9E89C583B064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33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pic>
        <p:nvPicPr>
          <p:cNvPr id="35846" name="Picture 3" descr="hay29575_092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9" r="46095" b="56361"/>
          <a:stretch>
            <a:fillRect/>
          </a:stretch>
        </p:blipFill>
        <p:spPr bwMode="auto">
          <a:xfrm>
            <a:off x="2687428" y="2209800"/>
            <a:ext cx="6075572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Electrical Circuits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fa-IR" dirty="0"/>
                  <a:t>مقادیر مشتق ولتاژها و جریان‌های نام‌گذاری شده را در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fa-IR" dirty="0"/>
                  <a:t> به‌دست آورید.</a:t>
                </a:r>
              </a:p>
              <a:p>
                <a:endParaRPr lang="fa-IR" dirty="0"/>
              </a:p>
              <a:p>
                <a:endParaRPr lang="fa-IR" dirty="0"/>
              </a:p>
              <a:p>
                <a:endParaRPr lang="fa-IR" dirty="0"/>
              </a:p>
              <a:p>
                <a:endParaRPr lang="fa-IR" dirty="0"/>
              </a:p>
              <a:p>
                <a:pPr>
                  <a:buFont typeface="Wingdings 2" pitchFamily="18" charset="2"/>
                  <a:buNone/>
                </a:pPr>
                <a:endParaRPr lang="en-US" altLang="en-US" sz="2800" i="1" dirty="0"/>
              </a:p>
              <a:p>
                <a:pPr>
                  <a:buFont typeface="Wingdings 2" pitchFamily="18" charset="2"/>
                  <a:buNone/>
                </a:pPr>
                <a:r>
                  <a:rPr lang="en-US" altLang="en-US" sz="2400" i="1" dirty="0"/>
                  <a:t>		</a:t>
                </a:r>
                <a:r>
                  <a:rPr lang="en-US" altLang="en-US" sz="2400" i="1" dirty="0" err="1"/>
                  <a:t>di</a:t>
                </a:r>
                <a:r>
                  <a:rPr lang="en-US" altLang="en-US" sz="2400" i="1" baseline="-25000" dirty="0" err="1"/>
                  <a:t>R</a:t>
                </a:r>
                <a:r>
                  <a:rPr lang="en-US" altLang="en-US" sz="2400" i="1" dirty="0"/>
                  <a:t>/</a:t>
                </a:r>
                <a:r>
                  <a:rPr lang="en-US" altLang="en-US" sz="2400" i="1" dirty="0" err="1"/>
                  <a:t>dt</a:t>
                </a:r>
                <a:r>
                  <a:rPr lang="en-US" altLang="en-US" sz="2400" i="1" dirty="0"/>
                  <a:t>(0</a:t>
                </a:r>
                <a:r>
                  <a:rPr lang="en-US" altLang="en-US" sz="2400" i="1" baseline="30000" dirty="0"/>
                  <a:t>+</a:t>
                </a:r>
                <a:r>
                  <a:rPr lang="en-US" altLang="en-US" sz="2400" i="1" dirty="0"/>
                  <a:t>) = −40 A/s	</a:t>
                </a:r>
                <a:r>
                  <a:rPr lang="en-US" altLang="en-US" sz="2400" i="1" dirty="0" err="1"/>
                  <a:t>dv</a:t>
                </a:r>
                <a:r>
                  <a:rPr lang="en-US" altLang="en-US" sz="2400" i="1" baseline="-25000" dirty="0" err="1"/>
                  <a:t>R</a:t>
                </a:r>
                <a:r>
                  <a:rPr lang="en-US" altLang="en-US" sz="2400" i="1" dirty="0"/>
                  <a:t>/</a:t>
                </a:r>
                <a:r>
                  <a:rPr lang="en-US" altLang="en-US" sz="2400" i="1" dirty="0" err="1"/>
                  <a:t>dt</a:t>
                </a:r>
                <a:r>
                  <a:rPr lang="en-US" altLang="en-US" sz="2400" i="1" dirty="0"/>
                  <a:t>(0</a:t>
                </a:r>
                <a:r>
                  <a:rPr lang="en-US" altLang="en-US" sz="2400" i="1" baseline="30000" dirty="0"/>
                  <a:t>+</a:t>
                </a:r>
                <a:r>
                  <a:rPr lang="en-US" altLang="en-US" sz="2400" i="1" dirty="0"/>
                  <a:t>) = -1200 V/s</a:t>
                </a:r>
              </a:p>
              <a:p>
                <a:pPr>
                  <a:buFont typeface="Wingdings 2" pitchFamily="18" charset="2"/>
                  <a:buNone/>
                </a:pPr>
                <a:r>
                  <a:rPr lang="en-US" altLang="en-US" sz="2400" i="1" dirty="0"/>
                  <a:t>		</a:t>
                </a:r>
                <a:r>
                  <a:rPr lang="en-US" altLang="en-US" sz="2400" i="1" dirty="0" err="1"/>
                  <a:t>di</a:t>
                </a:r>
                <a:r>
                  <a:rPr lang="en-US" altLang="en-US" sz="2400" i="1" baseline="-25000" dirty="0" err="1"/>
                  <a:t>L</a:t>
                </a:r>
                <a:r>
                  <a:rPr lang="en-US" altLang="en-US" sz="2400" i="1" dirty="0"/>
                  <a:t> /</a:t>
                </a:r>
                <a:r>
                  <a:rPr lang="en-US" altLang="en-US" sz="2400" i="1" dirty="0" err="1"/>
                  <a:t>dt</a:t>
                </a:r>
                <a:r>
                  <a:rPr lang="en-US" altLang="en-US" sz="2400" i="1" dirty="0"/>
                  <a:t>(0</a:t>
                </a:r>
                <a:r>
                  <a:rPr lang="en-US" altLang="en-US" sz="2400" i="1" baseline="30000" dirty="0"/>
                  <a:t>+</a:t>
                </a:r>
                <a:r>
                  <a:rPr lang="en-US" altLang="en-US" sz="2400" i="1" dirty="0"/>
                  <a:t>) = 40 A/s	</a:t>
                </a:r>
                <a:r>
                  <a:rPr lang="en-US" altLang="en-US" sz="2400" i="1" dirty="0" err="1"/>
                  <a:t>dv</a:t>
                </a:r>
                <a:r>
                  <a:rPr lang="en-US" altLang="en-US" sz="2400" i="1" baseline="-25000" dirty="0" err="1"/>
                  <a:t>L</a:t>
                </a:r>
                <a:r>
                  <a:rPr lang="en-US" altLang="en-US" sz="2400" i="1" dirty="0"/>
                  <a:t> /</a:t>
                </a:r>
                <a:r>
                  <a:rPr lang="en-US" altLang="en-US" sz="2400" i="1" dirty="0" err="1"/>
                  <a:t>dt</a:t>
                </a:r>
                <a:r>
                  <a:rPr lang="en-US" altLang="en-US" sz="2400" i="1" dirty="0"/>
                  <a:t>(0</a:t>
                </a:r>
                <a:r>
                  <a:rPr lang="en-US" altLang="en-US" sz="2400" i="1" baseline="30000" dirty="0"/>
                  <a:t>+</a:t>
                </a:r>
                <a:r>
                  <a:rPr lang="en-US" altLang="en-US" sz="2400" i="1" dirty="0"/>
                  <a:t>) = -1092 V/s</a:t>
                </a:r>
              </a:p>
              <a:p>
                <a:pPr>
                  <a:buFont typeface="Wingdings 2" pitchFamily="18" charset="2"/>
                  <a:buNone/>
                </a:pPr>
                <a:r>
                  <a:rPr lang="en-US" altLang="en-US" sz="2400" i="1" dirty="0"/>
                  <a:t>		</a:t>
                </a:r>
                <a:r>
                  <a:rPr lang="en-US" altLang="en-US" sz="2400" i="1" dirty="0" err="1"/>
                  <a:t>di</a:t>
                </a:r>
                <a:r>
                  <a:rPr lang="en-US" altLang="en-US" sz="2400" i="1" baseline="-25000" dirty="0" err="1"/>
                  <a:t>C</a:t>
                </a:r>
                <a:r>
                  <a:rPr lang="en-US" altLang="en-US" sz="2400" i="1" dirty="0"/>
                  <a:t>/</a:t>
                </a:r>
                <a:r>
                  <a:rPr lang="en-US" altLang="en-US" sz="2400" i="1" dirty="0" err="1"/>
                  <a:t>dt</a:t>
                </a:r>
                <a:r>
                  <a:rPr lang="en-US" altLang="en-US" sz="2400" i="1" dirty="0"/>
                  <a:t>(0</a:t>
                </a:r>
                <a:r>
                  <a:rPr lang="en-US" altLang="en-US" sz="2400" i="1" baseline="30000" dirty="0"/>
                  <a:t>+</a:t>
                </a:r>
                <a:r>
                  <a:rPr lang="en-US" altLang="en-US" sz="2400" i="1" dirty="0"/>
                  <a:t>) = -40 A/s	</a:t>
                </a:r>
                <a:r>
                  <a:rPr lang="en-US" altLang="en-US" sz="2400" i="1" dirty="0" err="1"/>
                  <a:t>dv</a:t>
                </a:r>
                <a:r>
                  <a:rPr lang="en-US" altLang="en-US" sz="2400" i="1" baseline="-25000" dirty="0" err="1"/>
                  <a:t>C</a:t>
                </a:r>
                <a:r>
                  <a:rPr lang="en-US" altLang="en-US" sz="2400" i="1" dirty="0"/>
                  <a:t>/</a:t>
                </a:r>
                <a:r>
                  <a:rPr lang="en-US" altLang="en-US" sz="2400" i="1" dirty="0" err="1"/>
                  <a:t>dt</a:t>
                </a:r>
                <a:r>
                  <a:rPr lang="en-US" altLang="en-US" sz="2400" i="1" dirty="0"/>
                  <a:t>(0</a:t>
                </a:r>
                <a:r>
                  <a:rPr lang="en-US" altLang="en-US" sz="2400" i="1" baseline="30000" dirty="0"/>
                  <a:t>+</a:t>
                </a:r>
                <a:r>
                  <a:rPr lang="en-US" altLang="en-US" sz="2400" i="1" dirty="0"/>
                  <a:t>) = 108 V/s</a:t>
                </a:r>
                <a:endParaRPr lang="en-US" altLang="en-US" sz="2400" baseline="30000" dirty="0"/>
              </a:p>
              <a:p>
                <a:pPr>
                  <a:buFont typeface="Wingdings 2" pitchFamily="18" charset="2"/>
                  <a:buNone/>
                </a:pPr>
                <a:endParaRPr lang="en-US" altLang="en-US" sz="2400" baseline="30000" dirty="0"/>
              </a:p>
              <a:p>
                <a:endParaRPr lang="fa-IR" sz="24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3"/>
                <a:stretch>
                  <a:fillRect t="-875" r="-449" b="-4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28513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fa-IR" dirty="0"/>
              <a:t>محاسبه پاسخ کامل: مثال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867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 2" pitchFamily="18" charset="2"/>
                  <a:buNone/>
                </a:pPr>
                <a:r>
                  <a:rPr lang="fa-IR" altLang="en-US" dirty="0"/>
                  <a:t>نشان دهید برای </a:t>
                </a:r>
                <a:r>
                  <a:rPr lang="en-US" altLang="en-US" dirty="0"/>
                  <a:t>t&gt;0</a:t>
                </a:r>
                <a:r>
                  <a:rPr lang="fa-IR" altLang="en-US" dirty="0"/>
                  <a:t> داریم:</a:t>
                </a:r>
                <a:endParaRPr lang="en-US" altLang="en-US" i="1" dirty="0"/>
              </a:p>
              <a:p>
                <a:pPr algn="ctr">
                  <a:buFont typeface="Wingdings 2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en-US" i="1" baseline="-25000" dirty="0" err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) = 150 + 13.5(</m:t>
                      </m:r>
                      <m:sSup>
                        <m:sSupPr>
                          <m:ctrlP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  <m:t>−9</m:t>
                          </m:r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en-US" i="1" baseline="3000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𝑣𝑜𝑙𝑡𝑠</m:t>
                      </m:r>
                    </m:oMath>
                  </m:oMathPara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3686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2125" r="-1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3F3F3F"/>
                </a:solidFill>
              </a:rPr>
              <a:t>7. RLC Circuits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fld id="{49F1D4A8-FBE9-42A7-B590-64E99915C9D2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34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pic>
        <p:nvPicPr>
          <p:cNvPr id="36870" name="Picture 3" descr="hay29575_092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9" r="46095" b="56361"/>
          <a:stretch>
            <a:fillRect/>
          </a:stretch>
        </p:blipFill>
        <p:spPr bwMode="auto">
          <a:xfrm>
            <a:off x="1303455" y="2895600"/>
            <a:ext cx="6621345" cy="240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Electrical Circuits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321554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3" descr="hay29575_093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98"/>
          <a:stretch>
            <a:fillRect/>
          </a:stretch>
        </p:blipFill>
        <p:spPr bwMode="auto">
          <a:xfrm>
            <a:off x="876300" y="4008438"/>
            <a:ext cx="3327400" cy="163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a-IR" dirty="0"/>
              <a:t>مدار </a:t>
            </a:r>
            <a:r>
              <a:rPr lang="en-US" dirty="0"/>
              <a:t>LC</a:t>
            </a:r>
            <a:r>
              <a:rPr lang="fa-IR" dirty="0"/>
              <a:t> بدون اتلاف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892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a-IR" altLang="en-US" dirty="0"/>
                  <a:t>وجود مقاومت در مدار </a:t>
                </a:r>
                <a:r>
                  <a:rPr lang="en-US" altLang="en-US" dirty="0"/>
                  <a:t>RLC</a:t>
                </a:r>
                <a:r>
                  <a:rPr lang="fa-IR" altLang="en-US" dirty="0"/>
                  <a:t> باعث میرا شدن پاسخ می‌شود.</a:t>
                </a:r>
                <a:endParaRPr lang="en-US" altLang="en-US" dirty="0"/>
              </a:p>
              <a:p>
                <a:r>
                  <a:rPr lang="fa-IR" altLang="en-US" dirty="0"/>
                  <a:t>وقتی در یک مدار </a:t>
                </a:r>
                <a:r>
                  <a:rPr lang="en-US" altLang="en-US" dirty="0"/>
                  <a:t>RLC</a:t>
                </a:r>
                <a:r>
                  <a:rPr lang="fa-IR" altLang="en-US" dirty="0"/>
                  <a:t> سری مقدار مقاومت صفر یا در یک مدار </a:t>
                </a:r>
                <a:r>
                  <a:rPr lang="en-US" altLang="en-US" dirty="0"/>
                  <a:t>RLC</a:t>
                </a:r>
                <a:r>
                  <a:rPr lang="fa-IR" altLang="en-US" dirty="0"/>
                  <a:t> موازی مقدار مقاومت بی‌نهایت شود، پاسخ کاملاً نوسانی غیرمیرا است (حالت بدون اتلاف).</a:t>
                </a:r>
                <a:endParaRPr lang="en-US" altLang="en-US" dirty="0"/>
              </a:p>
              <a:p>
                <a:r>
                  <a:rPr lang="fa-IR" altLang="en-US" dirty="0"/>
                  <a:t>مثال: در شکل زیر، با فرض </a:t>
                </a:r>
                <a14:m>
                  <m:oMath xmlns:m="http://schemas.openxmlformats.org/officeDocument/2006/math">
                    <m:r>
                      <a:rPr lang="en-US" altLang="en-US" sz="28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sz="2800" i="1" dirty="0">
                        <a:latin typeface="Cambria Math" panose="02040503050406030204" pitchFamily="18" charset="0"/>
                      </a:rPr>
                      <m:t>(0)=−1/6 </m:t>
                    </m:r>
                    <m:r>
                      <a:rPr lang="en-US" altLang="en-US" sz="2800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fa-IR" altLang="en-US" sz="2800" dirty="0"/>
                  <a:t> </a:t>
                </a:r>
                <a:r>
                  <a:rPr lang="fa-IR" altLang="en-US" dirty="0"/>
                  <a:t>و </a:t>
                </a:r>
                <a14:m>
                  <m:oMath xmlns:m="http://schemas.openxmlformats.org/officeDocument/2006/math">
                    <m:r>
                      <a:rPr lang="en-US" altLang="en-US" sz="280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en-US" sz="2800" i="1" dirty="0" smtClean="0">
                        <a:latin typeface="Cambria Math" panose="02040503050406030204" pitchFamily="18" charset="0"/>
                      </a:rPr>
                      <m:t>(0)=0 </m:t>
                    </m:r>
                    <m:r>
                      <a:rPr lang="en-US" altLang="en-US" sz="2800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fa-IR" altLang="en-US" sz="2800" dirty="0"/>
                  <a:t> </a:t>
                </a:r>
                <a:r>
                  <a:rPr lang="fa-IR" altLang="en-US" dirty="0"/>
                  <a:t>داریم:</a:t>
                </a:r>
                <a:endParaRPr lang="en-US" altLang="en-US" dirty="0"/>
              </a:p>
              <a:p>
                <a:endParaRPr lang="en-US" altLang="en-US" sz="2400" i="1" dirty="0"/>
              </a:p>
              <a:p>
                <a:pPr>
                  <a:buFont typeface="Wingdings 2" pitchFamily="18" charset="2"/>
                  <a:buNone/>
                </a:pPr>
                <a:r>
                  <a:rPr lang="en-US" altLang="en-US" sz="2400" i="1" dirty="0"/>
                  <a:t>		</a:t>
                </a:r>
                <a14:m>
                  <m:oMath xmlns:m="http://schemas.openxmlformats.org/officeDocument/2006/math">
                    <m:r>
                      <a:rPr lang="en-US" altLang="en-US" sz="240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4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en-US" sz="2400" i="1" dirty="0" smtClean="0">
                        <a:latin typeface="Cambria Math" panose="02040503050406030204" pitchFamily="18" charset="0"/>
                      </a:rPr>
                      <m:t>) =2 </m:t>
                    </m:r>
                    <m:r>
                      <m:rPr>
                        <m:sty m:val="p"/>
                      </m:rPr>
                      <a:rPr lang="en-US" altLang="en-US" sz="2400" i="1" dirty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altLang="en-US" sz="2400" i="1" dirty="0" smtClean="0">
                        <a:latin typeface="Cambria Math" panose="02040503050406030204" pitchFamily="18" charset="0"/>
                      </a:rPr>
                      <m:t>⁡3</m:t>
                    </m:r>
                    <m:r>
                      <a:rPr lang="en-US" altLang="en-US" sz="240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altLang="en-US" sz="2400" i="1" dirty="0"/>
              </a:p>
              <a:p>
                <a:pPr>
                  <a:buFont typeface="Wingdings 2" pitchFamily="18" charset="2"/>
                  <a:buNone/>
                </a:pPr>
                <a:endParaRPr lang="en-US" altLang="en-US" sz="2400" i="1" dirty="0"/>
              </a:p>
              <a:p>
                <a:pPr>
                  <a:buFont typeface="Wingdings 2" pitchFamily="18" charset="2"/>
                  <a:buNone/>
                </a:pPr>
                <a:endParaRPr lang="en-US" altLang="en-US" sz="2400" dirty="0"/>
              </a:p>
            </p:txBody>
          </p:sp>
        </mc:Choice>
        <mc:Fallback xmlns="">
          <p:sp>
            <p:nvSpPr>
              <p:cNvPr id="37892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2244" t="-2125" r="-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3F3F3F"/>
                </a:solidFill>
              </a:rPr>
              <a:t>7. RLC Circuits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fld id="{3C992D50-841B-41A5-90F8-CD590AAD3F9E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35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Electrical Circuits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513869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تمرین کلاسی 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fa-IR" dirty="0"/>
                  <a:t>نشان دهید:</a:t>
                </a:r>
              </a:p>
              <a:p>
                <a:pPr marL="0" indent="0" algn="l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−0.8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9.97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+0.4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9.97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t="-1250" r="-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Electrical Circuits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7. RLC Circuits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5CFC3F8-B58D-40FA-AF21-F23E618E0688}" type="slidenum">
              <a:rPr lang="en-US" altLang="en-US" smtClean="0"/>
              <a:pPr>
                <a:defRPr/>
              </a:pPr>
              <a:t>36</a:t>
            </a:fld>
            <a:endParaRPr lang="en-US" alt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3D2"/>
              </a:clrFrom>
              <a:clrTo>
                <a:srgbClr val="FFF3D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895600"/>
            <a:ext cx="7185822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61304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تمرین کلاسی 2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fa-IR" dirty="0"/>
                  <a:t>کلید در زمان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fa-IR" dirty="0"/>
                  <a:t> بسته می‌شود.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fa-IR" dirty="0"/>
                  <a:t>،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fa-IR" dirty="0"/>
                  <a:t> و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fa-IR" dirty="0"/>
                  <a:t> را طوری بیابید که: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−400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(300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t="-875" r="-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Electrical Circuits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7. RLC Circuits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5CFC3F8-B58D-40FA-AF21-F23E618E0688}" type="slidenum">
              <a:rPr lang="en-US" altLang="en-US" smtClean="0"/>
              <a:pPr>
                <a:defRPr/>
              </a:pPr>
              <a:t>37</a:t>
            </a:fld>
            <a:endParaRPr lang="en-US" alt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2450" y="2514600"/>
            <a:ext cx="4400550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6873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تمرین کلاسی 3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baseline="-25000" dirty="0" err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fa-IR" dirty="0"/>
                  <a:t> را بیابید.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t="-875" r="-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Electrical Circuits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7. RLC Circuits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5CFC3F8-B58D-40FA-AF21-F23E618E0688}" type="slidenum">
              <a:rPr lang="en-US" altLang="en-US" smtClean="0"/>
              <a:pPr>
                <a:defRPr/>
              </a:pPr>
              <a:t>38</a:t>
            </a:fld>
            <a:endParaRPr lang="en-US" alt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5050" y="1905000"/>
            <a:ext cx="6457950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368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کاربرد در تحلیل تأخیر مدارهای مجتمع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Electrical Circuits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7. RLC Circuits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5CFC3F8-B58D-40FA-AF21-F23E618E0688}" type="slidenum">
              <a:rPr lang="en-US" altLang="en-US" smtClean="0"/>
              <a:pPr>
                <a:defRPr/>
              </a:pPr>
              <a:t>4</a:t>
            </a:fld>
            <a:endParaRPr lang="en-US" alt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3D2"/>
              </a:clrFrom>
              <a:clrTo>
                <a:srgbClr val="FFF3D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93265"/>
            <a:ext cx="5457825" cy="4924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306403"/>
            <a:ext cx="4724400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172200" y="3581400"/>
            <a:ext cx="2514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000" dirty="0">
                <a:latin typeface="+mj-lt"/>
                <a:cs typeface="B Nazanin" panose="00000400000000000000" pitchFamily="2" charset="-78"/>
              </a:rPr>
              <a:t>مقاومت و خازن پارازیتی سیم متصل کننده دو گیت منطقی باعث افزایش تأخیر می‌شود.</a:t>
            </a:r>
            <a:endParaRPr lang="en-US" sz="2000" dirty="0">
              <a:latin typeface="+mj-lt"/>
              <a:cs typeface="B Nazanin" panose="00000400000000000000" pitchFamily="2" charset="-78"/>
            </a:endParaRPr>
          </a:p>
          <a:p>
            <a:endParaRPr lang="en-US" sz="2000" dirty="0">
              <a:latin typeface="+mj-lt"/>
            </a:endParaRPr>
          </a:p>
          <a:p>
            <a:pPr algn="r" rtl="1"/>
            <a:r>
              <a:rPr lang="fa-IR" sz="2000" dirty="0">
                <a:latin typeface="+mj-lt"/>
                <a:cs typeface="B Nazanin" panose="00000400000000000000" pitchFamily="2" charset="-78"/>
              </a:rPr>
              <a:t>بیشینه فرکانس مجاز:</a:t>
            </a:r>
            <a:endParaRPr lang="en-US" sz="2000" dirty="0">
              <a:latin typeface="+mj-lt"/>
              <a:cs typeface="B Nazanin" panose="00000400000000000000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791200" y="5120695"/>
                <a:ext cx="3276600" cy="6705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𝑚𝑎𝑥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×5</m:t>
                          </m:r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𝜏</m:t>
                          </m:r>
                        </m:den>
                      </m:f>
                      <m:r>
                        <a:rPr lang="en-US" sz="2000" b="0" i="1" smtClean="0">
                          <a:latin typeface="Cambria Math"/>
                        </a:rPr>
                        <m:t>=2</m:t>
                      </m:r>
                      <m:r>
                        <a:rPr lang="en-US" sz="2000" b="0" i="1" smtClean="0">
                          <a:latin typeface="Cambria Math"/>
                        </a:rPr>
                        <m:t>𝐺h𝑧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5120695"/>
                <a:ext cx="3276600" cy="67050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6541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کاربرد به عنوان یک فیلتر فرکانس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low-pass filter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Electrical Circuits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7. RLC Circuits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5CFC3F8-B58D-40FA-AF21-F23E618E0688}" type="slidenum">
              <a:rPr lang="en-US" altLang="en-US" smtClean="0"/>
              <a:pPr>
                <a:defRPr/>
              </a:pPr>
              <a:t>5</a:t>
            </a:fld>
            <a:endParaRPr lang="en-US" altLang="en-US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143001"/>
            <a:ext cx="3062288" cy="1914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581525"/>
            <a:ext cx="3543300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4591050"/>
            <a:ext cx="3486150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013113" y="4324290"/>
            <a:ext cx="12634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000" dirty="0">
                <a:latin typeface="+mj-lt"/>
                <a:cs typeface="B Nazanin" panose="00000400000000000000" pitchFamily="2" charset="-78"/>
              </a:rPr>
              <a:t>فرکانس پایین</a:t>
            </a:r>
            <a:endParaRPr lang="en-US" sz="2000" dirty="0">
              <a:latin typeface="+mj-lt"/>
              <a:cs typeface="B Nazanin" panose="00000400000000000000" pitchFamily="2" charset="-7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6652" y="4533780"/>
            <a:ext cx="5670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rgbClr val="E727B0"/>
                </a:solidFill>
                <a:latin typeface="+mj-lt"/>
              </a:rPr>
              <a:t>V</a:t>
            </a:r>
            <a:r>
              <a:rPr lang="en-US" sz="2000" b="1" baseline="-25000" dirty="0" err="1">
                <a:solidFill>
                  <a:srgbClr val="E727B0"/>
                </a:solidFill>
                <a:latin typeface="+mj-lt"/>
              </a:rPr>
              <a:t>out</a:t>
            </a:r>
            <a:endParaRPr lang="en-US" sz="2000" b="1" baseline="-25000" dirty="0">
              <a:solidFill>
                <a:srgbClr val="E727B0"/>
              </a:solidFill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93654" y="4552890"/>
            <a:ext cx="5670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rgbClr val="E727B0"/>
                </a:solidFill>
                <a:latin typeface="+mj-lt"/>
              </a:rPr>
              <a:t>V</a:t>
            </a:r>
            <a:r>
              <a:rPr lang="en-US" sz="2000" b="1" baseline="-25000" dirty="0" err="1">
                <a:solidFill>
                  <a:srgbClr val="E727B0"/>
                </a:solidFill>
                <a:latin typeface="+mj-lt"/>
              </a:rPr>
              <a:t>out</a:t>
            </a:r>
            <a:endParaRPr lang="en-US" sz="2000" b="1" baseline="-25000" dirty="0">
              <a:solidFill>
                <a:srgbClr val="E727B0"/>
              </a:solidFill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72200" y="4369713"/>
            <a:ext cx="1075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000" dirty="0">
                <a:latin typeface="+mj-lt"/>
                <a:cs typeface="B Nazanin" panose="00000400000000000000" pitchFamily="2" charset="-78"/>
              </a:rPr>
              <a:t>فرکانس بالا</a:t>
            </a:r>
            <a:endParaRPr lang="en-US" sz="2000" dirty="0">
              <a:latin typeface="+mj-lt"/>
              <a:cs typeface="B Nazanin" panose="00000400000000000000" pitchFamily="2" charset="-78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1022132" y="2940268"/>
            <a:ext cx="3197770" cy="1387366"/>
            <a:chOff x="1022132" y="2346434"/>
            <a:chExt cx="3197770" cy="1387366"/>
          </a:xfrm>
        </p:grpSpPr>
        <p:cxnSp>
          <p:nvCxnSpPr>
            <p:cNvPr id="9" name="Straight Arrow Connector 8"/>
            <p:cNvCxnSpPr/>
            <p:nvPr/>
          </p:nvCxnSpPr>
          <p:spPr>
            <a:xfrm flipV="1">
              <a:off x="1022132" y="2346434"/>
              <a:ext cx="0" cy="13873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1022132" y="3733800"/>
              <a:ext cx="319777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1371600" y="2819400"/>
              <a:ext cx="0" cy="914400"/>
            </a:xfrm>
            <a:prstGeom prst="line">
              <a:avLst/>
            </a:prstGeom>
            <a:ln w="28575">
              <a:solidFill>
                <a:srgbClr val="E727B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V="1">
              <a:off x="2209800" y="2819400"/>
              <a:ext cx="0" cy="914400"/>
            </a:xfrm>
            <a:prstGeom prst="line">
              <a:avLst/>
            </a:prstGeom>
            <a:ln w="28575">
              <a:solidFill>
                <a:srgbClr val="E727B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1371600" y="2819400"/>
              <a:ext cx="838200" cy="0"/>
            </a:xfrm>
            <a:prstGeom prst="line">
              <a:avLst/>
            </a:prstGeom>
            <a:ln w="28575">
              <a:solidFill>
                <a:srgbClr val="E727B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3124200" y="2819400"/>
              <a:ext cx="0" cy="914400"/>
            </a:xfrm>
            <a:prstGeom prst="line">
              <a:avLst/>
            </a:prstGeom>
            <a:ln w="28575">
              <a:solidFill>
                <a:srgbClr val="E727B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V="1">
              <a:off x="3962400" y="2819400"/>
              <a:ext cx="0" cy="914400"/>
            </a:xfrm>
            <a:prstGeom prst="line">
              <a:avLst/>
            </a:prstGeom>
            <a:ln w="28575">
              <a:solidFill>
                <a:srgbClr val="E727B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H="1">
              <a:off x="3124200" y="2819400"/>
              <a:ext cx="838200" cy="0"/>
            </a:xfrm>
            <a:prstGeom prst="line">
              <a:avLst/>
            </a:prstGeom>
            <a:ln w="28575">
              <a:solidFill>
                <a:srgbClr val="E727B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2209800" y="3733800"/>
              <a:ext cx="914400" cy="0"/>
            </a:xfrm>
            <a:prstGeom prst="line">
              <a:avLst/>
            </a:prstGeom>
            <a:ln w="28575">
              <a:solidFill>
                <a:srgbClr val="E727B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/>
          <p:cNvSpPr txBox="1"/>
          <p:nvPr/>
        </p:nvSpPr>
        <p:spPr>
          <a:xfrm>
            <a:off x="596800" y="287983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E727B0"/>
                </a:solidFill>
                <a:latin typeface="+mj-lt"/>
              </a:rPr>
              <a:t>V</a:t>
            </a:r>
            <a:r>
              <a:rPr lang="en-US" sz="2000" b="1" baseline="-25000" dirty="0">
                <a:solidFill>
                  <a:srgbClr val="E727B0"/>
                </a:solidFill>
                <a:latin typeface="+mj-lt"/>
              </a:rPr>
              <a:t>in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5001904" y="2956034"/>
            <a:ext cx="0" cy="1387366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5001904" y="4343400"/>
            <a:ext cx="3197770" cy="0"/>
          </a:xfrm>
          <a:prstGeom prst="straightConnector1">
            <a:avLst/>
          </a:prstGeom>
          <a:ln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5351372" y="3429000"/>
            <a:ext cx="0" cy="914400"/>
          </a:xfrm>
          <a:prstGeom prst="line">
            <a:avLst/>
          </a:prstGeom>
          <a:ln w="28575">
            <a:solidFill>
              <a:srgbClr val="E727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6180946" y="3429000"/>
            <a:ext cx="0" cy="914400"/>
          </a:xfrm>
          <a:prstGeom prst="line">
            <a:avLst/>
          </a:prstGeom>
          <a:ln w="28575">
            <a:solidFill>
              <a:srgbClr val="E727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5351372" y="3429000"/>
            <a:ext cx="838200" cy="0"/>
          </a:xfrm>
          <a:prstGeom prst="line">
            <a:avLst/>
          </a:prstGeom>
          <a:ln w="28575">
            <a:solidFill>
              <a:srgbClr val="E727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6324600" y="3429000"/>
            <a:ext cx="0" cy="914400"/>
          </a:xfrm>
          <a:prstGeom prst="line">
            <a:avLst/>
          </a:prstGeom>
          <a:ln w="28575">
            <a:solidFill>
              <a:srgbClr val="E727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7162800" y="3429000"/>
            <a:ext cx="0" cy="914400"/>
          </a:xfrm>
          <a:prstGeom prst="line">
            <a:avLst/>
          </a:prstGeom>
          <a:ln w="28575">
            <a:solidFill>
              <a:srgbClr val="E727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6324600" y="3429000"/>
            <a:ext cx="838200" cy="0"/>
          </a:xfrm>
          <a:prstGeom prst="line">
            <a:avLst/>
          </a:prstGeom>
          <a:ln w="28575">
            <a:solidFill>
              <a:srgbClr val="E727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6180946" y="4343400"/>
            <a:ext cx="143714" cy="0"/>
          </a:xfrm>
          <a:prstGeom prst="line">
            <a:avLst/>
          </a:prstGeom>
          <a:ln w="28575">
            <a:solidFill>
              <a:srgbClr val="E727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7297828" y="3429000"/>
            <a:ext cx="0" cy="914400"/>
          </a:xfrm>
          <a:prstGeom prst="line">
            <a:avLst/>
          </a:prstGeom>
          <a:ln w="28575">
            <a:solidFill>
              <a:srgbClr val="E727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7162800" y="4343400"/>
            <a:ext cx="143714" cy="0"/>
          </a:xfrm>
          <a:prstGeom prst="line">
            <a:avLst/>
          </a:prstGeom>
          <a:ln w="28575">
            <a:solidFill>
              <a:srgbClr val="E727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7297948" y="3429000"/>
            <a:ext cx="838200" cy="0"/>
          </a:xfrm>
          <a:prstGeom prst="line">
            <a:avLst/>
          </a:prstGeom>
          <a:ln w="28575">
            <a:solidFill>
              <a:srgbClr val="E727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721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کاربرد به عنوان یک فیلتر فرکانس: حذف نویز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low-pass filter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Electrical Circuits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7. RLC Circuits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5CFC3F8-B58D-40FA-AF21-F23E618E0688}" type="slidenum">
              <a:rPr lang="en-US" altLang="en-US" smtClean="0"/>
              <a:pPr>
                <a:defRPr/>
              </a:pPr>
              <a:t>6</a:t>
            </a:fld>
            <a:endParaRPr lang="en-US" altLang="en-US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143000"/>
            <a:ext cx="3062288" cy="1914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4" name="Picture 4" descr="http://doi.ieeecomputersociety.org/cms/Computer.org/dl/mags/cs/2006/01/figures/c10926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895600"/>
            <a:ext cx="5715000" cy="3190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6477000" y="4572000"/>
            <a:ext cx="5670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rgbClr val="0070C0"/>
                </a:solidFill>
                <a:latin typeface="+mj-lt"/>
              </a:rPr>
              <a:t>V</a:t>
            </a:r>
            <a:r>
              <a:rPr lang="en-US" sz="2000" b="1" baseline="-25000" dirty="0" err="1">
                <a:solidFill>
                  <a:srgbClr val="0070C0"/>
                </a:solidFill>
                <a:latin typeface="+mj-lt"/>
              </a:rPr>
              <a:t>out</a:t>
            </a:r>
            <a:endParaRPr lang="en-US" sz="2000" b="1" baseline="-25000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477000" y="3562290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  <a:latin typeface="+mj-lt"/>
              </a:rPr>
              <a:t>V</a:t>
            </a:r>
            <a:r>
              <a:rPr lang="en-US" sz="2000" b="1" baseline="-25000" dirty="0">
                <a:solidFill>
                  <a:schemeClr val="accent2"/>
                </a:solidFill>
                <a:latin typeface="+mj-lt"/>
              </a:rPr>
              <a:t>in</a:t>
            </a:r>
          </a:p>
        </p:txBody>
      </p:sp>
    </p:spTree>
    <p:extLst>
      <p:ext uri="{BB962C8B-B14F-4D97-AF65-F5344CB8AC3E}">
        <p14:creationId xmlns:p14="http://schemas.microsoft.com/office/powerpoint/2010/main" val="3804603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a-IR" dirty="0"/>
              <a:t>مدار </a:t>
            </a:r>
            <a:r>
              <a:rPr lang="en-US" dirty="0"/>
              <a:t>RLC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3F3F3F"/>
                </a:solidFill>
              </a:rPr>
              <a:t>7. RLC Circuits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fld id="{98D4A1B7-A2A2-49F4-9447-74BF8ED672C0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7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sp>
        <p:nvSpPr>
          <p:cNvPr id="16389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229600" cy="4483100"/>
          </a:xfrm>
        </p:spPr>
        <p:txBody>
          <a:bodyPr/>
          <a:lstStyle/>
          <a:p>
            <a:r>
              <a:rPr lang="fa-IR" altLang="en-US" dirty="0"/>
              <a:t>یک مدار </a:t>
            </a:r>
            <a:r>
              <a:rPr lang="en-US" altLang="en-US" dirty="0"/>
              <a:t>RLC</a:t>
            </a:r>
            <a:r>
              <a:rPr lang="fa-IR" altLang="en-US" dirty="0"/>
              <a:t> هم دارای سلف است و هم دارای خازن. در صورتی‌که فقط یک سلف و یک خازن داشته باشد، مدار مرتبه دوم خواهد بود.</a:t>
            </a:r>
          </a:p>
          <a:p>
            <a:pPr lvl="1"/>
            <a:r>
              <a:rPr lang="fa-IR" altLang="en-US" dirty="0"/>
              <a:t>البته با دو خازن و یا دو سلف نیز می‌توان مدار مرتبه دوم ساخت.</a:t>
            </a:r>
            <a:endParaRPr lang="en-US" altLang="en-US" dirty="0"/>
          </a:p>
          <a:p>
            <a:r>
              <a:rPr lang="fa-IR" altLang="en-US" dirty="0"/>
              <a:t>مدارهای </a:t>
            </a:r>
            <a:r>
              <a:rPr lang="en-US" altLang="en-US" dirty="0"/>
              <a:t>RLC</a:t>
            </a:r>
            <a:r>
              <a:rPr lang="fa-IR" altLang="en-US" dirty="0"/>
              <a:t> کاربردهای بسیار متنوعی دارند:</a:t>
            </a:r>
          </a:p>
          <a:p>
            <a:pPr lvl="1"/>
            <a:r>
              <a:rPr lang="fa-IR" altLang="en-US" dirty="0"/>
              <a:t>نوسان‌ساز: مداری که یک پالس متناوب تولید می‌کند (برای ساخت کلاک)</a:t>
            </a:r>
            <a:endParaRPr lang="en-US" altLang="en-US" dirty="0"/>
          </a:p>
          <a:p>
            <a:pPr lvl="1"/>
            <a:r>
              <a:rPr lang="fa-IR" altLang="en-US" dirty="0"/>
              <a:t>فیلتر فرکانس: مثلاً برای حذف نویز</a:t>
            </a:r>
          </a:p>
          <a:p>
            <a:pPr lvl="1"/>
            <a:r>
              <a:rPr lang="fa-IR" altLang="en-US" dirty="0"/>
              <a:t>گیرنده رادیوی آنالوگ و ...</a:t>
            </a:r>
          </a:p>
          <a:p>
            <a:pPr lvl="1"/>
            <a:r>
              <a:rPr lang="fa-IR" altLang="en-US" dirty="0"/>
              <a:t>همچنین مدل‌سازی رفتار سیستم تعلیق خودرو، آسانسور، هواپیما، کنترلر دما و ... با استفاده از یک مدار </a:t>
            </a:r>
            <a:r>
              <a:rPr lang="en-US" altLang="en-US" dirty="0"/>
              <a:t>RLC</a:t>
            </a:r>
            <a:r>
              <a:rPr lang="fa-IR" altLang="en-US" dirty="0"/>
              <a:t> امکان‌پذیر است.</a:t>
            </a:r>
            <a:endParaRPr lang="en-US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Electrical Circuits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70942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fa-IR" dirty="0"/>
              <a:t>مدار </a:t>
            </a:r>
            <a:r>
              <a:rPr lang="en-US" dirty="0"/>
              <a:t>RLC</a:t>
            </a:r>
            <a:r>
              <a:rPr lang="fa-IR" dirty="0"/>
              <a:t> موازی بدون منبع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a-IR" dirty="0"/>
              <a:t>با اعمال </a:t>
            </a:r>
            <a:r>
              <a:rPr lang="en-US" dirty="0"/>
              <a:t>KCL</a:t>
            </a:r>
            <a:r>
              <a:rPr lang="fa-IR" dirty="0"/>
              <a:t> و مشتق‌گیری </a:t>
            </a:r>
          </a:p>
          <a:p>
            <a:pPr marL="0" indent="0">
              <a:buNone/>
            </a:pPr>
            <a:r>
              <a:rPr lang="fa-IR" dirty="0"/>
              <a:t>از آن داریم:</a:t>
            </a:r>
          </a:p>
          <a:p>
            <a:pPr marL="0" indent="0">
              <a:buNone/>
            </a:pPr>
            <a:endParaRPr lang="fa-IR" dirty="0"/>
          </a:p>
          <a:p>
            <a:pPr marL="0" indent="0">
              <a:buNone/>
            </a:pPr>
            <a:endParaRPr lang="fa-IR" dirty="0"/>
          </a:p>
          <a:p>
            <a:pPr marL="0" indent="0">
              <a:buNone/>
            </a:pPr>
            <a:endParaRPr lang="fa-IR" dirty="0"/>
          </a:p>
          <a:p>
            <a:pPr marL="0" indent="0">
              <a:buNone/>
            </a:pPr>
            <a:endParaRPr lang="fa-IR" dirty="0"/>
          </a:p>
          <a:p>
            <a:pPr marL="0" indent="0">
              <a:buNone/>
            </a:pPr>
            <a:endParaRPr lang="fa-IR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Electrical Circuits</a:t>
            </a:r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3F3F3F"/>
                </a:solidFill>
              </a:rPr>
              <a:t>7. RLC Circuits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fld id="{03C7F06D-34AB-4F9B-BBCB-F6720FED8980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8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pic>
        <p:nvPicPr>
          <p:cNvPr id="17414" name="Picture 5" descr="hay29575_090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7"/>
          <a:stretch>
            <a:fillRect/>
          </a:stretch>
        </p:blipFill>
        <p:spPr bwMode="auto">
          <a:xfrm>
            <a:off x="609600" y="1383315"/>
            <a:ext cx="3986213" cy="277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741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3020271"/>
              </p:ext>
            </p:extLst>
          </p:nvPr>
        </p:nvGraphicFramePr>
        <p:xfrm>
          <a:off x="2667000" y="4494514"/>
          <a:ext cx="4216400" cy="1265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447560" imgH="419040" progId="Equation.3">
                  <p:embed/>
                </p:oleObj>
              </mc:Choice>
              <mc:Fallback>
                <p:oleObj name="Equation" r:id="rId3" imgW="144756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494514"/>
                        <a:ext cx="4216400" cy="1265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52320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fa-IR" dirty="0"/>
              <a:t>حل معادله دیفرانسیل مرتبه دوم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Electrical Circuits</a:t>
            </a:r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3F3F3F"/>
                </a:solidFill>
              </a:rPr>
              <a:t>7. RLC Circuits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fld id="{054AA807-9C08-455D-8981-0D1BEE26680D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9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graphicFrame>
        <p:nvGraphicFramePr>
          <p:cNvPr id="1843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6902692"/>
              </p:ext>
            </p:extLst>
          </p:nvPr>
        </p:nvGraphicFramePr>
        <p:xfrm>
          <a:off x="1793748" y="1981200"/>
          <a:ext cx="28956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66800" imgH="355600" progId="Equation.3">
                  <p:embed/>
                </p:oleObj>
              </mc:Choice>
              <mc:Fallback>
                <p:oleObj name="Equation" r:id="rId2" imgW="1066800" imgH="355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748" y="1981200"/>
                        <a:ext cx="28956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5954033"/>
              </p:ext>
            </p:extLst>
          </p:nvPr>
        </p:nvGraphicFramePr>
        <p:xfrm>
          <a:off x="2743200" y="4572000"/>
          <a:ext cx="4252912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57120" imgH="241200" progId="Equation.3">
                  <p:embed/>
                </p:oleObj>
              </mc:Choice>
              <mc:Fallback>
                <p:oleObj name="Equation" r:id="rId4" imgW="125712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572000"/>
                        <a:ext cx="4252912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fa-IR" dirty="0"/>
                  <a:t>از طریق یافتن ریشه‌های معادله مشخصه:</a:t>
                </a:r>
              </a:p>
              <a:p>
                <a:endParaRPr lang="fa-IR" dirty="0"/>
              </a:p>
              <a:p>
                <a:endParaRPr lang="fa-IR" dirty="0"/>
              </a:p>
              <a:p>
                <a:endParaRPr lang="fa-IR" dirty="0"/>
              </a:p>
              <a:p>
                <a:r>
                  <a:rPr lang="fa-IR" dirty="0"/>
                  <a:t>اگر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fa-IR" dirty="0"/>
                  <a:t> و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fa-IR" dirty="0"/>
                  <a:t> ریشه‌های معادله مشخصه باشند، پاسخ طبیعی برابر است با:</a:t>
                </a:r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7"/>
                <a:stretch>
                  <a:fillRect t="-1250" r="-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04737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4796</TotalTime>
  <Words>1806</Words>
  <Application>Microsoft Macintosh PowerPoint</Application>
  <PresentationFormat>On-screen Show (4:3)</PresentationFormat>
  <Paragraphs>357</Paragraphs>
  <Slides>38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Arial</vt:lpstr>
      <vt:lpstr>B Nazanin</vt:lpstr>
      <vt:lpstr>Calibri</vt:lpstr>
      <vt:lpstr>Cambria Math</vt:lpstr>
      <vt:lpstr>Wingdings</vt:lpstr>
      <vt:lpstr>Wingdings 2</vt:lpstr>
      <vt:lpstr>Median</vt:lpstr>
      <vt:lpstr>Equation</vt:lpstr>
      <vt:lpstr>مدارهای الکتریکی و الکترونیکی فصل هفتم: مدارهای RLC  استاد درس: محمود ممتازپور ceit.aut.ac.ir/~momtazpour   </vt:lpstr>
      <vt:lpstr>فهرست مطالب</vt:lpstr>
      <vt:lpstr>مدارهای RL و RC</vt:lpstr>
      <vt:lpstr>کاربرد در تحلیل تأخیر مدارهای مجتمع</vt:lpstr>
      <vt:lpstr>کاربرد به عنوان یک فیلتر فرکانس</vt:lpstr>
      <vt:lpstr>کاربرد به عنوان یک فیلتر فرکانس: حذف نویز</vt:lpstr>
      <vt:lpstr>مدار RLC</vt:lpstr>
      <vt:lpstr>مدار RLC موازی بدون منبع</vt:lpstr>
      <vt:lpstr>حل معادله دیفرانسیل مرتبه دوم</vt:lpstr>
      <vt:lpstr>تحلیل پاسخ طبیعی</vt:lpstr>
      <vt:lpstr>تحلیل پاسخ طبیعی</vt:lpstr>
      <vt:lpstr>سه حالت ممکن برای پاسخ طبیعی</vt:lpstr>
      <vt:lpstr>پاسخ میرای شدید (α&gt;ω0)</vt:lpstr>
      <vt:lpstr>مدار RLC میرای شدید: مثال 1</vt:lpstr>
      <vt:lpstr>رسم پاسخ مدار در حالت میرای شدید</vt:lpstr>
      <vt:lpstr>مدار RLC میرای شدید: مثال 2</vt:lpstr>
      <vt:lpstr>پاسخ میرای بحرانی (α=ω0)</vt:lpstr>
      <vt:lpstr>مدار RLC میرای بحرانی: مثال</vt:lpstr>
      <vt:lpstr>پاسخ میرای ضعیف (α&lt;ω0)</vt:lpstr>
      <vt:lpstr>مدار RLC میرای ضعیف: مثال 1</vt:lpstr>
      <vt:lpstr>مقایسه پاسخ‌های مختلف</vt:lpstr>
      <vt:lpstr>مقایسه پاسخ‌های مختلف</vt:lpstr>
      <vt:lpstr>مدار RLC میرای ضعیف: مثال 2</vt:lpstr>
      <vt:lpstr>مدار RLC سری بدون منبع</vt:lpstr>
      <vt:lpstr>حل معادله مرتبه دوم برای یافتن پاسخ طبیعی</vt:lpstr>
      <vt:lpstr>سه حالت ممکن پاسخ طبیعی</vt:lpstr>
      <vt:lpstr>انتقال انرژی بین سلف و خازن در مدار RLC موازی</vt:lpstr>
      <vt:lpstr>انتقال انرژی بین سلف و خازن در مدار RLC موازی</vt:lpstr>
      <vt:lpstr>انتقال انرژی بین سلف و خازن در مدار RLC موازی</vt:lpstr>
      <vt:lpstr>خلاصه مدارهای RLC بدون منبع</vt:lpstr>
      <vt:lpstr>پاسخ کامل</vt:lpstr>
      <vt:lpstr>نحوه محاسبه شروط اولیه: مثال</vt:lpstr>
      <vt:lpstr>نحوه محاسبه مقادیر اولیه مشتقات: مثال</vt:lpstr>
      <vt:lpstr>محاسبه پاسخ کامل: مثال</vt:lpstr>
      <vt:lpstr>مدار LC بدون اتلاف</vt:lpstr>
      <vt:lpstr>تمرین کلاسی 1</vt:lpstr>
      <vt:lpstr>تمرین کلاسی 2</vt:lpstr>
      <vt:lpstr>تمرین کلاسی 3</vt:lpstr>
    </vt:vector>
  </TitlesOfParts>
  <Company>Purdue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Overview</dc:title>
  <dc:creator>rf</dc:creator>
  <cp:lastModifiedBy>Kiyan Pourazar</cp:lastModifiedBy>
  <cp:revision>351</cp:revision>
  <dcterms:created xsi:type="dcterms:W3CDTF">2005-06-03T08:24:32Z</dcterms:created>
  <dcterms:modified xsi:type="dcterms:W3CDTF">2024-11-22T12:46:01Z</dcterms:modified>
</cp:coreProperties>
</file>