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24"/>
  </p:notesMasterIdLst>
  <p:sldIdLst>
    <p:sldId id="257" r:id="rId3"/>
    <p:sldId id="259" r:id="rId4"/>
    <p:sldId id="260" r:id="rId5"/>
    <p:sldId id="264" r:id="rId6"/>
    <p:sldId id="267" r:id="rId7"/>
    <p:sldId id="268" r:id="rId8"/>
    <p:sldId id="269" r:id="rId9"/>
    <p:sldId id="270" r:id="rId10"/>
    <p:sldId id="274" r:id="rId11"/>
    <p:sldId id="275" r:id="rId12"/>
    <p:sldId id="276" r:id="rId13"/>
    <p:sldId id="277" r:id="rId14"/>
    <p:sldId id="278" r:id="rId15"/>
    <p:sldId id="279" r:id="rId16"/>
    <p:sldId id="280" r:id="rId17"/>
    <p:sldId id="281" r:id="rId18"/>
    <p:sldId id="282" r:id="rId19"/>
    <p:sldId id="263" r:id="rId20"/>
    <p:sldId id="265" r:id="rId21"/>
    <p:sldId id="283" r:id="rId22"/>
    <p:sldId id="284"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Source Code Pro" panose="020B0509030403020204" pitchFamily="49" charset="0"/>
      <p:regular r:id="rId37"/>
      <p:bold r:id="rId38"/>
      <p:italic r:id="rId39"/>
      <p:boldItalic r:id="rId40"/>
    </p:embeddedFont>
    <p:embeddedFont>
      <p:font typeface="Source Sans Pro" panose="020B0503030403020204" pitchFamily="34" charset="0"/>
      <p:regular r:id="rId41"/>
      <p:bold r:id="rId42"/>
      <p:italic r:id="rId43"/>
      <p:boldItalic r:id="rId44"/>
    </p:embeddedFont>
    <p:embeddedFont>
      <p:font typeface="Source Sans Pro Light" panose="020B0403030403020204" pitchFamily="34" charset="0"/>
      <p:regular r:id="rId45"/>
      <p:italic r:id="rId46"/>
    </p:embeddedFont>
    <p:embeddedFont>
      <p:font typeface="Wingdings 3" panose="05040102010807070707" pitchFamily="18" charset="2"/>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D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3450F4-A9F2-4334-8C3D-003096176307}">
  <a:tblStyle styleId="{083450F4-A9F2-4334-8C3D-00309617630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61" autoAdjust="0"/>
  </p:normalViewPr>
  <p:slideViewPr>
    <p:cSldViewPr snapToGrid="0">
      <p:cViewPr varScale="1">
        <p:scale>
          <a:sx n="66" d="100"/>
          <a:sy n="66" d="100"/>
        </p:scale>
        <p:origin x="79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8.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59970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b="1" i="0" u="none" strike="noStrike" cap="none">
                <a:solidFill>
                  <a:schemeClr val="dk1"/>
                </a:solidFill>
              </a:rPr>
              <a:t>Notes to the Facilitator:</a:t>
            </a:r>
            <a:endParaRPr/>
          </a:p>
          <a:p>
            <a:pPr marL="0" marR="0" lvl="0" indent="0" algn="l" rtl="0">
              <a:spcBef>
                <a:spcPts val="0"/>
              </a:spcBef>
              <a:spcAft>
                <a:spcPts val="0"/>
              </a:spcAft>
              <a:buClr>
                <a:schemeClr val="dk1"/>
              </a:buClr>
              <a:buSzPts val="1100"/>
              <a:buFont typeface="Arial"/>
              <a:buNone/>
            </a:pPr>
            <a:r>
              <a:rPr lang="en-US" i="0" u="none" strike="noStrike" cap="none">
                <a:solidFill>
                  <a:schemeClr val="dk1"/>
                </a:solidFill>
              </a:rPr>
              <a:t>Summarize the module objectives for the participants.</a:t>
            </a:r>
            <a:endParaRPr/>
          </a:p>
          <a:p>
            <a:pPr marL="0" marR="0" lvl="0" indent="0" algn="l" rtl="0">
              <a:spcBef>
                <a:spcPts val="0"/>
              </a:spcBef>
              <a:spcAft>
                <a:spcPts val="0"/>
              </a:spcAft>
              <a:buClr>
                <a:schemeClr val="dk1"/>
              </a:buClr>
              <a:buSzPts val="1100"/>
              <a:buFont typeface="Arial"/>
              <a:buNone/>
            </a:pPr>
            <a:endParaRPr i="0" u="none" strike="noStrike" cap="none">
              <a:solidFill>
                <a:schemeClr val="dk1"/>
              </a:solidFill>
            </a:endParaRPr>
          </a:p>
          <a:p>
            <a:pPr marL="0" marR="0" lvl="0" indent="0" algn="l" rtl="0">
              <a:spcBef>
                <a:spcPts val="0"/>
              </a:spcBef>
              <a:spcAft>
                <a:spcPts val="0"/>
              </a:spcAft>
              <a:buClr>
                <a:schemeClr val="dk1"/>
              </a:buClr>
              <a:buSzPts val="1100"/>
              <a:buFont typeface="Arial"/>
              <a:buNone/>
            </a:pPr>
            <a:r>
              <a:rPr lang="en-US" i="0" u="none" strike="noStrike" cap="none">
                <a:solidFill>
                  <a:schemeClr val="dk1"/>
                </a:solidFill>
              </a:rPr>
              <a:t>Reiterate that at the end of the module you will be able to:</a:t>
            </a:r>
            <a:endParaRPr/>
          </a:p>
          <a:p>
            <a:pPr marL="457200" lvl="0" indent="-304800" rtl="0">
              <a:spcBef>
                <a:spcPts val="838"/>
              </a:spcBef>
              <a:spcAft>
                <a:spcPts val="0"/>
              </a:spcAft>
              <a:buClr>
                <a:schemeClr val="dk1"/>
              </a:buClr>
              <a:buSzPts val="1200"/>
              <a:buFont typeface="Calibri"/>
              <a:buChar char="●"/>
            </a:pPr>
            <a:r>
              <a:rPr lang="en-US"/>
              <a:t>Enumerate the pitfall of traditional IT systems and its processes</a:t>
            </a:r>
            <a:endParaRPr/>
          </a:p>
          <a:p>
            <a:pPr marL="457200" lvl="0" indent="-304800" rtl="0">
              <a:spcBef>
                <a:spcPts val="838"/>
              </a:spcBef>
              <a:spcAft>
                <a:spcPts val="0"/>
              </a:spcAft>
              <a:buClr>
                <a:schemeClr val="dk1"/>
              </a:buClr>
              <a:buSzPts val="1200"/>
              <a:buFont typeface="Calibri"/>
              <a:buChar char="●"/>
            </a:pPr>
            <a:r>
              <a:rPr lang="en-US"/>
              <a:t>Describe the evolution of DevOps</a:t>
            </a:r>
            <a:endParaRPr/>
          </a:p>
          <a:p>
            <a:pPr marL="457200" lvl="0" indent="-304800" rtl="0">
              <a:spcBef>
                <a:spcPts val="838"/>
              </a:spcBef>
              <a:spcAft>
                <a:spcPts val="0"/>
              </a:spcAft>
              <a:buClr>
                <a:schemeClr val="dk1"/>
              </a:buClr>
              <a:buSzPts val="1200"/>
              <a:buFont typeface="Calibri"/>
              <a:buChar char="●"/>
            </a:pPr>
            <a:r>
              <a:rPr lang="en-US"/>
              <a:t>Explain the core concepts of DevOps</a:t>
            </a:r>
            <a:endParaRPr/>
          </a:p>
          <a:p>
            <a:pPr marL="457200" lvl="0" indent="-304800" rtl="0">
              <a:spcBef>
                <a:spcPts val="838"/>
              </a:spcBef>
              <a:spcAft>
                <a:spcPts val="0"/>
              </a:spcAft>
              <a:buClr>
                <a:schemeClr val="dk1"/>
              </a:buClr>
              <a:buSzPts val="1200"/>
              <a:buFont typeface="Calibri"/>
              <a:buChar char="●"/>
            </a:pPr>
            <a:r>
              <a:rPr lang="en-US"/>
              <a:t>Enumerate the core principles of DevOps</a:t>
            </a:r>
            <a:endParaRPr/>
          </a:p>
          <a:p>
            <a:pPr marL="457200" lvl="0" indent="-304800" rtl="0">
              <a:spcBef>
                <a:spcPts val="838"/>
              </a:spcBef>
              <a:spcAft>
                <a:spcPts val="0"/>
              </a:spcAft>
              <a:buClr>
                <a:schemeClr val="dk1"/>
              </a:buClr>
              <a:buSzPts val="1200"/>
              <a:buFont typeface="Calibri"/>
              <a:buChar char="●"/>
            </a:pPr>
            <a:r>
              <a:rPr lang="en-US"/>
              <a:t>Understand the benefits of embracing DevOps</a:t>
            </a:r>
            <a:endParaRPr/>
          </a:p>
          <a:p>
            <a:pPr marL="457200" lvl="0" indent="-304800" rtl="0">
              <a:spcBef>
                <a:spcPts val="838"/>
              </a:spcBef>
              <a:spcAft>
                <a:spcPts val="0"/>
              </a:spcAft>
              <a:buClr>
                <a:schemeClr val="dk1"/>
              </a:buClr>
              <a:buSzPts val="1200"/>
              <a:buFont typeface="Calibri"/>
              <a:buChar char="●"/>
            </a:pPr>
            <a:r>
              <a:rPr lang="en-US"/>
              <a:t>Identify the need for building a business case for DevOps</a:t>
            </a:r>
            <a:endParaRPr/>
          </a:p>
          <a:p>
            <a:pPr marL="0" marR="0" lvl="0" indent="0" algn="l" rtl="0">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spcBef>
                <a:spcPts val="0"/>
              </a:spcBef>
              <a:spcAft>
                <a:spcPts val="0"/>
              </a:spcAft>
              <a:buClr>
                <a:schemeClr val="dk1"/>
              </a:buClr>
              <a:buSzPts val="1100"/>
              <a:buFont typeface="Arial"/>
              <a:buNone/>
            </a:pPr>
            <a:r>
              <a:rPr lang="en-US" b="1" i="0" u="none" strike="noStrike" cap="none">
                <a:solidFill>
                  <a:schemeClr val="dk1"/>
                </a:solidFill>
              </a:rPr>
              <a:t>Notes to the Participant:</a:t>
            </a:r>
            <a:endParaRPr/>
          </a:p>
          <a:p>
            <a:pPr marL="0" marR="0" lvl="0" indent="0" algn="l" rtl="0">
              <a:spcBef>
                <a:spcPts val="0"/>
              </a:spcBef>
              <a:spcAft>
                <a:spcPts val="0"/>
              </a:spcAft>
              <a:buClr>
                <a:schemeClr val="dk1"/>
              </a:buClr>
              <a:buSzPts val="1100"/>
              <a:buFont typeface="Arial"/>
              <a:buNone/>
            </a:pPr>
            <a:r>
              <a:rPr lang="en-US" i="0" u="none" strike="noStrike" cap="none">
                <a:solidFill>
                  <a:schemeClr val="dk1"/>
                </a:solidFill>
              </a:rPr>
              <a:t>At the end of the module, you will be able to:</a:t>
            </a:r>
            <a:endParaRPr/>
          </a:p>
          <a:p>
            <a:pPr marL="457200" lvl="0" indent="-304800" rtl="0">
              <a:spcBef>
                <a:spcPts val="838"/>
              </a:spcBef>
              <a:spcAft>
                <a:spcPts val="0"/>
              </a:spcAft>
              <a:buClr>
                <a:schemeClr val="dk1"/>
              </a:buClr>
              <a:buSzPts val="1200"/>
              <a:buFont typeface="Calibri"/>
              <a:buChar char="●"/>
            </a:pPr>
            <a:r>
              <a:rPr lang="en-US"/>
              <a:t>Enumerate the pitfall of traditional IT systems and its processes</a:t>
            </a:r>
            <a:endParaRPr/>
          </a:p>
          <a:p>
            <a:pPr marL="457200" lvl="0" indent="-304800" rtl="0">
              <a:spcBef>
                <a:spcPts val="838"/>
              </a:spcBef>
              <a:spcAft>
                <a:spcPts val="0"/>
              </a:spcAft>
              <a:buClr>
                <a:schemeClr val="dk1"/>
              </a:buClr>
              <a:buSzPts val="1200"/>
              <a:buFont typeface="Calibri"/>
              <a:buChar char="●"/>
            </a:pPr>
            <a:r>
              <a:rPr lang="en-US"/>
              <a:t>Describe the evolution of DevOps</a:t>
            </a:r>
            <a:endParaRPr/>
          </a:p>
          <a:p>
            <a:pPr marL="457200" lvl="0" indent="-304800" rtl="0">
              <a:spcBef>
                <a:spcPts val="838"/>
              </a:spcBef>
              <a:spcAft>
                <a:spcPts val="0"/>
              </a:spcAft>
              <a:buClr>
                <a:schemeClr val="dk1"/>
              </a:buClr>
              <a:buSzPts val="1200"/>
              <a:buFont typeface="Calibri"/>
              <a:buChar char="●"/>
            </a:pPr>
            <a:r>
              <a:rPr lang="en-US"/>
              <a:t>Explain the core concepts of DevOps</a:t>
            </a:r>
            <a:endParaRPr/>
          </a:p>
          <a:p>
            <a:pPr marL="457200" lvl="0" indent="-304800" rtl="0">
              <a:spcBef>
                <a:spcPts val="838"/>
              </a:spcBef>
              <a:spcAft>
                <a:spcPts val="0"/>
              </a:spcAft>
              <a:buClr>
                <a:schemeClr val="dk1"/>
              </a:buClr>
              <a:buSzPts val="1200"/>
              <a:buFont typeface="Calibri"/>
              <a:buChar char="●"/>
            </a:pPr>
            <a:r>
              <a:rPr lang="en-US"/>
              <a:t>Enumerate the core principles of DevOps</a:t>
            </a:r>
            <a:endParaRPr/>
          </a:p>
          <a:p>
            <a:pPr marL="457200" lvl="0" indent="-304800" rtl="0">
              <a:spcBef>
                <a:spcPts val="838"/>
              </a:spcBef>
              <a:spcAft>
                <a:spcPts val="0"/>
              </a:spcAft>
              <a:buClr>
                <a:schemeClr val="dk1"/>
              </a:buClr>
              <a:buSzPts val="1200"/>
              <a:buFont typeface="Calibri"/>
              <a:buChar char="●"/>
            </a:pPr>
            <a:r>
              <a:rPr lang="en-US"/>
              <a:t>Understand the benefits of embracing DevOps</a:t>
            </a:r>
            <a:endParaRPr/>
          </a:p>
          <a:p>
            <a:pPr marL="457200" lvl="0" indent="-304800" rtl="0">
              <a:spcBef>
                <a:spcPts val="838"/>
              </a:spcBef>
              <a:spcAft>
                <a:spcPts val="0"/>
              </a:spcAft>
              <a:buClr>
                <a:schemeClr val="dk1"/>
              </a:buClr>
              <a:buSzPts val="1200"/>
              <a:buFont typeface="Calibri"/>
              <a:buChar char="●"/>
            </a:pPr>
            <a:r>
              <a:rPr lang="en-US"/>
              <a:t>Identify the need for building a business case for DevOps</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908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Shape 1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2" name="Shape 121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Tell the participants that DevOps and Agile have the same values and principles. </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Inform the participants that Agile is a part of DevOps.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DevO</a:t>
            </a:r>
            <a:r>
              <a:rPr lang="en-US" i="0" u="none" strike="noStrike" cap="none">
                <a:solidFill>
                  <a:schemeClr val="dk1"/>
                </a:solidFill>
              </a:rPr>
              <a:t>ps and Agile have the same value system and core principles. DevOps is an extension of agile methodologies</a:t>
            </a:r>
            <a:r>
              <a:rPr lang="en-US"/>
              <a:t>.</a:t>
            </a:r>
            <a:endParaRPr/>
          </a:p>
          <a:p>
            <a:pPr marL="0" marR="0" lvl="0" indent="0" algn="l" rtl="0">
              <a:spcBef>
                <a:spcPts val="0"/>
              </a:spcBef>
              <a:spcAft>
                <a:spcPts val="0"/>
              </a:spcAft>
              <a:buClr>
                <a:schemeClr val="dk1"/>
              </a:buClr>
              <a:buSzPts val="1100"/>
              <a:buFont typeface="Arial"/>
              <a:buNone/>
            </a:pPr>
            <a:endParaRPr/>
          </a:p>
          <a:p>
            <a:pPr marL="457200" lvl="0" indent="-304800" rtl="0">
              <a:spcBef>
                <a:spcPts val="0"/>
              </a:spcBef>
              <a:spcAft>
                <a:spcPts val="0"/>
              </a:spcAft>
              <a:buSzPts val="1200"/>
              <a:buChar char="●"/>
            </a:pPr>
            <a:r>
              <a:rPr lang="en-US"/>
              <a:t>The primary objective of Agile software development is to offer superior value to the customer. It works to integrate development and quality assurance teams for a faster delivery of product. </a:t>
            </a:r>
            <a:endParaRPr/>
          </a:p>
          <a:p>
            <a:pPr marL="457200" lvl="0" indent="-304800" rtl="0">
              <a:spcBef>
                <a:spcPts val="0"/>
              </a:spcBef>
              <a:spcAft>
                <a:spcPts val="0"/>
              </a:spcAft>
              <a:buSzPts val="1200"/>
              <a:buChar char="●"/>
            </a:pPr>
            <a:r>
              <a:rPr lang="en-US"/>
              <a:t>DevOps is more an extension of agile software development, i.e. DevOps integrates development, quality assurance and operations teams to build products at a faster pace. </a:t>
            </a:r>
            <a:endParaRPr/>
          </a:p>
          <a:p>
            <a:pPr marL="0" lvl="0" indent="0" rtl="0">
              <a:spcBef>
                <a:spcPts val="0"/>
              </a:spcBef>
              <a:spcAft>
                <a:spcPts val="0"/>
              </a:spcAft>
              <a:buNone/>
            </a:pPr>
            <a:endParaRPr/>
          </a:p>
          <a:p>
            <a:pPr marL="0" lvl="0" indent="0" rtl="0">
              <a:spcBef>
                <a:spcPts val="0"/>
              </a:spcBef>
              <a:spcAft>
                <a:spcPts val="0"/>
              </a:spcAft>
              <a:buNone/>
            </a:pPr>
            <a:r>
              <a:rPr lang="en-US"/>
              <a:t>Both, DevOps and Agile, propagate the same value of collaboration and active interaction among the teams for a speedy product delivery. Both, Agile and DevOps break the barriers creating cross-functional teams across the organization, to collaborate and create the products that are relevant to the existing customers’ need. Both the methodologies follow the same philosophy of catering to ever-growing customers’ needs and continuously offering value. Agile and DevOps adopt practices that allow quicker response at every stage of product building.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13" name="Shape 121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630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Shape 12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1" name="Shape 122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Talk about the values that govern the agile software methodology as discussed in module 2.</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 four values are the foundation of the agile software methodology</a:t>
            </a:r>
            <a:r>
              <a:rPr lang="en-US">
                <a:latin typeface="Arial"/>
                <a:ea typeface="Arial"/>
                <a:cs typeface="Arial"/>
                <a:sym typeface="Arial"/>
              </a:rPr>
              <a:t>:</a:t>
            </a:r>
            <a:endParaRPr sz="1200" b="0" i="0" u="none" strike="noStrike" cap="none">
              <a:solidFill>
                <a:schemeClr val="dk1"/>
              </a:solidFill>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I</a:t>
            </a:r>
            <a:r>
              <a:rPr lang="en-US" sz="1200" b="0" i="0" u="none" strike="noStrike" cap="none">
                <a:solidFill>
                  <a:schemeClr val="dk1"/>
                </a:solidFill>
                <a:latin typeface="Arial"/>
                <a:ea typeface="Arial"/>
                <a:cs typeface="Arial"/>
                <a:sym typeface="Arial"/>
              </a:rPr>
              <a:t>ndividuals and interactions over processes and tools</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F</a:t>
            </a:r>
            <a:r>
              <a:rPr lang="en-US" sz="1200" b="0" i="0" u="none" strike="noStrike" cap="none">
                <a:solidFill>
                  <a:schemeClr val="dk1"/>
                </a:solidFill>
                <a:latin typeface="Arial"/>
                <a:ea typeface="Arial"/>
                <a:cs typeface="Arial"/>
                <a:sym typeface="Arial"/>
              </a:rPr>
              <a:t>unctional software over comprehensive documentation</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Customer </a:t>
            </a:r>
            <a:r>
              <a:rPr lang="en-US" sz="1200" b="0" i="0" u="none" strike="noStrike" cap="none">
                <a:solidFill>
                  <a:schemeClr val="dk1"/>
                </a:solidFill>
                <a:latin typeface="Arial"/>
                <a:ea typeface="Arial"/>
                <a:cs typeface="Arial"/>
                <a:sym typeface="Arial"/>
              </a:rPr>
              <a:t>collaboration over contract negotiation </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R</a:t>
            </a:r>
            <a:r>
              <a:rPr lang="en-US" sz="1200" b="0" i="0" u="none" strike="noStrike" cap="none">
                <a:solidFill>
                  <a:schemeClr val="dk1"/>
                </a:solidFill>
                <a:latin typeface="Arial"/>
                <a:ea typeface="Arial"/>
                <a:cs typeface="Arial"/>
                <a:sym typeface="Arial"/>
              </a:rPr>
              <a:t>esponding to change over following a plan. </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a:latin typeface="Arial"/>
              <a:ea typeface="Arial"/>
              <a:cs typeface="Arial"/>
              <a:sym typeface="Arial"/>
            </a:endParaRPr>
          </a:p>
          <a:p>
            <a:pPr marL="0" marR="0" lvl="0" indent="0" algn="l" rtl="0">
              <a:spcBef>
                <a:spcPts val="0"/>
              </a:spcBef>
              <a:spcAft>
                <a:spcPts val="0"/>
              </a:spcAft>
              <a:buNone/>
            </a:pPr>
            <a:r>
              <a:rPr lang="en-US">
                <a:latin typeface="Arial"/>
                <a:ea typeface="Arial"/>
                <a:cs typeface="Arial"/>
                <a:sym typeface="Arial"/>
              </a:rPr>
              <a:t>There twelve principles that govern Agile, drafted by industry experts who proposed Agile as an alternative, lightweight methodology to traditional software development methods.</a:t>
            </a:r>
            <a:endParaRPr>
              <a:latin typeface="Arial"/>
              <a:ea typeface="Arial"/>
              <a:cs typeface="Arial"/>
              <a:sym typeface="Arial"/>
            </a:endParaRPr>
          </a:p>
          <a:p>
            <a:pPr marL="0" marR="0" lvl="0" indent="0" algn="l" rtl="0">
              <a:spcBef>
                <a:spcPts val="0"/>
              </a:spcBef>
              <a:spcAft>
                <a:spcPts val="0"/>
              </a:spcAft>
              <a:buNone/>
            </a:pP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Our highest priority is to satisfy the customer through an early and continuous delivery of valuable software.</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Welcome changing requirements, even late in the development. Agile processes harness change for the customer's competitive advantage.</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Deliver working software frequently, from a couple of weeks to a couple of months, with a preference to the shorter timescale.</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Business people and developers must work together daily throughout the project.</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Build projects around motivated individuals. Give them the environment and support they need, and trust them to get the job done.</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The most efficient and effective method of conveying information to and within a development team is a face-to-face conversation.</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Working software is the primary measure of progress.</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Agile processes promote sustainable development. The sponsors, developers, and users should be able to maintain a constant pace indefinitely.</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Continuous attention to technical excellence and good design enhances agility.</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Simplicity‒the art of maximizing the amount of work not done‒is essential.</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The best architectures, requirements, and designs emerge from self-organizing teams.</a:t>
            </a:r>
            <a:endParaRPr>
              <a:latin typeface="Arial"/>
              <a:ea typeface="Arial"/>
              <a:cs typeface="Arial"/>
              <a:sym typeface="Arial"/>
            </a:endParaRPr>
          </a:p>
          <a:p>
            <a:pPr marL="457200" marR="0" lvl="0" indent="-304800" algn="l" rtl="0">
              <a:spcBef>
                <a:spcPts val="0"/>
              </a:spcBef>
              <a:spcAft>
                <a:spcPts val="0"/>
              </a:spcAft>
              <a:buSzPts val="1200"/>
              <a:buFont typeface="Arial"/>
              <a:buAutoNum type="arabicPeriod"/>
            </a:pPr>
            <a:r>
              <a:rPr lang="en-US">
                <a:latin typeface="Arial"/>
                <a:ea typeface="Arial"/>
                <a:cs typeface="Arial"/>
                <a:sym typeface="Arial"/>
              </a:rPr>
              <a:t>At regular intervals, the team reflects on how to become more effective, then tunes and adjusts its behaviour accordingly.</a:t>
            </a:r>
            <a:endParaRPr>
              <a:latin typeface="Arial"/>
              <a:ea typeface="Arial"/>
              <a:cs typeface="Arial"/>
              <a:sym typeface="Arial"/>
            </a:endParaRPr>
          </a:p>
          <a:p>
            <a:pPr marL="0" marR="0" lvl="0" indent="0" algn="l" rtl="0">
              <a:spcBef>
                <a:spcPts val="0"/>
              </a:spcBef>
              <a:spcAft>
                <a:spcPts val="0"/>
              </a:spcAft>
              <a:buNone/>
            </a:pPr>
            <a:endParaRPr>
              <a:latin typeface="Arial"/>
              <a:ea typeface="Arial"/>
              <a:cs typeface="Arial"/>
              <a:sym typeface="Arial"/>
            </a:endParaRPr>
          </a:p>
          <a:p>
            <a:pPr marL="0" marR="0" lvl="0" indent="0" algn="l" rtl="0">
              <a:spcBef>
                <a:spcPts val="0"/>
              </a:spcBef>
              <a:spcAft>
                <a:spcPts val="0"/>
              </a:spcAft>
              <a:buClr>
                <a:schemeClr val="dk1"/>
              </a:buClr>
              <a:buSzPts val="1100"/>
              <a:buFont typeface="Calibri"/>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22" name="Shape 122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6902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Shape 12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4" name="Shape 126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r>
              <a:rPr lang="en-US" sz="1200" b="1" i="0" u="none" strike="noStrike" cap="none" dirty="0">
                <a:solidFill>
                  <a:schemeClr val="dk1"/>
                </a:solidFill>
                <a:latin typeface="Calibri"/>
                <a:ea typeface="Calibri"/>
                <a:cs typeface="Calibri"/>
                <a:sym typeface="Calibri"/>
              </a:rPr>
              <a:t>Notes to facilitator:</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dirty="0"/>
              <a:t>Explain the participants how </a:t>
            </a:r>
            <a:r>
              <a:rPr lang="en-US" dirty="0" err="1"/>
              <a:t>DevOps</a:t>
            </a:r>
            <a:r>
              <a:rPr lang="en-US" dirty="0"/>
              <a:t> culture and Traditional IT culture compare to each other.</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1" i="0" u="none" strike="noStrike" cap="none" dirty="0">
                <a:solidFill>
                  <a:schemeClr val="dk1"/>
                </a:solidFill>
                <a:latin typeface="Calibri"/>
                <a:ea typeface="Calibri"/>
                <a:cs typeface="Calibri"/>
                <a:sym typeface="Calibri"/>
              </a:rPr>
              <a:t>Notes to participant:</a:t>
            </a:r>
            <a:endParaRPr dirty="0"/>
          </a:p>
          <a:p>
            <a:pPr marL="0" marR="0" lvl="0" indent="0" algn="l" rtl="0">
              <a:spcBef>
                <a:spcPts val="0"/>
              </a:spcBef>
              <a:spcAft>
                <a:spcPts val="0"/>
              </a:spcAft>
              <a:buClr>
                <a:schemeClr val="dk1"/>
              </a:buClr>
              <a:buSzPts val="1200"/>
              <a:buFont typeface="Arial"/>
              <a:buNone/>
            </a:pPr>
            <a:r>
              <a:rPr lang="en-US" dirty="0"/>
              <a:t>The table summarizes the core differences in adopting </a:t>
            </a:r>
            <a:r>
              <a:rPr lang="en-US" dirty="0" err="1"/>
              <a:t>DevOps</a:t>
            </a:r>
            <a:r>
              <a:rPr lang="en-US" dirty="0"/>
              <a:t> culture and Traditional IT culture. The differences can be understood on the basis of three categories:</a:t>
            </a:r>
            <a:endParaRPr dirty="0"/>
          </a:p>
          <a:p>
            <a:pPr marL="457200" marR="0" lvl="0" indent="-304800" algn="l" rtl="0">
              <a:spcBef>
                <a:spcPts val="0"/>
              </a:spcBef>
              <a:spcAft>
                <a:spcPts val="0"/>
              </a:spcAft>
              <a:buSzPts val="1200"/>
              <a:buAutoNum type="arabicPeriod"/>
            </a:pPr>
            <a:r>
              <a:rPr lang="en-US" dirty="0"/>
              <a:t>Planning and Organization</a:t>
            </a:r>
            <a:endParaRPr dirty="0"/>
          </a:p>
          <a:p>
            <a:pPr marL="914400" marR="0" lvl="1" indent="-304800" algn="l" rtl="0">
              <a:spcBef>
                <a:spcPts val="0"/>
              </a:spcBef>
              <a:spcAft>
                <a:spcPts val="0"/>
              </a:spcAft>
              <a:buSzPts val="1200"/>
              <a:buAutoNum type="alphaLcPeriod"/>
            </a:pPr>
            <a:r>
              <a:rPr lang="en-US" dirty="0"/>
              <a:t>Batch Sizes:  Traditional organizations plan big, have bigger teams to maximize productivity, write huge amounts of code that are bundled and jammed for production. On the other hand, </a:t>
            </a:r>
            <a:r>
              <a:rPr lang="en-US" dirty="0" err="1"/>
              <a:t>DevOps</a:t>
            </a:r>
            <a:r>
              <a:rPr lang="en-US" dirty="0"/>
              <a:t> teams have smaller batch sizes, that are easy to manage and teams can perform frequent product releases.</a:t>
            </a:r>
            <a:endParaRPr dirty="0"/>
          </a:p>
          <a:p>
            <a:pPr marL="914400" marR="0" lvl="1" indent="-304800" algn="l" rtl="0">
              <a:spcBef>
                <a:spcPts val="0"/>
              </a:spcBef>
              <a:spcAft>
                <a:spcPts val="0"/>
              </a:spcAft>
              <a:buSzPts val="1200"/>
              <a:buAutoNum type="alphaLcPeriod"/>
            </a:pPr>
            <a:r>
              <a:rPr lang="en-US" dirty="0"/>
              <a:t>Organization: Skill centric silos form the core of traditional IT culture. Silos have some benefits, but mostly a new feature will go through at least 3-4 silos before reaching the customer. </a:t>
            </a:r>
            <a:r>
              <a:rPr lang="en-US" dirty="0" err="1"/>
              <a:t>DevOps</a:t>
            </a:r>
            <a:r>
              <a:rPr lang="en-US" dirty="0"/>
              <a:t> also has silos but at a different dimension. Teams are arranged in cells, with different cross-functional teams, focused on a single application. Thus a cell is self-sufficient and movement happens smoothly without any hand-offs.</a:t>
            </a:r>
            <a:endParaRPr dirty="0"/>
          </a:p>
          <a:p>
            <a:pPr marL="914400" marR="0" lvl="1" indent="-304800" algn="l" rtl="0">
              <a:spcBef>
                <a:spcPts val="0"/>
              </a:spcBef>
              <a:spcAft>
                <a:spcPts val="0"/>
              </a:spcAft>
              <a:buSzPts val="1200"/>
              <a:buAutoNum type="alphaLcPeriod"/>
            </a:pPr>
            <a:r>
              <a:rPr lang="en-US" dirty="0"/>
              <a:t>Scheduling: Traditional IT culture focuses on efficient scheduling and companies also invest hugely on planning/scheduling systems. These systems are sensitive, but can be inaccurate. In case of </a:t>
            </a:r>
            <a:r>
              <a:rPr lang="en-US" dirty="0" err="1"/>
              <a:t>DevOps</a:t>
            </a:r>
            <a:r>
              <a:rPr lang="en-US" dirty="0"/>
              <a:t> scheduling is handled locally within the cells. Smaller batch sizes, autonomous teams and automated processes aid in efficient planning. Teams will have a better insight, as planning is done only for the near future.</a:t>
            </a:r>
            <a:endParaRPr dirty="0"/>
          </a:p>
          <a:p>
            <a:pPr marL="457200" marR="0" lvl="0" indent="0" algn="l" rtl="0">
              <a:spcBef>
                <a:spcPts val="0"/>
              </a:spcBef>
              <a:spcAft>
                <a:spcPts val="0"/>
              </a:spcAft>
              <a:buNone/>
            </a:pPr>
            <a:endParaRPr dirty="0"/>
          </a:p>
          <a:p>
            <a:pPr marL="457200" marR="0" lvl="0" indent="-304800" algn="l" rtl="0">
              <a:spcBef>
                <a:spcPts val="0"/>
              </a:spcBef>
              <a:spcAft>
                <a:spcPts val="0"/>
              </a:spcAft>
              <a:buSzPts val="1200"/>
              <a:buAutoNum type="arabicPeriod"/>
            </a:pPr>
            <a:r>
              <a:rPr lang="en-US" dirty="0"/>
              <a:t>Performance and Culture</a:t>
            </a:r>
            <a:endParaRPr dirty="0"/>
          </a:p>
          <a:p>
            <a:pPr marL="914400" marR="0" lvl="1" indent="-304800" algn="l" rtl="0">
              <a:spcBef>
                <a:spcPts val="0"/>
              </a:spcBef>
              <a:spcAft>
                <a:spcPts val="0"/>
              </a:spcAft>
              <a:buSzPts val="1200"/>
              <a:buAutoNum type="alphaLcPeriod"/>
            </a:pPr>
            <a:r>
              <a:rPr lang="en-US" dirty="0"/>
              <a:t>Release: Software release phase in traditional IT is an eventful, high-risk operation. The phase is full of issues, escalations and back and forth code movements. The process involves personnel from all levels and management becomes clumsy. In case of </a:t>
            </a:r>
            <a:r>
              <a:rPr lang="en-US" dirty="0" err="1"/>
              <a:t>DevOps</a:t>
            </a:r>
            <a:r>
              <a:rPr lang="en-US" dirty="0"/>
              <a:t> the release phase is almost uneventful. Code is checked in on a regular basis and testing processes and short feedback loops ensure that the processes are in sync. This makes smoother releases.</a:t>
            </a:r>
            <a:endParaRPr dirty="0"/>
          </a:p>
          <a:p>
            <a:pPr marL="914400" marR="0" lvl="1" indent="-304800" algn="l" rtl="0">
              <a:spcBef>
                <a:spcPts val="0"/>
              </a:spcBef>
              <a:spcAft>
                <a:spcPts val="0"/>
              </a:spcAft>
              <a:buSzPts val="1200"/>
              <a:buAutoNum type="alphaLcPeriod"/>
            </a:pPr>
            <a:r>
              <a:rPr lang="en-US" dirty="0"/>
              <a:t>Information: Information in traditional IT is generated by specialists, which is then combined to form a massive datasets, which again goes for approval and then sent to managers, which reaches the teams finally. Most of the times the report is not given much attention, as it contains massive amounts of data. In </a:t>
            </a:r>
            <a:r>
              <a:rPr lang="en-US" dirty="0" err="1"/>
              <a:t>DevOps</a:t>
            </a:r>
            <a:r>
              <a:rPr lang="en-US" dirty="0"/>
              <a:t>, the team cells generate only the necessary the data that is circulated locally. This gives room for the team to quickly read and work on action items.</a:t>
            </a:r>
            <a:endParaRPr dirty="0"/>
          </a:p>
          <a:p>
            <a:pPr marL="914400" marR="0" lvl="1" indent="-304800" algn="l" rtl="0">
              <a:spcBef>
                <a:spcPts val="0"/>
              </a:spcBef>
              <a:spcAft>
                <a:spcPts val="0"/>
              </a:spcAft>
              <a:buSzPts val="1200"/>
              <a:buAutoNum type="alphaLcPeriod"/>
            </a:pPr>
            <a:r>
              <a:rPr lang="en-US" dirty="0"/>
              <a:t>Culture: Traditional systems oppose failures, by means of stringent processes, approvals, etc. Despite all this, in more than 50% of traditional systems, projects are delivered late. Most of it is due to infrastructure and quality issues. </a:t>
            </a:r>
            <a:r>
              <a:rPr lang="en-US" dirty="0" err="1"/>
              <a:t>DevOps</a:t>
            </a:r>
            <a:r>
              <a:rPr lang="en-US" dirty="0"/>
              <a:t> believes that failure is unavoidable, but failing early helps in faster recovery. Failure at early stages cause only minimal damage, as compared to the final product failure that causes irreparable damage to the business.</a:t>
            </a:r>
            <a:endParaRPr dirty="0"/>
          </a:p>
          <a:p>
            <a:pPr marL="457200" marR="0" lvl="0" indent="0" algn="l" rtl="0">
              <a:spcBef>
                <a:spcPts val="0"/>
              </a:spcBef>
              <a:spcAft>
                <a:spcPts val="0"/>
              </a:spcAft>
              <a:buNone/>
            </a:pPr>
            <a:endParaRPr dirty="0"/>
          </a:p>
          <a:p>
            <a:pPr marL="457200" marR="0" lvl="0" indent="-304800" algn="l" rtl="0">
              <a:spcBef>
                <a:spcPts val="0"/>
              </a:spcBef>
              <a:spcAft>
                <a:spcPts val="0"/>
              </a:spcAft>
              <a:buSzPts val="1200"/>
              <a:buAutoNum type="arabicPeriod"/>
            </a:pPr>
            <a:r>
              <a:rPr lang="en-US" dirty="0"/>
              <a:t>Measure</a:t>
            </a:r>
            <a:endParaRPr dirty="0"/>
          </a:p>
          <a:p>
            <a:pPr marL="914400" marR="0" lvl="1" indent="-304800" algn="l" rtl="0">
              <a:spcBef>
                <a:spcPts val="0"/>
              </a:spcBef>
              <a:spcAft>
                <a:spcPts val="0"/>
              </a:spcAft>
              <a:buSzPts val="1200"/>
              <a:buAutoNum type="alphaLcPeriod"/>
            </a:pPr>
            <a:r>
              <a:rPr lang="en-US" dirty="0"/>
              <a:t>Metric: Cost and capacity are the two measurement models, to see how much gets done and at what cost. </a:t>
            </a:r>
            <a:r>
              <a:rPr lang="en-US" dirty="0" err="1"/>
              <a:t>DevOps</a:t>
            </a:r>
            <a:r>
              <a:rPr lang="en-US" dirty="0"/>
              <a:t> works on three measurement models cost, capacity and flow. Flow forces an organization to take a look at its end to end cycle time, identify areas of waste, calculate true productive time, quantify quality, and focus on activities that add the most value.</a:t>
            </a:r>
            <a:endParaRPr dirty="0"/>
          </a:p>
          <a:p>
            <a:pPr marL="914400" marR="0" lvl="1" indent="-304800" algn="l" rtl="0">
              <a:spcBef>
                <a:spcPts val="0"/>
              </a:spcBef>
              <a:spcAft>
                <a:spcPts val="0"/>
              </a:spcAft>
              <a:buSzPts val="1200"/>
              <a:buAutoNum type="alphaLcPeriod"/>
            </a:pPr>
            <a:r>
              <a:rPr lang="en-US" dirty="0"/>
              <a:t>The definition of “Done”: In traditional IT, ‘Done’ is seen from the individual’s viewpoint, and is focused on meeting the hand-off deadline. </a:t>
            </a:r>
            <a:r>
              <a:rPr lang="en-US" dirty="0" err="1"/>
              <a:t>DevOps</a:t>
            </a:r>
            <a:r>
              <a:rPr lang="en-US" dirty="0"/>
              <a:t> is focused on creating dedicating cross-functional teams. It’s the goal of the team: Bring the software to market.</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65" name="Shape 126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7740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Shape 12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3" name="Shape 127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dirty="0"/>
              <a:t>Notes to the facilitator:</a:t>
            </a:r>
            <a:endParaRPr b="1" dirty="0"/>
          </a:p>
          <a:p>
            <a:pPr marL="0" lvl="0" indent="0">
              <a:spcBef>
                <a:spcPts val="0"/>
              </a:spcBef>
              <a:spcAft>
                <a:spcPts val="0"/>
              </a:spcAft>
              <a:buNone/>
            </a:pPr>
            <a:r>
              <a:rPr lang="en-US" dirty="0"/>
              <a:t>Explain the participants about the need for building a business case for </a:t>
            </a:r>
            <a:r>
              <a:rPr lang="en-US" dirty="0" err="1"/>
              <a:t>DevOps</a:t>
            </a:r>
            <a:r>
              <a:rPr lang="en-US" dirty="0"/>
              <a:t>.</a:t>
            </a:r>
            <a:endParaRPr dirty="0"/>
          </a:p>
          <a:p>
            <a:pPr marL="0" lvl="0" indent="0">
              <a:spcBef>
                <a:spcPts val="0"/>
              </a:spcBef>
              <a:spcAft>
                <a:spcPts val="0"/>
              </a:spcAft>
              <a:buNone/>
            </a:pPr>
            <a:endParaRPr dirty="0"/>
          </a:p>
          <a:p>
            <a:pPr marL="0" lvl="0" indent="0">
              <a:spcBef>
                <a:spcPts val="0"/>
              </a:spcBef>
              <a:spcAft>
                <a:spcPts val="0"/>
              </a:spcAft>
              <a:buNone/>
            </a:pPr>
            <a:r>
              <a:rPr lang="en-US" b="1" dirty="0"/>
              <a:t>Notes to the participants:</a:t>
            </a:r>
            <a:endParaRPr b="1" dirty="0"/>
          </a:p>
          <a:p>
            <a:pPr marL="0" lvl="0" indent="0">
              <a:spcBef>
                <a:spcPts val="0"/>
              </a:spcBef>
              <a:spcAft>
                <a:spcPts val="0"/>
              </a:spcAft>
              <a:buNone/>
            </a:pPr>
            <a:r>
              <a:rPr lang="en-US" dirty="0"/>
              <a:t>There are 10 major reasons why we should build a business case for </a:t>
            </a:r>
            <a:r>
              <a:rPr lang="en-US" dirty="0" err="1"/>
              <a:t>DevOps</a:t>
            </a:r>
            <a:r>
              <a:rPr lang="en-US" dirty="0"/>
              <a:t>. Let’s see each one of them in detail here.</a:t>
            </a:r>
            <a:endParaRPr dirty="0"/>
          </a:p>
          <a:p>
            <a:pPr marL="0" lvl="0" indent="0">
              <a:spcBef>
                <a:spcPts val="0"/>
              </a:spcBef>
              <a:spcAft>
                <a:spcPts val="0"/>
              </a:spcAft>
              <a:buNone/>
            </a:pPr>
            <a:endParaRPr dirty="0"/>
          </a:p>
          <a:p>
            <a:pPr marL="0" lvl="0" indent="0" rtl="0">
              <a:spcBef>
                <a:spcPts val="0"/>
              </a:spcBef>
              <a:spcAft>
                <a:spcPts val="0"/>
              </a:spcAft>
              <a:buSzPts val="1200"/>
              <a:buFont typeface="Arial" panose="020B0604020202020204" pitchFamily="34" charset="0"/>
              <a:buNone/>
            </a:pPr>
            <a:r>
              <a:rPr lang="en-US" b="1" dirty="0"/>
              <a:t>1. Collaboration </a:t>
            </a:r>
            <a:endParaRPr b="1" dirty="0"/>
          </a:p>
          <a:p>
            <a:pPr marL="0" lvl="0" indent="0" rtl="0">
              <a:spcBef>
                <a:spcPts val="838"/>
              </a:spcBef>
              <a:spcAft>
                <a:spcPts val="0"/>
              </a:spcAft>
              <a:buFont typeface="Arial" panose="020B0604020202020204" pitchFamily="34" charset="0"/>
              <a:buNone/>
            </a:pPr>
            <a:r>
              <a:rPr lang="en-US" dirty="0"/>
              <a:t>For effective problem solving teams need to come together and use the available time and resources. Because, challenges do not affect the individual teams alone. It is the business that gets affected and regardless of who is responsible, the problem needs to be solved. Without collaboration, this process takes longer and can create further problems that may not be immediately apparent. </a:t>
            </a:r>
            <a:r>
              <a:rPr lang="en-US" dirty="0" err="1"/>
              <a:t>DevOps</a:t>
            </a:r>
            <a:r>
              <a:rPr lang="en-US" dirty="0"/>
              <a:t> fosters collaboration, hence efficient problem solving. Togetherness and communication between the teams help to work faster and smarter and similar issues can be prevented.</a:t>
            </a:r>
            <a:endParaRPr dirty="0"/>
          </a:p>
          <a:p>
            <a:pPr marL="0" lvl="0" indent="0" rtl="0">
              <a:spcBef>
                <a:spcPts val="838"/>
              </a:spcBef>
              <a:spcAft>
                <a:spcPts val="0"/>
              </a:spcAft>
              <a:buSzPts val="1200"/>
              <a:buFont typeface="Arial" panose="020B0604020202020204" pitchFamily="34" charset="0"/>
              <a:buNone/>
            </a:pPr>
            <a:endParaRPr lang="en-US" b="1" dirty="0"/>
          </a:p>
          <a:p>
            <a:pPr marL="0" lvl="0" indent="0" rtl="0">
              <a:spcBef>
                <a:spcPts val="838"/>
              </a:spcBef>
              <a:spcAft>
                <a:spcPts val="0"/>
              </a:spcAft>
              <a:buSzPts val="1200"/>
              <a:buFont typeface="Arial" panose="020B0604020202020204" pitchFamily="34" charset="0"/>
              <a:buNone/>
            </a:pPr>
            <a:r>
              <a:rPr lang="en-US" b="1" dirty="0"/>
              <a:t>2. Improved speed to market</a:t>
            </a:r>
            <a:endParaRPr b="1" dirty="0"/>
          </a:p>
          <a:p>
            <a:pPr marL="0" lvl="0" indent="0" rtl="0">
              <a:spcBef>
                <a:spcPts val="838"/>
              </a:spcBef>
              <a:spcAft>
                <a:spcPts val="0"/>
              </a:spcAft>
              <a:buFont typeface="Arial" panose="020B0604020202020204" pitchFamily="34" charset="0"/>
              <a:buNone/>
            </a:pPr>
            <a:r>
              <a:rPr lang="en-US" dirty="0"/>
              <a:t>Improved speed to market is critical for organizations to get the early mover advantage. Businesses need to gain a competitive edge in an industry where software and tools are outmoded almost as quickly as they are released. Introducing a </a:t>
            </a:r>
            <a:r>
              <a:rPr lang="en-US" dirty="0" err="1"/>
              <a:t>DevOps</a:t>
            </a:r>
            <a:r>
              <a:rPr lang="en-US" dirty="0"/>
              <a:t> approach will enable an organization to go from an initial concept to a viable product in a shorter timescale.</a:t>
            </a:r>
            <a:endParaRPr dirty="0"/>
          </a:p>
          <a:p>
            <a:pPr marL="0" lvl="0" indent="0" rtl="0">
              <a:spcBef>
                <a:spcPts val="838"/>
              </a:spcBef>
              <a:spcAft>
                <a:spcPts val="0"/>
              </a:spcAft>
              <a:buSzPts val="1200"/>
              <a:buFont typeface="Arial" panose="020B0604020202020204" pitchFamily="34" charset="0"/>
              <a:buNone/>
            </a:pPr>
            <a:endParaRPr lang="en-US" b="1" dirty="0"/>
          </a:p>
          <a:p>
            <a:pPr marL="0" lvl="0" indent="0" rtl="0">
              <a:spcBef>
                <a:spcPts val="838"/>
              </a:spcBef>
              <a:spcAft>
                <a:spcPts val="0"/>
              </a:spcAft>
              <a:buSzPts val="1200"/>
              <a:buFont typeface="Arial" panose="020B0604020202020204" pitchFamily="34" charset="0"/>
              <a:buNone/>
            </a:pPr>
            <a:r>
              <a:rPr lang="en-US" b="1" dirty="0"/>
              <a:t>3. No silos, no waste </a:t>
            </a:r>
            <a:endParaRPr b="1" dirty="0"/>
          </a:p>
          <a:p>
            <a:pPr marL="0" lvl="0" indent="0" rtl="0">
              <a:spcBef>
                <a:spcPts val="838"/>
              </a:spcBef>
              <a:spcAft>
                <a:spcPts val="0"/>
              </a:spcAft>
              <a:buFont typeface="Arial" panose="020B0604020202020204" pitchFamily="34" charset="0"/>
              <a:buNone/>
            </a:pPr>
            <a:r>
              <a:rPr lang="en-US" dirty="0"/>
              <a:t>By combining multiple teams and disciplines into one lean, mean </a:t>
            </a:r>
            <a:r>
              <a:rPr lang="en-US" dirty="0" err="1"/>
              <a:t>DevOps</a:t>
            </a:r>
            <a:r>
              <a:rPr lang="en-US" dirty="0"/>
              <a:t> team that has cross-functional skill sets and communicate efficiently, </a:t>
            </a:r>
            <a:r>
              <a:rPr lang="en-US" dirty="0" err="1"/>
              <a:t>DevOps</a:t>
            </a:r>
            <a:r>
              <a:rPr lang="en-US" dirty="0"/>
              <a:t> allows teams to complete tasks quickly and efficiently while maintaining stability and quality.</a:t>
            </a:r>
            <a:endParaRPr dirty="0"/>
          </a:p>
          <a:p>
            <a:pPr marL="0" lvl="0" indent="0" rtl="0">
              <a:spcBef>
                <a:spcPts val="838"/>
              </a:spcBef>
              <a:spcAft>
                <a:spcPts val="0"/>
              </a:spcAft>
              <a:buSzPts val="1200"/>
              <a:buFont typeface="Arial" panose="020B0604020202020204" pitchFamily="34" charset="0"/>
              <a:buNone/>
            </a:pPr>
            <a:endParaRPr lang="en-US" b="1" dirty="0"/>
          </a:p>
          <a:p>
            <a:pPr marL="0" lvl="0" indent="0" rtl="0">
              <a:spcBef>
                <a:spcPts val="838"/>
              </a:spcBef>
              <a:spcAft>
                <a:spcPts val="0"/>
              </a:spcAft>
              <a:buSzPts val="1200"/>
              <a:buFont typeface="Arial" panose="020B0604020202020204" pitchFamily="34" charset="0"/>
              <a:buNone/>
            </a:pPr>
            <a:r>
              <a:rPr lang="en-US" b="1" dirty="0"/>
              <a:t>4. Encouraging innovation and creativity</a:t>
            </a:r>
            <a:endParaRPr b="1" dirty="0"/>
          </a:p>
          <a:p>
            <a:pPr marL="0" lvl="0" indent="0" rtl="0">
              <a:spcBef>
                <a:spcPts val="838"/>
              </a:spcBef>
              <a:spcAft>
                <a:spcPts val="0"/>
              </a:spcAft>
              <a:buFont typeface="Arial" panose="020B0604020202020204" pitchFamily="34" charset="0"/>
              <a:buNone/>
            </a:pPr>
            <a:r>
              <a:rPr lang="en-US" dirty="0"/>
              <a:t>Continuous Integration, standardized production environments, and automated deployments allow practitioners to focus on the more inventive and creative side of their role. The environment and culture of </a:t>
            </a:r>
            <a:r>
              <a:rPr lang="en-US" dirty="0" err="1"/>
              <a:t>DevOps</a:t>
            </a:r>
            <a:r>
              <a:rPr lang="en-US" dirty="0"/>
              <a:t> encourage a deeper understanding and implementation of best practices in an organization.</a:t>
            </a:r>
            <a:endParaRPr dirty="0"/>
          </a:p>
          <a:p>
            <a:pPr marL="0" lvl="0" indent="0" rtl="0">
              <a:spcBef>
                <a:spcPts val="838"/>
              </a:spcBef>
              <a:spcAft>
                <a:spcPts val="0"/>
              </a:spcAft>
              <a:buSzPts val="1200"/>
              <a:buFont typeface="Arial" panose="020B0604020202020204" pitchFamily="34" charset="0"/>
              <a:buNone/>
            </a:pPr>
            <a:endParaRPr lang="en-US" b="1" dirty="0"/>
          </a:p>
          <a:p>
            <a:pPr marL="0" lvl="0" indent="0" rtl="0">
              <a:spcBef>
                <a:spcPts val="838"/>
              </a:spcBef>
              <a:spcAft>
                <a:spcPts val="0"/>
              </a:spcAft>
              <a:buSzPts val="1200"/>
              <a:buFont typeface="Arial" panose="020B0604020202020204" pitchFamily="34" charset="0"/>
              <a:buNone/>
            </a:pPr>
            <a:r>
              <a:rPr lang="en-US" b="1" dirty="0"/>
              <a:t>5. Effective utilization of resources and reduction in cost </a:t>
            </a:r>
            <a:endParaRPr b="1" dirty="0"/>
          </a:p>
          <a:p>
            <a:pPr marL="0" lvl="0" indent="0" rtl="0">
              <a:spcBef>
                <a:spcPts val="838"/>
              </a:spcBef>
              <a:spcAft>
                <a:spcPts val="0"/>
              </a:spcAft>
              <a:buFont typeface="Arial" panose="020B0604020202020204" pitchFamily="34" charset="0"/>
              <a:buNone/>
            </a:pPr>
            <a:r>
              <a:rPr lang="en-US" dirty="0"/>
              <a:t>By implementing a </a:t>
            </a:r>
            <a:r>
              <a:rPr lang="en-US" dirty="0" err="1"/>
              <a:t>DevOps</a:t>
            </a:r>
            <a:r>
              <a:rPr lang="en-US" dirty="0"/>
              <a:t> approach, the costs and demand for resources associated with traditional IT implementations is significantly reduced. When the organizations use continuous delivery and Lean Management practices, higher quality results and shorter cycle times are achieved which further reduce costs. Other factors that help to reduce cost and resource requirements, include minimal project start-up and ongoing operational costs, increased collaboration, increased data availability and accessibility, and improved security.</a:t>
            </a:r>
            <a:endParaRPr dirty="0"/>
          </a:p>
          <a:p>
            <a:pPr marL="0" lvl="0" indent="0" rtl="0">
              <a:spcBef>
                <a:spcPts val="838"/>
              </a:spcBef>
              <a:spcAft>
                <a:spcPts val="0"/>
              </a:spcAft>
              <a:buSzPts val="1200"/>
              <a:buFont typeface="Arial" panose="020B0604020202020204" pitchFamily="34" charset="0"/>
              <a:buNone/>
            </a:pPr>
            <a:endParaRPr lang="en-US" b="1" dirty="0"/>
          </a:p>
          <a:p>
            <a:pPr marL="0" lvl="0" indent="0" rtl="0">
              <a:spcBef>
                <a:spcPts val="838"/>
              </a:spcBef>
              <a:spcAft>
                <a:spcPts val="0"/>
              </a:spcAft>
              <a:buSzPts val="1200"/>
              <a:buFont typeface="Arial" panose="020B0604020202020204" pitchFamily="34" charset="0"/>
              <a:buNone/>
            </a:pPr>
            <a:r>
              <a:rPr lang="en-US" b="1" dirty="0"/>
              <a:t>6. Increased employee engagement and job satisfaction</a:t>
            </a:r>
            <a:endParaRPr b="1" dirty="0"/>
          </a:p>
          <a:p>
            <a:pPr marL="0" lvl="0" indent="0" rtl="0">
              <a:spcBef>
                <a:spcPts val="838"/>
              </a:spcBef>
              <a:spcAft>
                <a:spcPts val="0"/>
              </a:spcAft>
              <a:buFont typeface="Arial" panose="020B0604020202020204" pitchFamily="34" charset="0"/>
              <a:buNone/>
            </a:pPr>
            <a:r>
              <a:rPr lang="en-US" dirty="0" err="1"/>
              <a:t>DevOps</a:t>
            </a:r>
            <a:r>
              <a:rPr lang="en-US" dirty="0"/>
              <a:t> provides a collaborative and multi-skilled environment which contributes heavily to job satisfaction. </a:t>
            </a:r>
            <a:r>
              <a:rPr lang="en-US" dirty="0" err="1"/>
              <a:t>DevOps</a:t>
            </a:r>
            <a:r>
              <a:rPr lang="en-US" dirty="0"/>
              <a:t> practices and culture increase employee satisfaction which leads to better business outcomes.</a:t>
            </a:r>
            <a:endParaRPr dirty="0"/>
          </a:p>
          <a:p>
            <a:pPr marL="0" lvl="0" indent="0" rtl="0">
              <a:spcBef>
                <a:spcPts val="838"/>
              </a:spcBef>
              <a:spcAft>
                <a:spcPts val="0"/>
              </a:spcAft>
              <a:buSzPts val="1200"/>
              <a:buFont typeface="Arial" panose="020B0604020202020204" pitchFamily="34" charset="0"/>
              <a:buNone/>
            </a:pPr>
            <a:endParaRPr lang="en-US" b="1" dirty="0"/>
          </a:p>
          <a:p>
            <a:pPr marL="0" lvl="0" indent="0" rtl="0">
              <a:spcBef>
                <a:spcPts val="838"/>
              </a:spcBef>
              <a:spcAft>
                <a:spcPts val="0"/>
              </a:spcAft>
              <a:buSzPts val="1200"/>
              <a:buFont typeface="Arial" panose="020B0604020202020204" pitchFamily="34" charset="0"/>
              <a:buNone/>
            </a:pPr>
            <a:r>
              <a:rPr lang="en-US" b="1" dirty="0"/>
              <a:t>7. Continuous integration and delivery</a:t>
            </a:r>
            <a:endParaRPr b="1" dirty="0"/>
          </a:p>
          <a:p>
            <a:pPr marL="0" lvl="0" indent="0" rtl="0">
              <a:spcBef>
                <a:spcPts val="838"/>
              </a:spcBef>
              <a:spcAft>
                <a:spcPts val="0"/>
              </a:spcAft>
              <a:buFont typeface="Arial" panose="020B0604020202020204" pitchFamily="34" charset="0"/>
              <a:buNone/>
            </a:pPr>
            <a:r>
              <a:rPr lang="en-US" dirty="0"/>
              <a:t>Continuous integration is a development practice that involves deploying code to a shared repository several times per day. Using an automated build process in combination with automated testing helps to verify each check-in, which produces more stable software.</a:t>
            </a:r>
            <a:endParaRPr dirty="0"/>
          </a:p>
          <a:p>
            <a:pPr marL="0" lvl="0" indent="0" rtl="0">
              <a:spcBef>
                <a:spcPts val="838"/>
              </a:spcBef>
              <a:spcAft>
                <a:spcPts val="0"/>
              </a:spcAft>
              <a:buSzPts val="1200"/>
              <a:buFont typeface="Arial" panose="020B0604020202020204" pitchFamily="34" charset="0"/>
              <a:buNone/>
            </a:pPr>
            <a:endParaRPr lang="en-US" b="1" dirty="0"/>
          </a:p>
          <a:p>
            <a:pPr marL="0" lvl="0" indent="0" rtl="0">
              <a:spcBef>
                <a:spcPts val="838"/>
              </a:spcBef>
              <a:spcAft>
                <a:spcPts val="0"/>
              </a:spcAft>
              <a:buSzPts val="1200"/>
              <a:buFont typeface="Arial" panose="020B0604020202020204" pitchFamily="34" charset="0"/>
              <a:buNone/>
            </a:pPr>
            <a:r>
              <a:rPr lang="en-US" b="1" dirty="0"/>
              <a:t>8. Fewer Failures</a:t>
            </a:r>
            <a:endParaRPr b="1" dirty="0"/>
          </a:p>
          <a:p>
            <a:pPr marL="0" lvl="0" indent="0" rtl="0">
              <a:spcBef>
                <a:spcPts val="838"/>
              </a:spcBef>
              <a:spcAft>
                <a:spcPts val="0"/>
              </a:spcAft>
              <a:buFont typeface="Arial" panose="020B0604020202020204" pitchFamily="34" charset="0"/>
              <a:buNone/>
            </a:pPr>
            <a:r>
              <a:rPr lang="en-US" dirty="0"/>
              <a:t>The 2014 State of </a:t>
            </a:r>
            <a:r>
              <a:rPr lang="en-US" dirty="0" err="1"/>
              <a:t>DevOps</a:t>
            </a:r>
            <a:r>
              <a:rPr lang="en-US" dirty="0"/>
              <a:t> report showed that high-performing organizations had 50 percent fewer failures. The 2015 State of </a:t>
            </a:r>
            <a:r>
              <a:rPr lang="en-US" dirty="0" err="1"/>
              <a:t>DevOps</a:t>
            </a:r>
            <a:r>
              <a:rPr lang="en-US" dirty="0"/>
              <a:t> report showed a continuation in trend by revealing that the organizations who adopt a </a:t>
            </a:r>
            <a:r>
              <a:rPr lang="en-US" dirty="0" err="1"/>
              <a:t>DevOps</a:t>
            </a:r>
            <a:r>
              <a:rPr lang="en-US" dirty="0"/>
              <a:t> mindset and culture have 60 times fewer failures than those not implementing a </a:t>
            </a:r>
            <a:r>
              <a:rPr lang="en-US" dirty="0" err="1"/>
              <a:t>DevOps</a:t>
            </a:r>
            <a:r>
              <a:rPr lang="en-US" dirty="0"/>
              <a:t> approach.</a:t>
            </a:r>
            <a:endParaRPr dirty="0"/>
          </a:p>
          <a:p>
            <a:pPr marL="0" lvl="0" indent="0" rtl="0">
              <a:spcBef>
                <a:spcPts val="838"/>
              </a:spcBef>
              <a:spcAft>
                <a:spcPts val="0"/>
              </a:spcAft>
              <a:buSzPts val="1200"/>
              <a:buFont typeface="Arial" panose="020B0604020202020204" pitchFamily="34" charset="0"/>
              <a:buNone/>
            </a:pPr>
            <a:endParaRPr lang="en-US" b="1" dirty="0"/>
          </a:p>
          <a:p>
            <a:pPr marL="0" lvl="0" indent="0" rtl="0">
              <a:spcBef>
                <a:spcPts val="838"/>
              </a:spcBef>
              <a:spcAft>
                <a:spcPts val="0"/>
              </a:spcAft>
              <a:buSzPts val="1200"/>
              <a:buFont typeface="Arial" panose="020B0604020202020204" pitchFamily="34" charset="0"/>
              <a:buNone/>
            </a:pPr>
            <a:r>
              <a:rPr lang="en-US" b="1" dirty="0"/>
              <a:t>9. Increased Performance </a:t>
            </a:r>
            <a:endParaRPr b="1" dirty="0"/>
          </a:p>
          <a:p>
            <a:pPr marL="0" lvl="0" indent="0" rtl="0">
              <a:spcBef>
                <a:spcPts val="838"/>
              </a:spcBef>
              <a:spcAft>
                <a:spcPts val="0"/>
              </a:spcAft>
              <a:buFont typeface="Arial" panose="020B0604020202020204" pitchFamily="34" charset="0"/>
              <a:buNone/>
            </a:pPr>
            <a:r>
              <a:rPr lang="en-US" dirty="0"/>
              <a:t>Standardized production environments and automation tools help make deployments predictable. These processes free people from routine tasks, allowing them to concentrate on the more creative aspects of their role, hence, leading to increased performance.</a:t>
            </a:r>
            <a:endParaRPr dirty="0"/>
          </a:p>
          <a:p>
            <a:pPr marL="0" lvl="0" indent="0" rtl="0">
              <a:spcBef>
                <a:spcPts val="838"/>
              </a:spcBef>
              <a:spcAft>
                <a:spcPts val="0"/>
              </a:spcAft>
              <a:buSzPts val="1200"/>
              <a:buFont typeface="Arial" panose="020B0604020202020204" pitchFamily="34" charset="0"/>
              <a:buNone/>
            </a:pPr>
            <a:endParaRPr lang="en-US" b="1" dirty="0"/>
          </a:p>
          <a:p>
            <a:pPr marL="0" lvl="0" indent="0" rtl="0">
              <a:spcBef>
                <a:spcPts val="838"/>
              </a:spcBef>
              <a:spcAft>
                <a:spcPts val="0"/>
              </a:spcAft>
              <a:buSzPts val="1200"/>
              <a:buFont typeface="Arial" panose="020B0604020202020204" pitchFamily="34" charset="0"/>
              <a:buNone/>
            </a:pPr>
            <a:r>
              <a:rPr lang="en-US" b="1" dirty="0"/>
              <a:t>10. Stability</a:t>
            </a:r>
            <a:endParaRPr b="1" dirty="0"/>
          </a:p>
          <a:p>
            <a:pPr marL="0" lvl="0" indent="0" rtl="0">
              <a:spcBef>
                <a:spcPts val="838"/>
              </a:spcBef>
              <a:spcAft>
                <a:spcPts val="838"/>
              </a:spcAft>
              <a:buFont typeface="Arial" panose="020B0604020202020204" pitchFamily="34" charset="0"/>
              <a:buNone/>
            </a:pPr>
            <a:r>
              <a:rPr lang="en-US" dirty="0" err="1"/>
              <a:t>DevOps</a:t>
            </a:r>
            <a:r>
              <a:rPr lang="en-US" dirty="0"/>
              <a:t> allows a single team to handle both, new functionality and the stability of the system. Each team member takes ownership of the business goals. Deploying often and in smaller, indivisible groups allows engineers to troubleshoot and resolve issues faster. The combination of tools and best practices, along with automation allows a </a:t>
            </a:r>
            <a:r>
              <a:rPr lang="en-US" dirty="0" err="1"/>
              <a:t>DevOps</a:t>
            </a:r>
            <a:r>
              <a:rPr lang="en-US" dirty="0"/>
              <a:t> team to increase overall stability.</a:t>
            </a:r>
            <a:endParaRPr dirty="0"/>
          </a:p>
        </p:txBody>
      </p:sp>
      <p:sp>
        <p:nvSpPr>
          <p:cNvPr id="1274" name="Shape 1274"/>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Arial"/>
              <a:buNone/>
            </a:pPr>
            <a:fld id="{00000000-1234-1234-1234-123412341234}" type="slidenum">
              <a:rPr lang="en-US"/>
              <a:t>13</a:t>
            </a:fld>
            <a:endParaRPr/>
          </a:p>
        </p:txBody>
      </p:sp>
    </p:spTree>
    <p:extLst>
      <p:ext uri="{BB962C8B-B14F-4D97-AF65-F5344CB8AC3E}">
        <p14:creationId xmlns:p14="http://schemas.microsoft.com/office/powerpoint/2010/main" val="4090133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Shape 1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1" name="Shape 128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Tell the participants that it is time for a quick knowledge check.</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C. Sequential development approach</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B. False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p:txBody>
      </p:sp>
      <p:sp>
        <p:nvSpPr>
          <p:cNvPr id="1282" name="Shape 128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65257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Shape 12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9" name="Shape 128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Tell the participants that it is time for a quick knowledge check.</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3. A. Open collaboration</a:t>
            </a:r>
            <a:endParaRPr/>
          </a:p>
          <a:p>
            <a:pPr marL="0" marR="0" lvl="0" indent="0" algn="l" rtl="0">
              <a:spcBef>
                <a:spcPts val="0"/>
              </a:spcBef>
              <a:spcAft>
                <a:spcPts val="0"/>
              </a:spcAft>
              <a:buClr>
                <a:schemeClr val="dk1"/>
              </a:buClr>
              <a:buSzPts val="11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90" name="Shape 129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6218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a54977c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a54977c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t>Notes to the Facilitator:</a:t>
            </a:r>
            <a:br>
              <a:rPr lang="en" sz="1200" b="1" dirty="0"/>
            </a:br>
            <a:r>
              <a:rPr lang="en" sz="1200" dirty="0"/>
              <a:t>Inform the participants about the challenges faced by shipping industry.</a:t>
            </a:r>
            <a:endParaRPr sz="1200" dirty="0"/>
          </a:p>
          <a:p>
            <a:pPr marL="0" lvl="0" indent="0" algn="l" rtl="0">
              <a:lnSpc>
                <a:spcPct val="115000"/>
              </a:lnSpc>
              <a:spcBef>
                <a:spcPts val="1600"/>
              </a:spcBef>
              <a:spcAft>
                <a:spcPts val="0"/>
              </a:spcAft>
              <a:buNone/>
            </a:pPr>
            <a:endParaRPr lang="en" sz="1200" b="1" dirty="0"/>
          </a:p>
          <a:p>
            <a:pPr marL="0" lvl="0" indent="0" algn="l" rtl="0">
              <a:lnSpc>
                <a:spcPct val="115000"/>
              </a:lnSpc>
              <a:spcBef>
                <a:spcPts val="1600"/>
              </a:spcBef>
              <a:spcAft>
                <a:spcPts val="0"/>
              </a:spcAft>
              <a:buNone/>
            </a:pPr>
            <a:r>
              <a:rPr lang="en" sz="1200" b="1" dirty="0"/>
              <a:t>Notes to the Participants:</a:t>
            </a:r>
            <a:br>
              <a:rPr lang="en" sz="1200" b="1" dirty="0"/>
            </a:br>
            <a:r>
              <a:rPr lang="en" sz="1200" dirty="0"/>
              <a:t>The one major problem faced by shipping industry was stacking up different types of goods together, which was resulting in damaged goods. So when the containers came into the picture, they ensured that fragile goods to be stored in one container and the same goes for other kinds of goods. Thus, when a glassware was being stacked in one container, all sorts of dependencies was being enclosed in that particular container, like wrapping up glassware in foam and cardboard to avoid breakage. And an organized container stacks allowed better resource utilisation in terms of floor area, since containers can be stacked upon one another.</a:t>
            </a:r>
            <a:br>
              <a:rPr lang="en" sz="1200" dirty="0"/>
            </a:br>
            <a:endParaRPr sz="1200" dirty="0"/>
          </a:p>
          <a:p>
            <a:pPr marL="0" lvl="0" indent="0" algn="just" rtl="0">
              <a:lnSpc>
                <a:spcPct val="115000"/>
              </a:lnSpc>
              <a:spcBef>
                <a:spcPts val="1600"/>
              </a:spcBef>
              <a:spcAft>
                <a:spcPts val="0"/>
              </a:spcAft>
              <a:buNone/>
            </a:pPr>
            <a:r>
              <a:rPr lang="en" sz="1200" dirty="0"/>
              <a:t>In the picture, we can see different goods like:</a:t>
            </a:r>
            <a:endParaRPr sz="1200" dirty="0"/>
          </a:p>
          <a:p>
            <a:pPr marL="457200" lvl="0" indent="-304800" algn="l" rtl="0">
              <a:lnSpc>
                <a:spcPct val="115000"/>
              </a:lnSpc>
              <a:spcBef>
                <a:spcPts val="1600"/>
              </a:spcBef>
              <a:spcAft>
                <a:spcPts val="0"/>
              </a:spcAft>
              <a:buSzPts val="1200"/>
              <a:buChar char="●"/>
            </a:pPr>
            <a:r>
              <a:rPr lang="en" sz="1200" dirty="0"/>
              <a:t>Cars</a:t>
            </a:r>
            <a:endParaRPr sz="1200" dirty="0"/>
          </a:p>
          <a:p>
            <a:pPr marL="457200" lvl="0" indent="-304800" algn="l" rtl="0">
              <a:lnSpc>
                <a:spcPct val="115000"/>
              </a:lnSpc>
              <a:spcBef>
                <a:spcPts val="0"/>
              </a:spcBef>
              <a:spcAft>
                <a:spcPts val="0"/>
              </a:spcAft>
              <a:buSzPts val="1200"/>
              <a:buChar char="●"/>
            </a:pPr>
            <a:r>
              <a:rPr lang="en" sz="1200" dirty="0"/>
              <a:t>Wine</a:t>
            </a:r>
            <a:endParaRPr sz="1200" dirty="0"/>
          </a:p>
          <a:p>
            <a:pPr marL="457200" lvl="0" indent="-304800" algn="l" rtl="0">
              <a:lnSpc>
                <a:spcPct val="115000"/>
              </a:lnSpc>
              <a:spcBef>
                <a:spcPts val="0"/>
              </a:spcBef>
              <a:spcAft>
                <a:spcPts val="0"/>
              </a:spcAft>
              <a:buSzPts val="1200"/>
              <a:buChar char="●"/>
            </a:pPr>
            <a:r>
              <a:rPr lang="en" sz="1200" dirty="0"/>
              <a:t>Oil tanks</a:t>
            </a:r>
            <a:endParaRPr sz="1200" dirty="0"/>
          </a:p>
          <a:p>
            <a:pPr marL="457200" lvl="0" indent="-304800" algn="l" rtl="0">
              <a:lnSpc>
                <a:spcPct val="115000"/>
              </a:lnSpc>
              <a:spcBef>
                <a:spcPts val="0"/>
              </a:spcBef>
              <a:spcAft>
                <a:spcPts val="0"/>
              </a:spcAft>
              <a:buSzPts val="1200"/>
              <a:buChar char="●"/>
            </a:pPr>
            <a:r>
              <a:rPr lang="en" sz="1200" dirty="0"/>
              <a:t>Piano</a:t>
            </a:r>
            <a:endParaRPr sz="1200" dirty="0"/>
          </a:p>
          <a:p>
            <a:pPr marL="457200" lvl="0" indent="-304800" algn="l" rtl="0">
              <a:lnSpc>
                <a:spcPct val="115000"/>
              </a:lnSpc>
              <a:spcBef>
                <a:spcPts val="0"/>
              </a:spcBef>
              <a:spcAft>
                <a:spcPts val="0"/>
              </a:spcAft>
              <a:buSzPts val="1200"/>
              <a:buChar char="●"/>
            </a:pPr>
            <a:r>
              <a:rPr lang="en" sz="1200" dirty="0"/>
              <a:t>Servers</a:t>
            </a:r>
            <a:endParaRPr sz="1200" dirty="0"/>
          </a:p>
          <a:p>
            <a:pPr marL="457200" lvl="0" indent="-304800" algn="l" rtl="0">
              <a:lnSpc>
                <a:spcPct val="115000"/>
              </a:lnSpc>
              <a:spcBef>
                <a:spcPts val="0"/>
              </a:spcBef>
              <a:spcAft>
                <a:spcPts val="0"/>
              </a:spcAft>
              <a:buSzPts val="1200"/>
              <a:buChar char="●"/>
            </a:pPr>
            <a:r>
              <a:rPr lang="en" sz="1200" dirty="0"/>
              <a:t>Spices </a:t>
            </a:r>
            <a:endParaRPr sz="1200" dirty="0"/>
          </a:p>
          <a:p>
            <a:pPr marL="457200" lvl="0" indent="-304800" algn="l" rtl="0">
              <a:lnSpc>
                <a:spcPct val="115000"/>
              </a:lnSpc>
              <a:spcBef>
                <a:spcPts val="0"/>
              </a:spcBef>
              <a:spcAft>
                <a:spcPts val="0"/>
              </a:spcAft>
              <a:buSzPts val="1200"/>
              <a:buChar char="●"/>
            </a:pPr>
            <a:r>
              <a:rPr lang="en" sz="1200" dirty="0"/>
              <a:t>Fruits</a:t>
            </a:r>
            <a:endParaRPr sz="1200" dirty="0"/>
          </a:p>
          <a:p>
            <a:pPr marL="0" lvl="0" indent="0" algn="l" rtl="0">
              <a:lnSpc>
                <a:spcPct val="115000"/>
              </a:lnSpc>
              <a:spcBef>
                <a:spcPts val="1600"/>
              </a:spcBef>
              <a:spcAft>
                <a:spcPts val="0"/>
              </a:spcAft>
              <a:buNone/>
            </a:pPr>
            <a:r>
              <a:rPr lang="en" sz="1200" dirty="0"/>
              <a:t>The way to ship them is also different depending upon their fragility. Therefore, the main challenges were as follows:</a:t>
            </a:r>
            <a:endParaRPr sz="1200" dirty="0"/>
          </a:p>
          <a:p>
            <a:pPr marL="457200" lvl="0" indent="-304800" algn="l" rtl="0">
              <a:lnSpc>
                <a:spcPct val="115000"/>
              </a:lnSpc>
              <a:spcBef>
                <a:spcPts val="1600"/>
              </a:spcBef>
              <a:spcAft>
                <a:spcPts val="0"/>
              </a:spcAft>
              <a:buSzPts val="1200"/>
              <a:buChar char="●"/>
            </a:pPr>
            <a:r>
              <a:rPr lang="en" sz="1200" dirty="0"/>
              <a:t>How to be sure that the cargo of a port wine company won't damage or contaminate the cargo of another company?</a:t>
            </a:r>
            <a:endParaRPr sz="1200" dirty="0"/>
          </a:p>
          <a:p>
            <a:pPr marL="457200" lvl="0" indent="-304800" algn="l" rtl="0">
              <a:lnSpc>
                <a:spcPct val="115000"/>
              </a:lnSpc>
              <a:spcBef>
                <a:spcPts val="0"/>
              </a:spcBef>
              <a:spcAft>
                <a:spcPts val="0"/>
              </a:spcAft>
              <a:buSzPts val="1200"/>
              <a:buChar char="●"/>
            </a:pPr>
            <a:r>
              <a:rPr lang="en" sz="1200" dirty="0"/>
              <a:t>How to isolate the cargo?</a:t>
            </a:r>
            <a:endParaRPr sz="1200" dirty="0"/>
          </a:p>
          <a:p>
            <a:pPr marL="457200" lvl="0" indent="-304800" algn="l" rtl="0">
              <a:lnSpc>
                <a:spcPct val="115000"/>
              </a:lnSpc>
              <a:spcBef>
                <a:spcPts val="0"/>
              </a:spcBef>
              <a:spcAft>
                <a:spcPts val="0"/>
              </a:spcAft>
              <a:buSzPts val="1200"/>
              <a:buChar char="●"/>
            </a:pPr>
            <a:r>
              <a:rPr lang="en" sz="1200" dirty="0"/>
              <a:t>How to be sure that the cargo is inviolate?</a:t>
            </a:r>
            <a:endParaRPr sz="1200" dirty="0"/>
          </a:p>
          <a:p>
            <a:pPr marL="457200" lvl="0" indent="-304800" algn="l" rtl="0">
              <a:lnSpc>
                <a:spcPct val="115000"/>
              </a:lnSpc>
              <a:spcBef>
                <a:spcPts val="0"/>
              </a:spcBef>
              <a:spcAft>
                <a:spcPts val="0"/>
              </a:spcAft>
              <a:buSzPts val="1200"/>
              <a:buChar char="●"/>
            </a:pPr>
            <a:r>
              <a:rPr lang="en" sz="1200" dirty="0"/>
              <a:t>How to make sure that the cargo is being transported in the best conditions (correct temperature for instance)?</a:t>
            </a:r>
            <a:endParaRPr sz="1200" dirty="0"/>
          </a:p>
          <a:p>
            <a:pPr marL="0" lvl="0" indent="0" algn="l" rtl="0">
              <a:lnSpc>
                <a:spcPct val="115000"/>
              </a:lnSpc>
              <a:spcBef>
                <a:spcPts val="1600"/>
              </a:spcBef>
              <a:spcAft>
                <a:spcPts val="0"/>
              </a:spcAft>
              <a:buNone/>
            </a:pPr>
            <a:endParaRPr sz="1200" dirty="0"/>
          </a:p>
        </p:txBody>
      </p:sp>
    </p:spTree>
    <p:extLst>
      <p:ext uri="{BB962C8B-B14F-4D97-AF65-F5344CB8AC3E}">
        <p14:creationId xmlns:p14="http://schemas.microsoft.com/office/powerpoint/2010/main" val="1131882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a54977c2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a54977c2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t>Notes to the Facilitator:</a:t>
            </a:r>
            <a:br>
              <a:rPr lang="en" sz="1200" b="1" dirty="0"/>
            </a:br>
            <a:r>
              <a:rPr lang="en" sz="1200" dirty="0"/>
              <a:t>Explain how containers solve the problem of shipping different types of goods together and use this analogy to explain shipping off different application stacks. </a:t>
            </a:r>
            <a:endParaRPr sz="1200" dirty="0"/>
          </a:p>
          <a:p>
            <a:pPr marL="0" lvl="0" indent="0" algn="l" rtl="0">
              <a:lnSpc>
                <a:spcPct val="115000"/>
              </a:lnSpc>
              <a:spcBef>
                <a:spcPts val="1600"/>
              </a:spcBef>
              <a:spcAft>
                <a:spcPts val="0"/>
              </a:spcAft>
              <a:buNone/>
            </a:pPr>
            <a:endParaRPr lang="en" sz="1200" b="1" dirty="0"/>
          </a:p>
          <a:p>
            <a:pPr marL="0" lvl="0" indent="0" algn="l" rtl="0">
              <a:lnSpc>
                <a:spcPct val="115000"/>
              </a:lnSpc>
              <a:spcBef>
                <a:spcPts val="1600"/>
              </a:spcBef>
              <a:spcAft>
                <a:spcPts val="0"/>
              </a:spcAft>
              <a:buNone/>
            </a:pPr>
            <a:r>
              <a:rPr lang="en" sz="1200" b="1" dirty="0"/>
              <a:t>Notes to the Participants:</a:t>
            </a:r>
            <a:br>
              <a:rPr lang="en" sz="1200" b="1" dirty="0"/>
            </a:br>
            <a:r>
              <a:rPr lang="en" sz="1200" dirty="0"/>
              <a:t>If we put things in a container isolating them from the other, then it will solve most of the problems. Let’s discuss them in detail here: </a:t>
            </a:r>
            <a:br>
              <a:rPr lang="en" sz="1200" dirty="0"/>
            </a:br>
            <a:r>
              <a:rPr lang="en" sz="1200" b="1" dirty="0"/>
              <a:t>Challenge-1:</a:t>
            </a:r>
            <a:r>
              <a:rPr lang="en" sz="1200" dirty="0"/>
              <a:t> How to be sure that the cargo of a port wine company won't damage or contaminate the cargo of another company?</a:t>
            </a:r>
            <a:endParaRPr sz="1200" dirty="0"/>
          </a:p>
          <a:p>
            <a:pPr marL="0" lvl="0" indent="0" algn="l" rtl="0">
              <a:lnSpc>
                <a:spcPct val="115000"/>
              </a:lnSpc>
              <a:spcBef>
                <a:spcPts val="1600"/>
              </a:spcBef>
              <a:spcAft>
                <a:spcPts val="0"/>
              </a:spcAft>
              <a:buNone/>
            </a:pPr>
            <a:r>
              <a:rPr lang="en" sz="1200" b="1" dirty="0"/>
              <a:t>Solution:</a:t>
            </a:r>
            <a:r>
              <a:rPr lang="en" sz="1200" dirty="0"/>
              <a:t> Since, we have put cargos of different merchants in different containers, there is no chance that things would contaminate each other.</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b="1" dirty="0"/>
              <a:t>Challenge-2:</a:t>
            </a:r>
            <a:r>
              <a:rPr lang="en" sz="1200" dirty="0"/>
              <a:t> How to isolate the cargo?</a:t>
            </a:r>
            <a:br>
              <a:rPr lang="en" sz="1200" dirty="0"/>
            </a:br>
            <a:br>
              <a:rPr lang="en" sz="1200" dirty="0"/>
            </a:br>
            <a:r>
              <a:rPr lang="en" sz="1200" b="1" dirty="0">
                <a:solidFill>
                  <a:schemeClr val="dk1"/>
                </a:solidFill>
              </a:rPr>
              <a:t>Solution: </a:t>
            </a:r>
            <a:r>
              <a:rPr lang="en" sz="1200" dirty="0"/>
              <a:t>We can isolate the cargo by keeping different variety of goods in separate containers, which will isolate them from each other.</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b="1" dirty="0"/>
              <a:t>Challenge-3:</a:t>
            </a:r>
            <a:r>
              <a:rPr lang="en" sz="1200" dirty="0"/>
              <a:t> How to be sure that the cargo is inviolate?</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b="1" dirty="0">
                <a:solidFill>
                  <a:schemeClr val="dk1"/>
                </a:solidFill>
              </a:rPr>
              <a:t>Solution: </a:t>
            </a:r>
            <a:r>
              <a:rPr lang="en" sz="1200" dirty="0"/>
              <a:t>Each container will have compartments which are stacked up with soft material, which will safeguard the goods from getting damaged.</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b="1" dirty="0"/>
              <a:t>Challenge-4: </a:t>
            </a:r>
            <a:r>
              <a:rPr lang="en" sz="1200" dirty="0"/>
              <a:t>How to make sure that the cargo is being transported in the best conditions (correct temperature for instance)?</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b="1" dirty="0">
                <a:solidFill>
                  <a:schemeClr val="dk1"/>
                </a:solidFill>
              </a:rPr>
              <a:t>Solution: </a:t>
            </a:r>
            <a:r>
              <a:rPr lang="en" sz="1200" dirty="0"/>
              <a:t>Suppose, we have put all the fruits in a single container, so that we can manage the environment inside it, like deep freezing it. Thus, they won’t get stale.</a:t>
            </a:r>
            <a:endParaRPr sz="12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720269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a54977c2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a54977c2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t>Notes to the Facilitator:</a:t>
            </a:r>
            <a:br>
              <a:rPr lang="en" sz="1200" b="1" dirty="0"/>
            </a:br>
            <a:r>
              <a:rPr lang="en" sz="1200" dirty="0"/>
              <a:t>Discuss the how everything works fine with containers.</a:t>
            </a:r>
            <a:endParaRPr sz="1200" dirty="0"/>
          </a:p>
          <a:p>
            <a:pPr marL="0" lvl="0" indent="0" algn="l" rtl="0">
              <a:lnSpc>
                <a:spcPct val="115000"/>
              </a:lnSpc>
              <a:spcBef>
                <a:spcPts val="1600"/>
              </a:spcBef>
              <a:spcAft>
                <a:spcPts val="0"/>
              </a:spcAft>
              <a:buNone/>
            </a:pPr>
            <a:endParaRPr lang="en" sz="1200" b="1" dirty="0"/>
          </a:p>
          <a:p>
            <a:pPr marL="0" lvl="0" indent="0" algn="l" rtl="0">
              <a:lnSpc>
                <a:spcPct val="115000"/>
              </a:lnSpc>
              <a:spcBef>
                <a:spcPts val="1600"/>
              </a:spcBef>
              <a:spcAft>
                <a:spcPts val="0"/>
              </a:spcAft>
              <a:buNone/>
            </a:pPr>
            <a:r>
              <a:rPr lang="en" sz="1200" b="1" dirty="0"/>
              <a:t>Notes to the Participants:</a:t>
            </a:r>
            <a:br>
              <a:rPr lang="en" sz="1200" b="1" dirty="0"/>
            </a:br>
            <a:r>
              <a:rPr lang="en" sz="1200" dirty="0"/>
              <a:t>So, as you can see that everything falls into place with the help of containers. According to the image;</a:t>
            </a:r>
            <a:endParaRPr sz="1200" dirty="0"/>
          </a:p>
          <a:p>
            <a:pPr marL="457200" lvl="0" indent="-304800" algn="l" rtl="0">
              <a:lnSpc>
                <a:spcPct val="115000"/>
              </a:lnSpc>
              <a:spcBef>
                <a:spcPts val="1600"/>
              </a:spcBef>
              <a:spcAft>
                <a:spcPts val="0"/>
              </a:spcAft>
              <a:buSzPts val="1200"/>
              <a:buFont typeface="Source Code Pro"/>
              <a:buChar char="●"/>
            </a:pPr>
            <a:r>
              <a:rPr lang="en" sz="1200" dirty="0"/>
              <a:t>Now all of the </a:t>
            </a:r>
            <a:r>
              <a:rPr lang="en" sz="1200" b="1" dirty="0"/>
              <a:t>Wine</a:t>
            </a:r>
            <a:r>
              <a:rPr lang="en" sz="1200" dirty="0"/>
              <a:t> will be stacked in one container which can be shipped over ship, trucks or by any other means, and won’t get damaged because they are protected with soft material.  </a:t>
            </a:r>
            <a:endParaRPr sz="1200" dirty="0"/>
          </a:p>
          <a:p>
            <a:pPr marL="457200" lvl="0" indent="-304800" algn="l" rtl="0">
              <a:lnSpc>
                <a:spcPct val="115000"/>
              </a:lnSpc>
              <a:spcBef>
                <a:spcPts val="0"/>
              </a:spcBef>
              <a:spcAft>
                <a:spcPts val="0"/>
              </a:spcAft>
              <a:buSzPts val="1200"/>
              <a:buFont typeface="Source Code Pro"/>
              <a:buChar char="●"/>
            </a:pPr>
            <a:r>
              <a:rPr lang="en" sz="1200" b="1" dirty="0"/>
              <a:t>Oil </a:t>
            </a:r>
            <a:r>
              <a:rPr lang="en" sz="1200" dirty="0"/>
              <a:t>containers will not contaminate and smudge the other goods since the oil container has spilled proof shield around it.</a:t>
            </a:r>
            <a:endParaRPr sz="1200" dirty="0"/>
          </a:p>
          <a:p>
            <a:pPr marL="457200" lvl="0" indent="-304800" algn="l" rtl="0">
              <a:lnSpc>
                <a:spcPct val="115000"/>
              </a:lnSpc>
              <a:spcBef>
                <a:spcPts val="0"/>
              </a:spcBef>
              <a:spcAft>
                <a:spcPts val="0"/>
              </a:spcAft>
              <a:buSzPts val="1200"/>
              <a:buFont typeface="Source Code Pro"/>
              <a:buChar char="●"/>
            </a:pPr>
            <a:r>
              <a:rPr lang="en" sz="1200" b="1" dirty="0"/>
              <a:t>Cars </a:t>
            </a:r>
            <a:r>
              <a:rPr lang="en" sz="1200" dirty="0"/>
              <a:t>won’t get scratched as they are nicely placed inside the container locked by the hinges.</a:t>
            </a:r>
            <a:endParaRPr sz="1200" dirty="0"/>
          </a:p>
          <a:p>
            <a:pPr marL="457200" lvl="0" indent="-304800" algn="l" rtl="0">
              <a:lnSpc>
                <a:spcPct val="115000"/>
              </a:lnSpc>
              <a:spcBef>
                <a:spcPts val="0"/>
              </a:spcBef>
              <a:spcAft>
                <a:spcPts val="0"/>
              </a:spcAft>
              <a:buSzPts val="1200"/>
              <a:buFont typeface="Source Code Pro"/>
              <a:buChar char="●"/>
            </a:pPr>
            <a:r>
              <a:rPr lang="en" sz="1200" dirty="0"/>
              <a:t>The </a:t>
            </a:r>
            <a:r>
              <a:rPr lang="en" sz="1200" b="1" dirty="0"/>
              <a:t>Piano </a:t>
            </a:r>
            <a:r>
              <a:rPr lang="en" sz="1200" dirty="0"/>
              <a:t>can now be safely shipped without any damage.</a:t>
            </a:r>
            <a:endParaRPr sz="1200" dirty="0"/>
          </a:p>
          <a:p>
            <a:pPr marL="457200" lvl="0" indent="-304800" algn="l" rtl="0">
              <a:lnSpc>
                <a:spcPct val="115000"/>
              </a:lnSpc>
              <a:spcBef>
                <a:spcPts val="0"/>
              </a:spcBef>
              <a:spcAft>
                <a:spcPts val="0"/>
              </a:spcAft>
              <a:buSzPts val="1200"/>
              <a:buFont typeface="Source Code Pro"/>
              <a:buChar char="●"/>
            </a:pPr>
            <a:r>
              <a:rPr lang="en" sz="1200" b="1" dirty="0"/>
              <a:t>Fruits</a:t>
            </a:r>
            <a:r>
              <a:rPr lang="en" sz="1200" dirty="0"/>
              <a:t> and </a:t>
            </a:r>
            <a:r>
              <a:rPr lang="en" sz="1200" b="1" dirty="0"/>
              <a:t>spices</a:t>
            </a:r>
            <a:r>
              <a:rPr lang="en" sz="1200" dirty="0"/>
              <a:t> are shipped under appropriate temperature, protecting them to get ruined because the container has refrigeration.</a:t>
            </a:r>
            <a:endParaRPr sz="1200" dirty="0"/>
          </a:p>
        </p:txBody>
      </p:sp>
    </p:spTree>
    <p:extLst>
      <p:ext uri="{BB962C8B-B14F-4D97-AF65-F5344CB8AC3E}">
        <p14:creationId xmlns:p14="http://schemas.microsoft.com/office/powerpoint/2010/main" val="1166814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a54977c2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a54977c2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t>Notes to the Facilitator:</a:t>
            </a:r>
            <a:br>
              <a:rPr lang="en" sz="1200" b="1" dirty="0"/>
            </a:br>
            <a:r>
              <a:rPr lang="en" sz="1200" dirty="0"/>
              <a:t>Discuss the various issues in the software industry. </a:t>
            </a:r>
            <a:endParaRPr sz="1200" dirty="0"/>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 sz="1200" b="1" dirty="0"/>
              <a:t>Notes to the Participants:</a:t>
            </a:r>
            <a:endParaRPr sz="1200" b="1" dirty="0"/>
          </a:p>
          <a:p>
            <a:pPr marL="457200" lvl="0" indent="-304800" algn="l" rtl="0">
              <a:lnSpc>
                <a:spcPct val="115000"/>
              </a:lnSpc>
              <a:spcBef>
                <a:spcPts val="0"/>
              </a:spcBef>
              <a:spcAft>
                <a:spcPts val="0"/>
              </a:spcAft>
              <a:buClr>
                <a:schemeClr val="dk1"/>
              </a:buClr>
              <a:buSzPts val="1200"/>
              <a:buChar char="●"/>
            </a:pPr>
            <a:r>
              <a:rPr lang="en" sz="1200" b="1" dirty="0">
                <a:solidFill>
                  <a:schemeClr val="dk1"/>
                </a:solidFill>
              </a:rPr>
              <a:t>Backup restore: </a:t>
            </a:r>
            <a:r>
              <a:rPr lang="en" sz="1200" dirty="0">
                <a:solidFill>
                  <a:schemeClr val="dk1"/>
                </a:solidFill>
              </a:rPr>
              <a:t>If we consider the stateful applications, the major concern in their life cycle is to have a consistent backup if they are running on VMs, but if they go down you need to have a restore plan altogether, but this too cause downtime irrespective of how good is your restore strategy.</a:t>
            </a:r>
            <a:br>
              <a:rPr lang="en" sz="1200" dirty="0">
                <a:solidFill>
                  <a:schemeClr val="dk1"/>
                </a:solidFill>
              </a:rPr>
            </a:b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b="1" dirty="0">
                <a:solidFill>
                  <a:schemeClr val="dk1"/>
                </a:solidFill>
              </a:rPr>
              <a:t>Disaster recovery: </a:t>
            </a:r>
            <a:r>
              <a:rPr lang="en" sz="1200" dirty="0">
                <a:solidFill>
                  <a:schemeClr val="dk1"/>
                </a:solidFill>
              </a:rPr>
              <a:t>When a VM goes down it takes time to recover from that disaster even if you have the best strategy in place, but the duration of the recovery is long enough to have a downtime.</a:t>
            </a:r>
            <a:br>
              <a:rPr lang="en" sz="1200" dirty="0">
                <a:solidFill>
                  <a:schemeClr val="dk1"/>
                </a:solidFill>
              </a:rPr>
            </a:br>
            <a:endParaRPr sz="1200" dirty="0"/>
          </a:p>
          <a:p>
            <a:pPr marL="0" lvl="0" indent="0" algn="l" rtl="0">
              <a:lnSpc>
                <a:spcPct val="115000"/>
              </a:lnSpc>
              <a:spcBef>
                <a:spcPts val="1600"/>
              </a:spcBef>
              <a:spcAft>
                <a:spcPts val="0"/>
              </a:spcAft>
              <a:buNone/>
            </a:pPr>
            <a:endParaRPr sz="1200" dirty="0"/>
          </a:p>
          <a:p>
            <a:pPr marL="0" lvl="0" indent="0" algn="l" rtl="0">
              <a:lnSpc>
                <a:spcPct val="115000"/>
              </a:lnSpc>
              <a:spcBef>
                <a:spcPts val="1600"/>
              </a:spcBef>
              <a:spcAft>
                <a:spcPts val="0"/>
              </a:spcAft>
              <a:buNone/>
            </a:pPr>
            <a:endParaRPr sz="1200" dirty="0"/>
          </a:p>
          <a:p>
            <a:pPr marL="0" lvl="0" indent="0" algn="l" rtl="0">
              <a:lnSpc>
                <a:spcPct val="115000"/>
              </a:lnSpc>
              <a:spcBef>
                <a:spcPts val="1600"/>
              </a:spcBef>
              <a:spcAft>
                <a:spcPts val="0"/>
              </a:spcAft>
              <a:buNone/>
            </a:pPr>
            <a:endParaRPr dirty="0"/>
          </a:p>
        </p:txBody>
      </p:sp>
    </p:spTree>
    <p:extLst>
      <p:ext uri="{BB962C8B-B14F-4D97-AF65-F5344CB8AC3E}">
        <p14:creationId xmlns:p14="http://schemas.microsoft.com/office/powerpoint/2010/main" val="348037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Shape 75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Give a brief background to the participants on the evolution of the software industry. From mainframes computers to personal computer to mobile devices, walk them through the changes that have slowly pervaded their lives and changed the way we operate and function forever.</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Talk about the evolution of software product building, which has moved from being an enterprise-ready application to customer-driven applications. The same processes that were employed during the monolithic days are not suited for today’s applications. </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Explain the internal challenges such as lack of collaboration between teams, budget constraints, decision-making processes that deeply embroil organizations still following traditional systems. Also, talk about the external challenges such as staying competitive, offering products that meet the growing customer needs.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Talk to participants about the software delivery lifecycle and the different stages that are involved in building and delivery of a product. Draw a comparison of how products such as Lotus Notes, an enterprise application remained largely unchanged as opposed to customer applications such as an </a:t>
            </a:r>
            <a:r>
              <a:rPr lang="en-US" sz="1200" b="0" i="0" u="none" strike="noStrike" cap="none" dirty="0" err="1">
                <a:solidFill>
                  <a:schemeClr val="dk1"/>
                </a:solidFill>
                <a:latin typeface="Calibri"/>
                <a:ea typeface="Calibri"/>
                <a:cs typeface="Calibri"/>
                <a:sym typeface="Calibri"/>
              </a:rPr>
              <a:t>Uber</a:t>
            </a:r>
            <a:r>
              <a:rPr lang="en-US" sz="1200" b="0" i="0" u="none" strike="noStrike" cap="none" dirty="0">
                <a:solidFill>
                  <a:schemeClr val="dk1"/>
                </a:solidFill>
                <a:latin typeface="Calibri"/>
                <a:ea typeface="Calibri"/>
                <a:cs typeface="Calibri"/>
                <a:sym typeface="Calibri"/>
              </a:rPr>
              <a:t> or </a:t>
            </a:r>
            <a:r>
              <a:rPr lang="en-US" sz="1200" b="0" i="0" u="none" strike="noStrike" cap="none" dirty="0" err="1">
                <a:solidFill>
                  <a:schemeClr val="dk1"/>
                </a:solidFill>
                <a:latin typeface="Calibri"/>
                <a:ea typeface="Calibri"/>
                <a:cs typeface="Calibri"/>
                <a:sym typeface="Calibri"/>
              </a:rPr>
              <a:t>whatsApp</a:t>
            </a:r>
            <a:r>
              <a:rPr lang="en-US" sz="1200" b="0" i="0" u="none" strike="noStrike" cap="none" dirty="0">
                <a:solidFill>
                  <a:schemeClr val="dk1"/>
                </a:solidFill>
                <a:latin typeface="Calibri"/>
                <a:ea typeface="Calibri"/>
                <a:cs typeface="Calibri"/>
                <a:sym typeface="Calibri"/>
              </a:rPr>
              <a:t> that are used by millions of people.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Talk to participants about how traditional organizations were structured in silos completely cut away from each other. </a:t>
            </a:r>
            <a:r>
              <a:rPr lang="en-US" dirty="0"/>
              <a:t>P</a:t>
            </a:r>
            <a:r>
              <a:rPr lang="en-US" sz="1200" b="0" i="0" u="none" strike="noStrike" cap="none" dirty="0">
                <a:solidFill>
                  <a:schemeClr val="dk1"/>
                </a:solidFill>
                <a:latin typeface="Calibri"/>
                <a:ea typeface="Calibri"/>
                <a:cs typeface="Calibri"/>
                <a:sym typeface="Calibri"/>
              </a:rPr>
              <a:t>roduct development is a complex activity and demands collaboration of different functions and teams to create world-class products. Discuss the apps that are used by participants on a daily basis such as </a:t>
            </a:r>
            <a:r>
              <a:rPr lang="en-US" sz="1200" b="0" i="0" u="none" strike="noStrike" cap="none" dirty="0" err="1">
                <a:solidFill>
                  <a:schemeClr val="dk1"/>
                </a:solidFill>
                <a:latin typeface="Calibri"/>
                <a:ea typeface="Calibri"/>
                <a:cs typeface="Calibri"/>
                <a:sym typeface="Calibri"/>
              </a:rPr>
              <a:t>whatsApp</a:t>
            </a:r>
            <a:r>
              <a:rPr lang="en-US" sz="1200" b="0" i="0" u="none" strike="noStrike" cap="none" dirty="0">
                <a:solidFill>
                  <a:schemeClr val="dk1"/>
                </a:solidFill>
                <a:latin typeface="Calibri"/>
                <a:ea typeface="Calibri"/>
                <a:cs typeface="Calibri"/>
                <a:sym typeface="Calibri"/>
              </a:rPr>
              <a:t> or </a:t>
            </a:r>
            <a:r>
              <a:rPr lang="en-US" sz="1200" b="0" i="0" u="none" strike="noStrike" cap="none" dirty="0" err="1">
                <a:solidFill>
                  <a:schemeClr val="dk1"/>
                </a:solidFill>
                <a:latin typeface="Calibri"/>
                <a:ea typeface="Calibri"/>
                <a:cs typeface="Calibri"/>
                <a:sym typeface="Calibri"/>
              </a:rPr>
              <a:t>Uber</a:t>
            </a:r>
            <a:r>
              <a:rPr lang="en-US" sz="1200" b="0" i="0" u="none" strike="noStrike" cap="none" dirty="0">
                <a:solidFill>
                  <a:schemeClr val="dk1"/>
                </a:solidFill>
                <a:latin typeface="Calibri"/>
                <a:ea typeface="Calibri"/>
                <a:cs typeface="Calibri"/>
                <a:sym typeface="Calibri"/>
              </a:rPr>
              <a:t> which cater to millions of people across geographies. A </a:t>
            </a:r>
            <a:r>
              <a:rPr lang="en-US" sz="1200" b="0" i="0" u="none" strike="noStrike" cap="none" dirty="0" err="1">
                <a:solidFill>
                  <a:schemeClr val="dk1"/>
                </a:solidFill>
                <a:latin typeface="Calibri"/>
                <a:ea typeface="Calibri"/>
                <a:cs typeface="Calibri"/>
                <a:sym typeface="Calibri"/>
              </a:rPr>
              <a:t>siloed</a:t>
            </a:r>
            <a:r>
              <a:rPr lang="en-US" sz="1200" b="0" i="0" u="none" strike="noStrike" cap="none" dirty="0">
                <a:solidFill>
                  <a:schemeClr val="dk1"/>
                </a:solidFill>
                <a:latin typeface="Calibri"/>
                <a:ea typeface="Calibri"/>
                <a:cs typeface="Calibri"/>
                <a:sym typeface="Calibri"/>
              </a:rPr>
              <a:t> organization with limited communication does not offer an environment that can build these world class apps.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Introduce participants to the traditional processes in how businesses operated. A linear method of product building where each department was responsible for different functionalities with limited interaction. Explain the effects of this such as poor feedback loops, lack of knowledge of product across teams, lack of uniformity in process etc.</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In the last two decades, technology has undergone sea change starting from the advent of large-sized computers to microprocessors to personal computing to more recently the internet and now mobile phone. The rapid change has redefined the age-old wisdom that companies have been following and now forces them to change. Software products were in the past built for large enterprises that were used within the organization to manage their processes and products. Following the advent of the internet, this has dramatically changed and has moved from being enterprise-centric to a user-centric model, what businesses define as a B2C model. IT &amp; Software is all-pervading and is prevalent across businesses, different industry segments and even our homes. For instance, think of the number of devices, an individual uses on a daily basis.</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Traditionally organizations were highly linear, where information dissipation was very slow and decision making was limited to the management. Today this is not the case.  Customer feedback is actively followed and implemented on a constant basis in order to stay relevant and competitive.</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dirty="0">
              <a:latin typeface="Arial"/>
              <a:ea typeface="Arial"/>
              <a:cs typeface="Arial"/>
              <a:sym typeface="Arial"/>
            </a:endParaRPr>
          </a:p>
          <a:p>
            <a:pPr marL="0" lvl="0" indent="0" rtl="0">
              <a:spcBef>
                <a:spcPts val="0"/>
              </a:spcBef>
              <a:spcAft>
                <a:spcPts val="0"/>
              </a:spcAft>
              <a:buClr>
                <a:schemeClr val="dk1"/>
              </a:buClr>
              <a:buSzPts val="1100"/>
              <a:buFont typeface="Arial"/>
              <a:buNone/>
            </a:pPr>
            <a:r>
              <a:rPr lang="en-US" dirty="0"/>
              <a:t>Organizations that follow the traditional way of software development work with strict principles, and in these organizations, the Development and Operations teams function as two separate entities. Development team tends to be driven by how many new functionalities can be churned out in a given time, therefore change is its incentive. Operations team on the other hand, tends to be driven by stability of the status quo and its incentive is therefore resisting change.</a:t>
            </a:r>
            <a:endParaRPr dirty="0">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The lack of flexibility in the traditional organizations to switch from a traditional mindset has led to the creation of products that are irrelevant. Organizations constantly battle to create the right products that fit the customer or market needs within a given time frame and allocated cost &amp; budgets. In today’s day and age, the barriers between the customer and organization are diminishing rapidly and customers constantly look for products that best suit their needs. Customer’s loyalty is directly determined by the organization’s ability to offer products that satisfy their need and offer value for their money. Traditional systems have a huge disconnect and follow age-old processes and invest more time in processes than the product itself.</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1" u="none" strike="noStrike" cap="none" dirty="0">
                <a:solidFill>
                  <a:schemeClr val="dk1"/>
                </a:solidFill>
                <a:latin typeface="Calibri"/>
                <a:ea typeface="Calibri"/>
                <a:cs typeface="Calibri"/>
                <a:sym typeface="Calibri"/>
              </a:rPr>
              <a:t>Irregular release or updates</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Traditionally enterprise applications such as IBM Lotus Notes would have a software update once in few months. Today such as long delay cannot be tolerated as customer’s needs and demands have vastly changed. For instance, how many updates does your phone undergo on a given day? How many mobile applications update on a daily basis? New-age companies push product releases and updates few times on a given day. </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is a critical factor to stay competitive and relevant to their customer needs. Product building is a time-consuming activity. However, in today’s day and age, staying relevant and steadfast is most critical for the survival of an organization. Many of the products lose their market and become obsolete within a few months of its launch. They are replaced with new products and new players at a merciless pace.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Product Backlog</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Traditional organizations follow traditional processes and are structured very centrally. Information dissipation is very slow leading to bottlenecks across the organization. Decision making is very slow and this impacts the product building and delivery on a large scale. The pace and processes of traditional IT systems can lead to a huge backlog in terms of product updates and product releases directly affecting the organizational growth. This can lead to losing to marquee customers and huge monetary loss for the company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For example, a ride-hailing application such as </a:t>
            </a:r>
            <a:r>
              <a:rPr lang="en-US" sz="1200" b="0" i="0" u="none" strike="noStrike" cap="none" dirty="0" err="1">
                <a:solidFill>
                  <a:schemeClr val="dk1"/>
                </a:solidFill>
                <a:latin typeface="Calibri"/>
                <a:ea typeface="Calibri"/>
                <a:cs typeface="Calibri"/>
                <a:sym typeface="Calibri"/>
              </a:rPr>
              <a:t>Uber</a:t>
            </a:r>
            <a:r>
              <a:rPr lang="en-US" sz="1200" b="0" i="0" u="none" strike="noStrike" cap="none" dirty="0">
                <a:solidFill>
                  <a:schemeClr val="dk1"/>
                </a:solidFill>
                <a:latin typeface="Calibri"/>
                <a:ea typeface="Calibri"/>
                <a:cs typeface="Calibri"/>
                <a:sym typeface="Calibri"/>
              </a:rPr>
              <a:t> is used by millions of users, both riders and drivers across geographies. This means that companies operate out of different geographies across different cultures catering to many different languages and different time zones. In such a scenario, how can a </a:t>
            </a:r>
            <a:r>
              <a:rPr lang="en-US" sz="1200" b="0" i="0" u="none" strike="noStrike" cap="none" dirty="0" err="1">
                <a:solidFill>
                  <a:schemeClr val="dk1"/>
                </a:solidFill>
                <a:latin typeface="Calibri"/>
                <a:ea typeface="Calibri"/>
                <a:cs typeface="Calibri"/>
                <a:sym typeface="Calibri"/>
              </a:rPr>
              <a:t>siloed</a:t>
            </a:r>
            <a:r>
              <a:rPr lang="en-US" sz="1200" b="0" i="0" u="none" strike="noStrike" cap="none" dirty="0">
                <a:solidFill>
                  <a:schemeClr val="dk1"/>
                </a:solidFill>
                <a:latin typeface="Calibri"/>
                <a:ea typeface="Calibri"/>
                <a:cs typeface="Calibri"/>
                <a:sym typeface="Calibri"/>
              </a:rPr>
              <a:t> organization with barriers create a product to suit the customer’s need? The business use case pushes organizations to rethink the way they operate and disrupt the traditional models.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1" u="none" strike="noStrike" cap="none" dirty="0">
                <a:solidFill>
                  <a:schemeClr val="dk1"/>
                </a:solidFill>
                <a:latin typeface="Calibri"/>
                <a:ea typeface="Calibri"/>
                <a:cs typeface="Calibri"/>
                <a:sym typeface="Calibri"/>
              </a:rPr>
              <a:t>Outdated processes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Organizations continue to follow traditional IT processes that are obsolete in today’s day and age. Considering the type of products companies build today,  they need to innovate and deliver products at a faster-pace and time compared to earlier generations. This pace can only be achieved by getting rid of traditional processes and adopting new processes that are best suited for a fast-paced, competitive environment. For example, a software engineer in Bangalore operates in a decentralized environment interacting with team members across different geographies collaborating to put together a product that is used globally.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p:txBody>
      </p:sp>
      <p:sp>
        <p:nvSpPr>
          <p:cNvPr id="757" name="Shape 75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6671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bca8c8777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bca8c8777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5600"/>
              </a:lnSpc>
              <a:spcBef>
                <a:spcPts val="0"/>
              </a:spcBef>
              <a:spcAft>
                <a:spcPts val="0"/>
              </a:spcAft>
              <a:buNone/>
            </a:pPr>
            <a:r>
              <a:rPr lang="en" sz="1200" b="1" dirty="0"/>
              <a:t>Notes to the Facilitator:</a:t>
            </a:r>
            <a:endParaRPr sz="1200" b="1" dirty="0"/>
          </a:p>
          <a:p>
            <a:pPr marL="0" lvl="0" indent="0" algn="l" rtl="0">
              <a:lnSpc>
                <a:spcPct val="165600"/>
              </a:lnSpc>
              <a:spcBef>
                <a:spcPts val="0"/>
              </a:spcBef>
              <a:spcAft>
                <a:spcPts val="0"/>
              </a:spcAft>
              <a:buNone/>
            </a:pPr>
            <a:r>
              <a:rPr lang="en" sz="1200" dirty="0"/>
              <a:t>Explain the chaos in the software industry while managing diverse stack in different environments. </a:t>
            </a:r>
            <a:endParaRPr sz="1200" dirty="0"/>
          </a:p>
          <a:p>
            <a:pPr marL="0" lvl="0" indent="0" algn="l" rtl="0">
              <a:lnSpc>
                <a:spcPct val="165600"/>
              </a:lnSpc>
              <a:spcBef>
                <a:spcPts val="0"/>
              </a:spcBef>
              <a:spcAft>
                <a:spcPts val="0"/>
              </a:spcAft>
              <a:buNone/>
            </a:pPr>
            <a:r>
              <a:rPr lang="en" sz="1200" b="1" dirty="0"/>
              <a:t>Notes to the Participants:</a:t>
            </a:r>
            <a:endParaRPr sz="1200" b="1" dirty="0"/>
          </a:p>
          <a:p>
            <a:pPr marL="0" lvl="0" indent="0" algn="l" rtl="0">
              <a:lnSpc>
                <a:spcPct val="120000"/>
              </a:lnSpc>
              <a:spcBef>
                <a:spcPts val="0"/>
              </a:spcBef>
              <a:spcAft>
                <a:spcPts val="0"/>
              </a:spcAft>
              <a:buNone/>
            </a:pPr>
            <a:r>
              <a:rPr lang="en" sz="1200" dirty="0"/>
              <a:t> </a:t>
            </a:r>
            <a:r>
              <a:rPr lang="en" sz="1200" b="1" dirty="0"/>
              <a:t>Platforms</a:t>
            </a:r>
            <a:endParaRPr sz="1200" b="1" dirty="0"/>
          </a:p>
          <a:p>
            <a:pPr marL="457200" lvl="0" indent="-304800" algn="just" rtl="0">
              <a:spcBef>
                <a:spcPts val="0"/>
              </a:spcBef>
              <a:spcAft>
                <a:spcPts val="0"/>
              </a:spcAft>
              <a:buSzPts val="1200"/>
              <a:buChar char="●"/>
            </a:pPr>
            <a:r>
              <a:rPr lang="en" sz="1200" b="1" dirty="0"/>
              <a:t>Contributor laptop: </a:t>
            </a:r>
            <a:r>
              <a:rPr lang="en" sz="1200" dirty="0"/>
              <a:t>The system where the code has been developed, i.e., the local system of the developer, e.g.: Laptop and PC.</a:t>
            </a:r>
            <a:endParaRPr sz="1200" dirty="0"/>
          </a:p>
          <a:p>
            <a:pPr marL="457200" lvl="0" indent="-304800" algn="just" rtl="0">
              <a:spcBef>
                <a:spcPts val="0"/>
              </a:spcBef>
              <a:spcAft>
                <a:spcPts val="0"/>
              </a:spcAft>
              <a:buSzPts val="1200"/>
              <a:buChar char="●"/>
            </a:pPr>
            <a:r>
              <a:rPr lang="en" sz="1200" b="1" dirty="0"/>
              <a:t>Development VM: </a:t>
            </a:r>
            <a:r>
              <a:rPr lang="en" sz="1200" dirty="0"/>
              <a:t>The first environment where the developer runs the code after developing it on the local system. It has other dependencies required for an application to function properly.</a:t>
            </a:r>
            <a:endParaRPr sz="1200" dirty="0"/>
          </a:p>
          <a:p>
            <a:pPr marL="457200" lvl="0" indent="-304800" algn="just" rtl="0">
              <a:spcBef>
                <a:spcPts val="0"/>
              </a:spcBef>
              <a:spcAft>
                <a:spcPts val="0"/>
              </a:spcAft>
              <a:buSzPts val="1200"/>
              <a:buChar char="●"/>
            </a:pPr>
            <a:r>
              <a:rPr lang="en" sz="1200" b="1" dirty="0"/>
              <a:t>QA server: </a:t>
            </a:r>
            <a:r>
              <a:rPr lang="en" sz="1200" dirty="0"/>
              <a:t>A QA Server usually refers to a machine that handles the QA process, and runs software that helps create environments that can test different code branches, as part of the QA process. This can range from switching environments and checking out a branch, to rebuilding entire machines that match production environments and deploying code to them. The basic principle of a QA Server is to help create QA environments for testing.</a:t>
            </a:r>
            <a:endParaRPr sz="1200" dirty="0"/>
          </a:p>
          <a:p>
            <a:pPr marL="457200" lvl="0" indent="-304800" algn="just" rtl="0">
              <a:spcBef>
                <a:spcPts val="0"/>
              </a:spcBef>
              <a:spcAft>
                <a:spcPts val="0"/>
              </a:spcAft>
              <a:buSzPts val="1200"/>
              <a:buChar char="●"/>
            </a:pPr>
            <a:r>
              <a:rPr lang="en" sz="1200" b="1" dirty="0"/>
              <a:t>Single prod server:</a:t>
            </a:r>
            <a:r>
              <a:rPr lang="en" sz="1200" dirty="0"/>
              <a:t> A production server may be a dedicated machine, virtual server, basic PC or multiple machines dispersed geographically. For small businesses and simple applications, all the activities involved in deployment may be conducted on a single computer. In enterprise-level software deployment, multiple servers are typically used for the stages required to create and work on software and deliver applications to end-users.</a:t>
            </a:r>
            <a:endParaRPr sz="1200" dirty="0"/>
          </a:p>
          <a:p>
            <a:pPr marL="457200" lvl="0" indent="-304800" algn="just" rtl="0">
              <a:spcBef>
                <a:spcPts val="0"/>
              </a:spcBef>
              <a:spcAft>
                <a:spcPts val="0"/>
              </a:spcAft>
              <a:buSzPts val="1200"/>
              <a:buChar char="●"/>
            </a:pPr>
            <a:r>
              <a:rPr lang="en" sz="1200" b="1" dirty="0"/>
              <a:t>Onsite cluster: </a:t>
            </a:r>
            <a:r>
              <a:rPr lang="en" sz="1200" dirty="0"/>
              <a:t>It is a platform where the client runs the code once it is delivered to them, after all, sorts of testing done by the delivery team.</a:t>
            </a:r>
            <a:endParaRPr sz="1200" dirty="0"/>
          </a:p>
          <a:p>
            <a:pPr marL="457200" lvl="0" indent="-304800" algn="just" rtl="0">
              <a:spcBef>
                <a:spcPts val="0"/>
              </a:spcBef>
              <a:spcAft>
                <a:spcPts val="0"/>
              </a:spcAft>
              <a:buSzPts val="1200"/>
              <a:buChar char="●"/>
            </a:pPr>
            <a:r>
              <a:rPr lang="en" sz="1200" b="1" dirty="0"/>
              <a:t>Public cloud: </a:t>
            </a:r>
            <a:r>
              <a:rPr lang="en" sz="1200" dirty="0"/>
              <a:t>The public cloud is defined as computing services offered by third-party providers over the public Internet, making them available to anyone who wants to use or purchase them. They may be free or sold on-demand, allowing customers to pay only per usage for the CPU cycles, storage, or bandwidth they consume.</a:t>
            </a:r>
            <a:endParaRPr sz="1200" dirty="0"/>
          </a:p>
          <a:p>
            <a:pPr marL="457200" lvl="0" indent="-304800" algn="l" rtl="0">
              <a:spcBef>
                <a:spcPts val="0"/>
              </a:spcBef>
              <a:spcAft>
                <a:spcPts val="0"/>
              </a:spcAft>
              <a:buSzPts val="1200"/>
              <a:buChar char="●"/>
            </a:pPr>
            <a:r>
              <a:rPr lang="en" sz="1200" b="1" dirty="0"/>
              <a:t>Customer servers: </a:t>
            </a:r>
            <a:r>
              <a:rPr lang="en" sz="1200" dirty="0"/>
              <a:t>It is a platform where the application will finally be used by the end-user.</a:t>
            </a:r>
            <a:br>
              <a:rPr lang="en" sz="1200" dirty="0"/>
            </a:br>
            <a:endParaRPr sz="1200" dirty="0"/>
          </a:p>
          <a:p>
            <a:pPr marL="0" lvl="0" indent="0" algn="just" rtl="0">
              <a:spcBef>
                <a:spcPts val="0"/>
              </a:spcBef>
              <a:spcAft>
                <a:spcPts val="0"/>
              </a:spcAft>
              <a:buNone/>
            </a:pPr>
            <a:r>
              <a:rPr lang="en" sz="1200" dirty="0"/>
              <a:t>We have to make sure that all the cells should be functional, i.e, the application if it works on the local developer machine should work without any issue on fellow developers and should work without any issues on the production server. One of the standard things that usually there is a difference in the server operating system and the operating system of a local developer.</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p:txBody>
      </p:sp>
    </p:spTree>
    <p:extLst>
      <p:ext uri="{BB962C8B-B14F-4D97-AF65-F5344CB8AC3E}">
        <p14:creationId xmlns:p14="http://schemas.microsoft.com/office/powerpoint/2010/main" val="616908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a54977c2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a54977c2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5600"/>
              </a:lnSpc>
              <a:spcBef>
                <a:spcPts val="0"/>
              </a:spcBef>
              <a:spcAft>
                <a:spcPts val="0"/>
              </a:spcAft>
              <a:buNone/>
            </a:pPr>
            <a:r>
              <a:rPr lang="en" sz="1200" b="1"/>
              <a:t>Notes to the Facilitator:</a:t>
            </a:r>
            <a:endParaRPr sz="1200" b="1"/>
          </a:p>
          <a:p>
            <a:pPr marL="0" lvl="0" indent="0" algn="l" rtl="0">
              <a:lnSpc>
                <a:spcPct val="144000"/>
              </a:lnSpc>
              <a:spcBef>
                <a:spcPts val="0"/>
              </a:spcBef>
              <a:spcAft>
                <a:spcPts val="0"/>
              </a:spcAft>
              <a:buNone/>
            </a:pPr>
            <a:r>
              <a:rPr lang="en" sz="1200"/>
              <a:t>Discuss how putting the application in a container solves the issues faced by the software industry while managing diverse stack in different environments. </a:t>
            </a:r>
            <a:endParaRPr sz="1200"/>
          </a:p>
          <a:p>
            <a:pPr marL="0" lvl="0" indent="0" algn="l" rtl="0">
              <a:lnSpc>
                <a:spcPct val="165600"/>
              </a:lnSpc>
              <a:spcBef>
                <a:spcPts val="1600"/>
              </a:spcBef>
              <a:spcAft>
                <a:spcPts val="0"/>
              </a:spcAft>
              <a:buNone/>
            </a:pPr>
            <a:r>
              <a:rPr lang="en" sz="1200" b="1"/>
              <a:t>Notes to the Participants:</a:t>
            </a:r>
            <a:endParaRPr sz="1200" b="1"/>
          </a:p>
          <a:p>
            <a:pPr marL="0" lvl="0" indent="0" algn="l" rtl="0">
              <a:spcBef>
                <a:spcPts val="0"/>
              </a:spcBef>
              <a:spcAft>
                <a:spcPts val="0"/>
              </a:spcAft>
              <a:buNone/>
            </a:pPr>
            <a:r>
              <a:rPr lang="en" sz="1200"/>
              <a:t>The problems which we discussed can be solved if we put things inside a container. Suppose, we have two application which needs to be run on the same VM, one of them runs on python2.7 and other runs on python3. While running both of the applications, we have injected the versions of python as environment variables. If the environment variables are overlapped then both of the applications will suffer.</a:t>
            </a:r>
            <a:br>
              <a:rPr lang="en" sz="1200"/>
            </a:br>
            <a:br>
              <a:rPr lang="en" sz="1200"/>
            </a:br>
            <a:r>
              <a:rPr lang="en" sz="1200"/>
              <a:t>And If we compare this respect to resource utilisation, if there is no isolation at the process level, that means if any of the application starts consuming more resources it will try to kill the other application, which will bring vulnerability to the system.</a:t>
            </a:r>
            <a:br>
              <a:rPr lang="en" sz="1200"/>
            </a:br>
            <a:br>
              <a:rPr lang="en" sz="1200"/>
            </a:br>
            <a:r>
              <a:rPr lang="en" sz="1200" b="1"/>
              <a:t>Solution</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 We can put those in separate containers like:</a:t>
            </a:r>
            <a:endParaRPr sz="1200"/>
          </a:p>
          <a:p>
            <a:pPr marL="457200" lvl="0" indent="-304800" algn="l" rtl="0">
              <a:lnSpc>
                <a:spcPct val="115000"/>
              </a:lnSpc>
              <a:spcBef>
                <a:spcPts val="1600"/>
              </a:spcBef>
              <a:spcAft>
                <a:spcPts val="0"/>
              </a:spcAft>
              <a:buSzPts val="1200"/>
              <a:buAutoNum type="arabicParenR"/>
            </a:pPr>
            <a:r>
              <a:rPr lang="en" sz="1200"/>
              <a:t>Container-1: It will have binaries of python2.7 along with the application-1 code.</a:t>
            </a:r>
            <a:endParaRPr sz="1200"/>
          </a:p>
          <a:p>
            <a:pPr marL="457200" lvl="0" indent="-304800" algn="l" rtl="0">
              <a:lnSpc>
                <a:spcPct val="115000"/>
              </a:lnSpc>
              <a:spcBef>
                <a:spcPts val="0"/>
              </a:spcBef>
              <a:spcAft>
                <a:spcPts val="0"/>
              </a:spcAft>
              <a:buSzPts val="1200"/>
              <a:buAutoNum type="arabicParenR"/>
            </a:pPr>
            <a:r>
              <a:rPr lang="en" sz="1200"/>
              <a:t>Container-2: It will have binaries of python3 along with the application-2 code.</a:t>
            </a:r>
            <a:endParaRPr sz="1200"/>
          </a:p>
          <a:p>
            <a:pPr marL="0" lvl="0" indent="0" algn="l" rtl="0">
              <a:lnSpc>
                <a:spcPct val="115000"/>
              </a:lnSpc>
              <a:spcBef>
                <a:spcPts val="1600"/>
              </a:spcBef>
              <a:spcAft>
                <a:spcPts val="0"/>
              </a:spcAft>
              <a:buNone/>
            </a:pPr>
            <a:r>
              <a:rPr lang="en" sz="1200"/>
              <a:t>With this, the python version will not clash as both of the applications will be completed isolated because of containers. And we can put the limits on containers with respect to CPU and memory utilisation.</a:t>
            </a:r>
            <a:endParaRPr sz="1200"/>
          </a:p>
          <a:p>
            <a:pPr marL="0" lvl="0" indent="0" algn="l" rtl="0">
              <a:spcBef>
                <a:spcPts val="0"/>
              </a:spcBef>
              <a:spcAft>
                <a:spcPts val="0"/>
              </a:spcAft>
              <a:buNone/>
            </a:pPr>
            <a:endParaRPr/>
          </a:p>
          <a:p>
            <a:pPr marL="0" lvl="0" indent="0" algn="l" rtl="0">
              <a:spcBef>
                <a:spcPts val="0"/>
              </a:spcBef>
              <a:spcAft>
                <a:spcPts val="0"/>
              </a:spcAft>
              <a:buNone/>
            </a:pPr>
            <a:br>
              <a:rPr lang="en" sz="1200"/>
            </a:br>
            <a:endParaRPr sz="1200"/>
          </a:p>
        </p:txBody>
      </p:sp>
    </p:spTree>
    <p:extLst>
      <p:ext uri="{BB962C8B-B14F-4D97-AF65-F5344CB8AC3E}">
        <p14:creationId xmlns:p14="http://schemas.microsoft.com/office/powerpoint/2010/main" val="3823629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Shape 7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Application building has undergone tremendous changes in the last decade. Computer applications are defined by logic. Applications, file systems, databases and later cloud all adhere to a logic. Traditionally, how applications interact with devices, how data centres were built to host and manage these applications remained largely the same. However, this is not the same as the applications that are built today. Applications today are built to run across devices, with different operating systems, hosted in cloud or data centres. The juxtaposing means that the lines between functions are blurring by the day. Development is no more purely development and operations is no more purely operations. The  ‘Developers’ need to know operational aspects to build applications and the ‘Administrators’ need to know development to guide, offer feedback, run and manage the application on a daily basis.</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Traditional methods and processes did not demand the coming together of different functionalities.</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Notes to Participants:</a:t>
            </a:r>
            <a:endParaRPr sz="12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In organizations, development &amp; operations, the teams work independently which lead to a lot of friction internally which in turn impacts the business growth. The lack of knowledge sharing, poor handing over processes and miscommunication leads to innumerable delays and business loss for the organization. Application building has undergone tremendous changes in the last decade. Computer applications are defined by logic. Applications, file systems, databases and later cloud all adhere to a logic. Traditionally, how applications interact with devices, how data centers were built to host and manage these applications remained largely the same. However, this is not the same of applications that are built today. The Applications, today are built to run across devices, with different operating systems, hosted in cloud or data centres. The juxtaposing means that the lines between functions are blurring by the day. The ‘Development’ is no more purely development and the ‘Operations’ is no more purely operations. The Developers need to know operational aspects to build applications and administrators need to know development to guide, offer feedback, run and manage the application on a daily basis.</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 traditional methods and processes did not demand the coming together of different functionalities.</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In organizations, development &amp; operations teams work independently and this leads to a lot of friction internally which in turn impacts the business growth. Lack of knowledge sharing, poor handing over processes and miscommunication leads to innumerable delays and business loss for the organization.</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Lack of collaboration:</a:t>
            </a:r>
            <a:r>
              <a:rPr lang="en-US" sz="1200" b="0" i="0" u="none" strike="noStrike" cap="none">
                <a:solidFill>
                  <a:schemeClr val="dk1"/>
                </a:solidFill>
                <a:latin typeface="Arial"/>
                <a:ea typeface="Arial"/>
                <a:cs typeface="Arial"/>
                <a:sym typeface="Arial"/>
              </a:rPr>
              <a:t> Both development and operations function as separate teams and do not have the attitude or interest to collaborate with each other</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Disintegrated processes:</a:t>
            </a:r>
            <a:r>
              <a:rPr lang="en-US" sz="1200" b="0" i="0" u="none" strike="noStrike" cap="none">
                <a:solidFill>
                  <a:schemeClr val="dk1"/>
                </a:solidFill>
                <a:latin typeface="Arial"/>
                <a:ea typeface="Arial"/>
                <a:cs typeface="Arial"/>
                <a:sym typeface="Arial"/>
              </a:rPr>
              <a:t> The processes followed by both the teams are naturally different considering the nature of the work. This leads to confusion and the processes of both teams do not integrate well</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The differences in tools &amp; implementation processes:</a:t>
            </a:r>
            <a:r>
              <a:rPr lang="en-US" sz="1200" b="0" i="0" u="none" strike="noStrike" cap="none">
                <a:solidFill>
                  <a:schemeClr val="dk1"/>
                </a:solidFill>
                <a:latin typeface="Arial"/>
                <a:ea typeface="Arial"/>
                <a:cs typeface="Arial"/>
                <a:sym typeface="Arial"/>
              </a:rPr>
              <a:t> Both Development and Ops teams using different tools and processes can lead to constant errors and bug fixes in the production environment. Similarly, both teams using different implementation processes to execute the same work can cause incompatibility also.</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Disinterest in learning new tools:</a:t>
            </a:r>
            <a:r>
              <a:rPr lang="en-US" sz="1200" b="0" i="0" u="none" strike="noStrike" cap="none">
                <a:solidFill>
                  <a:schemeClr val="dk1"/>
                </a:solidFill>
                <a:latin typeface="Arial"/>
                <a:ea typeface="Arial"/>
                <a:cs typeface="Arial"/>
                <a:sym typeface="Arial"/>
              </a:rPr>
              <a:t> Both teams have their own tools and processes and consider their methods superior to the other. This leads to lack of cohesion and waste of time.</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The difference of opinion: </a:t>
            </a:r>
            <a:r>
              <a:rPr lang="en-US" sz="1200" b="0" i="0" u="none" strike="noStrike" cap="none">
                <a:solidFill>
                  <a:schemeClr val="dk1"/>
                </a:solidFill>
                <a:latin typeface="Arial"/>
                <a:ea typeface="Arial"/>
                <a:cs typeface="Arial"/>
                <a:sym typeface="Arial"/>
              </a:rPr>
              <a:t>The development teams in every organization constantly look out for new technology or updates and continuously make changes, whereas operations teams believe this leads to instability.</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Work loss:</a:t>
            </a:r>
            <a:r>
              <a:rPr lang="en-US" sz="1200" b="0" i="0" u="none" strike="noStrike" cap="none">
                <a:solidFill>
                  <a:schemeClr val="dk1"/>
                </a:solidFill>
                <a:latin typeface="Arial"/>
                <a:ea typeface="Arial"/>
                <a:cs typeface="Arial"/>
                <a:sym typeface="Arial"/>
              </a:rPr>
              <a:t> The constant back and forth between the teams lead to loss of work and in turn business loss.</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Poor feedback system: </a:t>
            </a:r>
            <a:r>
              <a:rPr lang="en-US" sz="1200" b="0" i="0" u="none" strike="noStrike" cap="none">
                <a:solidFill>
                  <a:schemeClr val="dk1"/>
                </a:solidFill>
                <a:latin typeface="Arial"/>
                <a:ea typeface="Arial"/>
                <a:cs typeface="Arial"/>
                <a:sym typeface="Arial"/>
              </a:rPr>
              <a:t>The Ops and Development teams fail to collaborate and lack any structured process. This lack of processes also leads to poor feedback systems which in turn, lead to organizational gaps.</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Because of the confusion and the disconnect that happens between Dev and the Ops teams, industry experts desperately wanted to find a common ground, that solves all these issues. This frustration led to the birth of DevOps movement, and the life of IT development and operations teams became a lot easier. Organizations found the concept to be useful and slowly started adopting it as a culture. The wall between the dev and ops teams started tearing down, which resulted in better quality products delivered in shorter time periods.  </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766" name="Shape 7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725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2" name="Shape 89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Explain each of the above mentioned definitions, to participant, in details.</a:t>
            </a:r>
            <a:endParaRPr/>
          </a:p>
          <a:p>
            <a:pPr marL="0" marR="0" lvl="0" indent="0" algn="l" rtl="0">
              <a:spcBef>
                <a:spcPts val="0"/>
              </a:spcBef>
              <a:spcAft>
                <a:spcPts val="0"/>
              </a:spcAft>
              <a:buClr>
                <a:schemeClr val="dk1"/>
              </a:buClr>
              <a:buSzPts val="1100"/>
              <a:buFont typeface="Calibri"/>
              <a:buNone/>
            </a:pPr>
            <a:endParaRPr sz="12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DevOps has been a widely accepted and embraced by the various organizations worldwide. Each organization defines DevOps differently, based on their experience and the reception that people gave.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Gartner defines DevOps as ‘a change in the mindset of IT thought leaders, breaking age old traditional practices and adapting to Agile &amp; Lean principles that emphasise on customer value.’ </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DevOps focuses on the tangible and intangible aspects of an organization. The People, culture, collaboration and communication among different functions within the organization come together to deliver efficient products. In the process, devops uses tools and technology, to automate processes that are manual and inefficient.</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p:txBody>
      </p:sp>
      <p:sp>
        <p:nvSpPr>
          <p:cNvPr id="893" name="Shape 89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228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Shape 9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6" name="Shape 92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 Agile, Lean &amp; DevOps processes have one primary goal: To create the customer value. </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Explain the three processes, to draw similarities, for the participants to better understand the principles DevOps is based on.</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Agile: </a:t>
            </a:r>
            <a:r>
              <a:rPr lang="en-US" sz="1200" b="0" i="0" u="none" strike="noStrike" cap="none">
                <a:solidFill>
                  <a:schemeClr val="dk1"/>
                </a:solidFill>
                <a:latin typeface="Arial"/>
                <a:ea typeface="Arial"/>
                <a:cs typeface="Arial"/>
                <a:sym typeface="Arial"/>
              </a:rPr>
              <a:t>The Agile methodology is a break-away from the traditional methods of product-building to enable faster delivery cycles. The Agile methodology breaks product delivery into smaller iterations, offering a complete product, every time there is a product release. Agile also brings together different teams within an organization for faster delivery of the product.</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Lean: </a:t>
            </a:r>
            <a:r>
              <a:rPr lang="en-US" sz="1200" b="0" i="0" u="none" strike="noStrike" cap="none">
                <a:solidFill>
                  <a:schemeClr val="dk1"/>
                </a:solidFill>
                <a:latin typeface="Arial"/>
                <a:ea typeface="Arial"/>
                <a:cs typeface="Arial"/>
                <a:sym typeface="Arial"/>
              </a:rPr>
              <a:t>The primary motive of lean processes is to deliver customer value with optimum utilization of process and to eliminate waste. Lean processes involve an overhaul of all processes in the product life-cycle eliminating any waste. Lean Startup tends to focus more on a method</a:t>
            </a:r>
            <a:r>
              <a:rPr lang="en-US">
                <a:latin typeface="Arial"/>
                <a:ea typeface="Arial"/>
                <a:cs typeface="Arial"/>
                <a:sym typeface="Arial"/>
              </a:rPr>
              <a:t> </a:t>
            </a:r>
            <a:r>
              <a:rPr lang="en-US" sz="1200" b="0" i="0" u="none" strike="noStrike" cap="none">
                <a:solidFill>
                  <a:schemeClr val="dk1"/>
                </a:solidFill>
                <a:latin typeface="Arial"/>
                <a:ea typeface="Arial"/>
                <a:cs typeface="Arial"/>
                <a:sym typeface="Arial"/>
              </a:rPr>
              <a:t>for product development.</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DevOps</a:t>
            </a:r>
            <a:r>
              <a:rPr lang="en-US" sz="1200" b="0" i="0" u="none" strike="noStrike" cap="none">
                <a:solidFill>
                  <a:schemeClr val="dk1"/>
                </a:solidFill>
                <a:latin typeface="Arial"/>
                <a:ea typeface="Arial"/>
                <a:cs typeface="Arial"/>
                <a:sym typeface="Arial"/>
              </a:rPr>
              <a:t> imbibes these philosophies and embraces a culture that propagates collaboration &amp; seamless communication between the teams to speed up delivery of products. DevOps is one of the central pillars on which many of the new breed of IT organizations realize a new modus operandi for delivering IT services. Adopting DevOps across the entire organization</a:t>
            </a:r>
            <a:r>
              <a:rPr lang="en-US">
                <a:latin typeface="Arial"/>
                <a:ea typeface="Arial"/>
                <a:cs typeface="Arial"/>
                <a:sym typeface="Arial"/>
              </a:rPr>
              <a:t> helps </a:t>
            </a:r>
            <a:r>
              <a:rPr lang="en-US" sz="1200" b="0" i="0" u="none" strike="noStrike" cap="none">
                <a:solidFill>
                  <a:schemeClr val="dk1"/>
                </a:solidFill>
                <a:latin typeface="Arial"/>
                <a:ea typeface="Arial"/>
                <a:cs typeface="Arial"/>
                <a:sym typeface="Arial"/>
              </a:rPr>
              <a:t>organizations redesign their business and IT departments</a:t>
            </a:r>
            <a:r>
              <a:rPr lang="en-US">
                <a:latin typeface="Arial"/>
                <a:ea typeface="Arial"/>
                <a:cs typeface="Arial"/>
                <a:sym typeface="Arial"/>
              </a:rPr>
              <a:t>. DevOps thus becomes a </a:t>
            </a:r>
            <a:r>
              <a:rPr lang="en-US" sz="1200" b="0" i="0" u="none" strike="noStrike" cap="none">
                <a:solidFill>
                  <a:schemeClr val="dk1"/>
                </a:solidFill>
                <a:latin typeface="Arial"/>
                <a:ea typeface="Arial"/>
                <a:cs typeface="Arial"/>
                <a:sym typeface="Arial"/>
              </a:rPr>
              <a:t>new operating model that </a:t>
            </a:r>
            <a:r>
              <a:rPr lang="en-US">
                <a:latin typeface="Arial"/>
                <a:ea typeface="Arial"/>
                <a:cs typeface="Arial"/>
                <a:sym typeface="Arial"/>
              </a:rPr>
              <a:t>bids adieu </a:t>
            </a:r>
            <a:r>
              <a:rPr lang="en-US" sz="1200" b="0" i="0" u="none" strike="noStrike" cap="none">
                <a:solidFill>
                  <a:schemeClr val="dk1"/>
                </a:solidFill>
                <a:latin typeface="Arial"/>
                <a:ea typeface="Arial"/>
                <a:cs typeface="Arial"/>
                <a:sym typeface="Arial"/>
              </a:rPr>
              <a:t>to traditional demand-supply models, centralized IT operations, and complex value streams with an excess of hand overs, waste and error-prone manual activities that do not deserve the label ‘engineering’. DevOps is the most holistic way and more likely to take cultural aspects and the existing</a:t>
            </a:r>
            <a:r>
              <a:rPr lang="en-US">
                <a:latin typeface="Arial"/>
                <a:ea typeface="Arial"/>
                <a:cs typeface="Arial"/>
                <a:sym typeface="Arial"/>
              </a:rPr>
              <a:t> </a:t>
            </a:r>
            <a:r>
              <a:rPr lang="en-US" sz="1200" b="0" i="0" u="none" strike="noStrike" cap="none">
                <a:solidFill>
                  <a:schemeClr val="dk1"/>
                </a:solidFill>
                <a:latin typeface="Arial"/>
                <a:ea typeface="Arial"/>
                <a:cs typeface="Arial"/>
                <a:sym typeface="Arial"/>
              </a:rPr>
              <a:t>operation into consideration.</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p:txBody>
      </p:sp>
      <p:sp>
        <p:nvSpPr>
          <p:cNvPr id="927" name="Shape 92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7655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Shape 9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4" name="Shape 97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Explain the core foundation of DevOps and the necessity for the implementation of DevOps. Then address the different issues that organize the face in the battle, to stay competitive and relevant.</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DevOps is a synopsis of Lean &amp; Agile practices coming together, to offer faster delivery of the products. It is not a standard or an IT framework that the organizations implement but more of a philosophy and culture that forms the core of how the organizations’ function. </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Traditional organizations followed outdated processes that offered no room for collaboration. They had rigid structures and the decisions were dictated top-to-down making, day to day operations of a business, cumbersome and inefficient. DevOps disrupts the traditional models by following a decentralized organization, where the environment encourages and supports open communication, teamwork and an open culture. This leads to many benefits to the organization. </a:t>
            </a:r>
            <a:endParaRPr sz="1200" b="0" i="0" u="none" strike="noStrike" cap="none">
              <a:solidFill>
                <a:schemeClr val="dk1"/>
              </a:solidFill>
              <a:latin typeface="Arial"/>
              <a:ea typeface="Arial"/>
              <a:cs typeface="Arial"/>
              <a:sym typeface="Arial"/>
            </a:endParaRPr>
          </a:p>
        </p:txBody>
      </p:sp>
      <p:sp>
        <p:nvSpPr>
          <p:cNvPr id="975" name="Shape 97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98347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Shape 9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9" name="Shape 99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Tell the participants that you will talk about the benefits of DevOps.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DevOps has the following benefits:</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Reduction of lead time:</a:t>
            </a:r>
            <a:r>
              <a:rPr lang="en-US" sz="1200" b="0" i="0" u="none" strike="noStrike" cap="none">
                <a:solidFill>
                  <a:schemeClr val="dk1"/>
                </a:solidFill>
                <a:latin typeface="Arial"/>
                <a:ea typeface="Arial"/>
                <a:cs typeface="Arial"/>
                <a:sym typeface="Arial"/>
              </a:rPr>
              <a:t> DevOps brings together the development, operations and QA teams together and creates a process that allows collaboration. This reduces the feedback loops between the teams leading to shorter delivery cycles.</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Reduction in a failure of the product &amp; its releases:</a:t>
            </a:r>
            <a:r>
              <a:rPr lang="en-US" sz="1200" b="0" i="0" u="none" strike="noStrike" cap="none">
                <a:solidFill>
                  <a:schemeClr val="dk1"/>
                </a:solidFill>
                <a:latin typeface="Arial"/>
                <a:ea typeface="Arial"/>
                <a:cs typeface="Arial"/>
                <a:sym typeface="Arial"/>
              </a:rPr>
              <a:t> Since the different functions involved in product-building &amp; delivery of the work are in unison, under efficient processes, the room for error is reduced drastically in comparison to the traditional systems. </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Collaboration:</a:t>
            </a:r>
            <a:r>
              <a:rPr lang="en-US" sz="1200" b="0" i="0" u="none" strike="noStrike" cap="none">
                <a:solidFill>
                  <a:schemeClr val="dk1"/>
                </a:solidFill>
                <a:latin typeface="Arial"/>
                <a:ea typeface="Arial"/>
                <a:cs typeface="Arial"/>
                <a:sym typeface="Arial"/>
              </a:rPr>
              <a:t> In a pre-DevOps scenario, the development teams build and push the product to QA team for testing. They, in turn, test the product and do the test runs to identify issues or what we call the bugs in the Developer-Jargon. This is then brought back to the development team to rework upon and this loop continues. Once this comes to closure, the product is handed over to the operations. The next round of challenges starts for the operations’ team in maintaining and running the product on a daily basis. The lack of a standard product manual, poor handing-over process and constant fire-fighting leads to excessive delay. This can only be overcome by implementing DevOps, for smooth transitioning of product, from the development to the operations team, where they come together to serve the customers.</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Scalability: </a:t>
            </a:r>
            <a:r>
              <a:rPr lang="en-US" sz="1200" b="0" i="0" u="none" strike="noStrike" cap="none">
                <a:solidFill>
                  <a:schemeClr val="dk1"/>
                </a:solidFill>
                <a:latin typeface="Arial"/>
                <a:ea typeface="Arial"/>
                <a:cs typeface="Arial"/>
                <a:sym typeface="Arial"/>
              </a:rPr>
              <a:t>DevOps involves automation of processes and eliminates bottlenecks and inefficiencies across the product lifecycle. This allows organizations to scale more rapidly and propel organizational growth.</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Reliability:</a:t>
            </a:r>
            <a:r>
              <a:rPr lang="en-US" sz="1200" b="0" i="0" u="none" strike="noStrike" cap="none">
                <a:solidFill>
                  <a:schemeClr val="dk1"/>
                </a:solidFill>
                <a:latin typeface="Arial"/>
                <a:ea typeface="Arial"/>
                <a:cs typeface="Arial"/>
                <a:sym typeface="Arial"/>
              </a:rPr>
              <a:t> DevOps implementation involves streamlining the processes which lead to product stability.</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Optimum utilization of cost and resources: </a:t>
            </a:r>
            <a:r>
              <a:rPr lang="en-US" sz="1200" b="0" i="0" u="none" strike="noStrike" cap="none">
                <a:solidFill>
                  <a:schemeClr val="dk1"/>
                </a:solidFill>
                <a:latin typeface="Arial"/>
                <a:ea typeface="Arial"/>
                <a:cs typeface="Arial"/>
                <a:sym typeface="Arial"/>
              </a:rPr>
              <a:t>Similar to the lean practices, DevOps also focuses on maximizing the product value to the customers and eliminating waste at every level.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p:txBody>
      </p:sp>
      <p:sp>
        <p:nvSpPr>
          <p:cNvPr id="1000" name="Shape 100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3630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Shape 10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9" name="Shape 101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Introduce the different principles or attributes that organizations across the globe believe, are the governing principles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Participant: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different technologies and the forerunners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have attributed different factors that influence and govern the implementation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in an organization. Each of the attributes, add another dimension to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and its philosophy.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is predominantly a new age concept that is implemented to expedite the product building and delivery process to ensure that customer needs are met from time to time. Teamwork, cross- functional collaboration, continuous learning and experimentation and automation are all factors that define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20" name="Shape 102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4690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Shape 1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4" name="Shape 120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Tell the participants that it is time for a quick knowledge check.</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Answer: </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1. C. Processes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2. A. Disintegrated processes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B. Closed feedback loops</a:t>
            </a:r>
            <a:endParaRPr dirty="0"/>
          </a:p>
          <a:p>
            <a:pPr marL="0" marR="0" lvl="0" indent="0" algn="l" rtl="0">
              <a:spcBef>
                <a:spcPts val="0"/>
              </a:spcBef>
              <a:spcAft>
                <a:spcPts val="0"/>
              </a:spcAft>
              <a:buClr>
                <a:schemeClr val="dk1"/>
              </a:buClr>
              <a:buSzPts val="11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You have to attempt the question. </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You have one attempt.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05" name="Shape 120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4186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24"/>
        <p:cNvGrpSpPr/>
        <p:nvPr/>
      </p:nvGrpSpPr>
      <p:grpSpPr>
        <a:xfrm>
          <a:off x="0" y="0"/>
          <a:ext cx="0" cy="0"/>
          <a:chOff x="0" y="0"/>
          <a:chExt cx="0" cy="0"/>
        </a:xfrm>
      </p:grpSpPr>
      <p:sp>
        <p:nvSpPr>
          <p:cNvPr id="25" name="Shape 25"/>
          <p:cNvSpPr>
            <a:spLocks noGrp="1"/>
          </p:cNvSpPr>
          <p:nvPr>
            <p:ph type="pic" idx="2"/>
          </p:nvPr>
        </p:nvSpPr>
        <p:spPr>
          <a:xfrm>
            <a:off x="0" y="1450975"/>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body" idx="1"/>
          </p:nvPr>
        </p:nvSpPr>
        <p:spPr>
          <a:xfrm>
            <a:off x="2207738" y="4565682"/>
            <a:ext cx="7375007" cy="8749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1" name="Shape 3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Shape 32"/>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3" name="Shape 43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4" name="Shape 434"/>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5" name="Shape 455"/>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6" name="Shape 456"/>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7" name="Shape 457"/>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9" name="Shape 459"/>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0" name="Shape 460"/>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1" name="Shape 461"/>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2" name="Shape 462"/>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3" name="Shape 463"/>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6" name="Shape 4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7" name="Shape 467"/>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8"/>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8"/>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8" name="Shape 518"/>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9" name="Shape 519"/>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0" name="Shape 520"/>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1" name="Shape 521"/>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2" name="Shape 522"/>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3" name="Shape 523"/>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4" name="Shape 524"/>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25" name="Shape 525"/>
          <p:cNvGrpSpPr/>
          <p:nvPr/>
        </p:nvGrpSpPr>
        <p:grpSpPr>
          <a:xfrm>
            <a:off x="7179565" y="2719086"/>
            <a:ext cx="2105024" cy="1658938"/>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8"/>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8"/>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5" name="Shape 545"/>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6" name="Shape 546"/>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6" y="3744764"/>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8" y="4366073"/>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1" y="3010474"/>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5"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5" name="Shape 565"/>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6" name="Shape 566"/>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7" name="Shape 567"/>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8" name="Shape 568"/>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9" name="Shape 569"/>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0" name="Shape 570"/>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1" name="Shape 571"/>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2" name="Shape 572"/>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5" name="Shape 57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76" name="Shape 576"/>
          <p:cNvGrpSpPr/>
          <p:nvPr/>
        </p:nvGrpSpPr>
        <p:grpSpPr>
          <a:xfrm>
            <a:off x="8705339" y="1607951"/>
            <a:ext cx="2504672" cy="2336330"/>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0" y="3441706"/>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0"/>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4" y="3441706"/>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0"/>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6"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1" name="Shape 621"/>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2" name="Shape 622"/>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3" name="Shape 623"/>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Shape 624"/>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5" name="Shape 625"/>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6" name="Shape 626"/>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7" name="Shape 627"/>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8" name="Shape 628"/>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9" name="Shape 629"/>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2" name="Shape 63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33" name="Shape 633"/>
          <p:cNvGrpSpPr/>
          <p:nvPr/>
        </p:nvGrpSpPr>
        <p:grpSpPr>
          <a:xfrm>
            <a:off x="6992716" y="1169665"/>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399" y="1419553"/>
            <a:ext cx="699075" cy="699074"/>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9" name="Shape 649"/>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399" y="2791669"/>
            <a:ext cx="699075" cy="699074"/>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4" name="Shape 654"/>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399" y="4089831"/>
            <a:ext cx="699075" cy="699074"/>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9" name="Shape 659"/>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399" y="5328616"/>
            <a:ext cx="699075" cy="699074"/>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6" name="Shape 6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7" name="Shape 667"/>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72" name="Shape 672"/>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73" name="Shape 673"/>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74" name="Shape 674"/>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0" name="Shape 680"/>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1" name="Shape 681"/>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2" name="Shape 682"/>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3" name="Shape 683"/>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4" name="Shape 684"/>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5" name="Shape 685"/>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4" name="Shape 6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5" name="Shape 69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10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Shape 69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9" name="Shape 69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0" name="Shape 70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1" name="Shape 70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02" name="Shape 702"/>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703"/>
        <p:cNvGrpSpPr/>
        <p:nvPr/>
      </p:nvGrpSpPr>
      <p:grpSpPr>
        <a:xfrm>
          <a:off x="0" y="0"/>
          <a:ext cx="0" cy="0"/>
          <a:chOff x="0" y="0"/>
          <a:chExt cx="0" cy="0"/>
        </a:xfrm>
      </p:grpSpPr>
      <p:sp>
        <p:nvSpPr>
          <p:cNvPr id="704" name="Shape 704"/>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5" name="Shape 705"/>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6" name="Shape 706"/>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7" name="Shape 70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08" name="Shape 708"/>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709"/>
        <p:cNvGrpSpPr/>
        <p:nvPr/>
      </p:nvGrpSpPr>
      <p:grpSpPr>
        <a:xfrm>
          <a:off x="0" y="0"/>
          <a:ext cx="0" cy="0"/>
          <a:chOff x="0" y="0"/>
          <a:chExt cx="0" cy="0"/>
        </a:xfrm>
      </p:grpSpPr>
      <p:sp>
        <p:nvSpPr>
          <p:cNvPr id="710" name="Shape 710"/>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1" name="Shape 71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2" name="Shape 71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3" name="Shape 71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714" name="Shape 714"/>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15" name="Shape 715"/>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16" name="Shape 716"/>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17" name="Shape 717"/>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33"/>
        <p:cNvGrpSpPr/>
        <p:nvPr/>
      </p:nvGrpSpPr>
      <p:grpSpPr>
        <a:xfrm>
          <a:off x="0" y="0"/>
          <a:ext cx="0" cy="0"/>
          <a:chOff x="0" y="0"/>
          <a:chExt cx="0" cy="0"/>
        </a:xfrm>
      </p:grpSpPr>
      <p:sp>
        <p:nvSpPr>
          <p:cNvPr id="34" name="Shape 34"/>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 name="Shape 3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38" name="Shape 38"/>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9" name="Shape 39"/>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0" name="Shape 40"/>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41" name="Shape 41"/>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18"/>
        <p:cNvGrpSpPr/>
        <p:nvPr/>
      </p:nvGrpSpPr>
      <p:grpSpPr>
        <a:xfrm>
          <a:off x="0" y="0"/>
          <a:ext cx="0" cy="0"/>
          <a:chOff x="0" y="0"/>
          <a:chExt cx="0" cy="0"/>
        </a:xfrm>
      </p:grpSpPr>
      <p:sp>
        <p:nvSpPr>
          <p:cNvPr id="719" name="Shape 719"/>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0" name="Shape 720"/>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1" name="Shape 72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2" name="Shape 72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5" name="Shape 72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Content" userDrawn="1">
  <p:cSld name="1_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a:p>
            <a:pPr lvl="1"/>
            <a:r>
              <a:rPr lang="en-US"/>
              <a:t>Second level</a:t>
            </a:r>
          </a:p>
          <a:p>
            <a:pPr lvl="2"/>
            <a:r>
              <a:rPr lang="en-US"/>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6917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Shape 7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Shape 73"/>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4" name="Shape 74"/>
          <p:cNvGrpSpPr/>
          <p:nvPr/>
        </p:nvGrpSpPr>
        <p:grpSpPr>
          <a:xfrm>
            <a:off x="638049" y="4989635"/>
            <a:ext cx="4348480" cy="128151"/>
            <a:chOff x="4800600" y="3954464"/>
            <a:chExt cx="3261360" cy="96113"/>
          </a:xfrm>
        </p:grpSpPr>
        <p:cxnSp>
          <p:nvCxnSpPr>
            <p:cNvPr id="75" name="Shape 75"/>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76" name="Shape 76"/>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7" name="Shape 77"/>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8" name="Shape 78"/>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9" name="Shape 79"/>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80" name="Shape 80"/>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81" name="Shape 81"/>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82" name="Shape 82"/>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3" name="Shape 83"/>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4" name="Shape 84"/>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5" name="Shape 85"/>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6" name="Shape 86"/>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87" name="Shape 87"/>
          <p:cNvGrpSpPr/>
          <p:nvPr/>
        </p:nvGrpSpPr>
        <p:grpSpPr>
          <a:xfrm>
            <a:off x="8797949" y="3162820"/>
            <a:ext cx="616688" cy="616688"/>
            <a:chOff x="8998834" y="3241078"/>
            <a:chExt cx="616688" cy="616688"/>
          </a:xfrm>
        </p:grpSpPr>
        <p:sp>
          <p:nvSpPr>
            <p:cNvPr id="88" name="Shape 88"/>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8754275" y="1601639"/>
            <a:ext cx="616688" cy="616688"/>
            <a:chOff x="8998834" y="2145924"/>
            <a:chExt cx="616688" cy="616688"/>
          </a:xfrm>
        </p:grpSpPr>
        <p:sp>
          <p:nvSpPr>
            <p:cNvPr id="91" name="Shape 91"/>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52665" y="3159323"/>
            <a:ext cx="616688" cy="616688"/>
            <a:chOff x="5866603" y="3248975"/>
            <a:chExt cx="616688" cy="616688"/>
          </a:xfrm>
        </p:grpSpPr>
        <p:sp>
          <p:nvSpPr>
            <p:cNvPr id="94" name="Shape 94"/>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6" name="Shape 96"/>
          <p:cNvGrpSpPr/>
          <p:nvPr/>
        </p:nvGrpSpPr>
        <p:grpSpPr>
          <a:xfrm>
            <a:off x="8806369" y="4754662"/>
            <a:ext cx="616688" cy="616688"/>
            <a:chOff x="8998834" y="4446928"/>
            <a:chExt cx="616688" cy="616688"/>
          </a:xfrm>
        </p:grpSpPr>
        <p:sp>
          <p:nvSpPr>
            <p:cNvPr id="97" name="Shape 97"/>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Shape 98"/>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9" name="Shape 99"/>
          <p:cNvGrpSpPr/>
          <p:nvPr/>
        </p:nvGrpSpPr>
        <p:grpSpPr>
          <a:xfrm>
            <a:off x="5866603" y="1538356"/>
            <a:ext cx="616688" cy="616688"/>
            <a:chOff x="5866603" y="2153819"/>
            <a:chExt cx="616688" cy="616688"/>
          </a:xfrm>
        </p:grpSpPr>
        <p:sp>
          <p:nvSpPr>
            <p:cNvPr id="100" name="Shape 100"/>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Shape 101"/>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102" name="Shape 102"/>
          <p:cNvGrpSpPr/>
          <p:nvPr/>
        </p:nvGrpSpPr>
        <p:grpSpPr>
          <a:xfrm>
            <a:off x="5884007" y="4735486"/>
            <a:ext cx="616688" cy="616688"/>
            <a:chOff x="5866603" y="4454825"/>
            <a:chExt cx="616688" cy="616688"/>
          </a:xfrm>
        </p:grpSpPr>
        <p:sp>
          <p:nvSpPr>
            <p:cNvPr id="103" name="Shape 103"/>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 name="Shape 104"/>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105" name="Shape 105"/>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4" name="Shape 114"/>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Shape 115"/>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 name="Shape 116"/>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Shape 119"/>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Shape 120"/>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Shape 121"/>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2" name="Shape 122"/>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Shape 125"/>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Shape 12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27" name="Shape 127"/>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6" y="3258829"/>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a:p>
          </p:txBody>
        </p:sp>
      </p:grpSp>
      <p:grpSp>
        <p:nvGrpSpPr>
          <p:cNvPr id="143" name="Shape 143"/>
          <p:cNvGrpSpPr/>
          <p:nvPr/>
        </p:nvGrpSpPr>
        <p:grpSpPr>
          <a:xfrm>
            <a:off x="9976161" y="877117"/>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a:p>
          </p:txBody>
        </p:sp>
      </p:grpSp>
      <p:sp>
        <p:nvSpPr>
          <p:cNvPr id="146" name="Shape 146"/>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1" name="Shape 151"/>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2" name="Shape 152"/>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3" name="Shape 153"/>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4" name="Shape 154"/>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5" name="Shape 155"/>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 name="Shape 156"/>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9" name="Shape 15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60" name="Shape 160"/>
          <p:cNvGrpSpPr/>
          <p:nvPr/>
        </p:nvGrpSpPr>
        <p:grpSpPr>
          <a:xfrm>
            <a:off x="616489" y="1781438"/>
            <a:ext cx="4118606"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Shape 189"/>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Shape 190"/>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Shape 191"/>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Shape 192"/>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Shape 193"/>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Shape 194"/>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 name="Shape 195"/>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6" name="Shape 196"/>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 name="Shape 197"/>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0" name="Shape 20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01" name="Shape 201"/>
          <p:cNvGrpSpPr/>
          <p:nvPr/>
        </p:nvGrpSpPr>
        <p:grpSpPr>
          <a:xfrm>
            <a:off x="2011515" y="1953702"/>
            <a:ext cx="1620994" cy="2603950"/>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6" y="1953702"/>
            <a:ext cx="1619441" cy="2603950"/>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0"/>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1" y="1953702"/>
            <a:ext cx="1616845" cy="2603950"/>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 name="Shape 246"/>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Shape 247"/>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8" name="Shape 248"/>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9" name="Shape 249"/>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 name="Shape 250"/>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 name="Shape 251"/>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Shape 252"/>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5" name="Shape 25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56" name="Shape 256"/>
          <p:cNvGrpSpPr/>
          <p:nvPr/>
        </p:nvGrpSpPr>
        <p:grpSpPr>
          <a:xfrm>
            <a:off x="1398771" y="1953702"/>
            <a:ext cx="1620994" cy="2603950"/>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0"/>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1" name="Shape 281"/>
          <p:cNvGrpSpPr/>
          <p:nvPr/>
        </p:nvGrpSpPr>
        <p:grpSpPr>
          <a:xfrm>
            <a:off x="9228128" y="1953702"/>
            <a:ext cx="1620994" cy="2603950"/>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 name="Shape 292"/>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 name="Shape 294"/>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7" name="Shape 29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8" name="Shape 298"/>
          <p:cNvGrpSpPr/>
          <p:nvPr/>
        </p:nvGrpSpPr>
        <p:grpSpPr>
          <a:xfrm>
            <a:off x="0" y="5025802"/>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4"/>
            <a:ext cx="1304470"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8" y="2920934"/>
            <a:ext cx="1304470"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1" y="2917613"/>
            <a:ext cx="1304470"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3"/>
            <a:ext cx="1304470" cy="2434590"/>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5" y="2881865"/>
            <a:ext cx="1304470"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6" name="Shape 356"/>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7" name="Shape 357"/>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8" name="Shape 358"/>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9" name="Shape 359"/>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0" name="Shape 360"/>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3" name="Shape 3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4" name="Shape 364"/>
          <p:cNvGrpSpPr/>
          <p:nvPr/>
        </p:nvGrpSpPr>
        <p:grpSpPr>
          <a:xfrm>
            <a:off x="0" y="3998260"/>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0"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8" y="1893408"/>
            <a:ext cx="1304470"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1" y="1890087"/>
            <a:ext cx="1304470"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2" y="1890087"/>
            <a:ext cx="1304470" cy="2434590"/>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0"/>
            <a:ext cx="1304470"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Shape 422"/>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Shape 423"/>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4" name="Shape 424"/>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6" name="Shape 426"/>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7" name="Shape 427"/>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8" name="Shape 428"/>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9" name="Shape 429"/>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0" name="Shape 430"/>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1.png"/><Relationship Id="rId4" Type="http://schemas.openxmlformats.org/officeDocument/2006/relationships/slideLayout" Target="../slideLayouts/slideLayout1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7">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10">
            <a:alphaModFix/>
          </a:blip>
          <a:srcRect/>
          <a:stretch/>
        </p:blipFill>
        <p:spPr>
          <a:xfrm>
            <a:off x="0" y="136525"/>
            <a:ext cx="12191998" cy="6858000"/>
          </a:xfrm>
          <a:prstGeom prst="rect">
            <a:avLst/>
          </a:prstGeom>
          <a:noFill/>
          <a:ln>
            <a:noFill/>
          </a:ln>
        </p:spPr>
      </p:pic>
      <p:sp>
        <p:nvSpPr>
          <p:cNvPr id="689" name="Shape 689"/>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6.xml"/><Relationship Id="rId16" Type="http://schemas.openxmlformats.org/officeDocument/2006/relationships/image" Target="../media/image25.svg"/><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26.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8.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2.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23.xml"/><Relationship Id="rId6" Type="http://schemas.openxmlformats.org/officeDocument/2006/relationships/image" Target="../media/image2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9.xml"/><Relationship Id="rId16" Type="http://schemas.openxmlformats.org/officeDocument/2006/relationships/image" Target="../media/image43.png"/><Relationship Id="rId1" Type="http://schemas.openxmlformats.org/officeDocument/2006/relationships/slideLayout" Target="../slideLayouts/slideLayout2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6.png"/><Relationship Id="rId7"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image" Target="../media/image37.png"/><Relationship Id="rId5" Type="http://schemas.openxmlformats.org/officeDocument/2006/relationships/image" Target="../media/image38.png"/><Relationship Id="rId4" Type="http://schemas.openxmlformats.org/officeDocument/2006/relationships/image" Target="../media/image40.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8.png"/><Relationship Id="rId3" Type="http://schemas.openxmlformats.org/officeDocument/2006/relationships/image" Target="../media/image27.png"/><Relationship Id="rId7" Type="http://schemas.openxmlformats.org/officeDocument/2006/relationships/image" Target="../media/image34.png"/><Relationship Id="rId12" Type="http://schemas.openxmlformats.org/officeDocument/2006/relationships/image" Target="../media/image43.png"/><Relationship Id="rId17" Type="http://schemas.openxmlformats.org/officeDocument/2006/relationships/image" Target="../media/image41.png"/><Relationship Id="rId2" Type="http://schemas.openxmlformats.org/officeDocument/2006/relationships/notesSlide" Target="../notesSlides/notesSlide21.xml"/><Relationship Id="rId16" Type="http://schemas.openxmlformats.org/officeDocument/2006/relationships/image" Target="../media/image39.png"/><Relationship Id="rId1" Type="http://schemas.openxmlformats.org/officeDocument/2006/relationships/slideLayout" Target="../slideLayouts/slideLayout2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37.png"/><Relationship Id="rId10" Type="http://schemas.openxmlformats.org/officeDocument/2006/relationships/image" Target="../media/image35.pn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4" name="Shape 733">
            <a:extLst>
              <a:ext uri="{FF2B5EF4-FFF2-40B4-BE49-F238E27FC236}">
                <a16:creationId xmlns:a16="http://schemas.microsoft.com/office/drawing/2014/main" id="{3AEAD359-6897-7C55-4D34-BDF8CE5E355A}"/>
              </a:ext>
            </a:extLst>
          </p:cNvPr>
          <p:cNvSpPr txBox="1">
            <a:spLocks noGrp="1"/>
          </p:cNvSpPr>
          <p:nvPr>
            <p:ph type="body" idx="1"/>
          </p:nvPr>
        </p:nvSpPr>
        <p:spPr>
          <a:xfrm>
            <a:off x="5595349" y="2729720"/>
            <a:ext cx="6474378" cy="1398560"/>
          </a:xfrm>
          <a:prstGeom prst="rect">
            <a:avLst/>
          </a:prstGeom>
          <a:solidFill>
            <a:srgbClr val="0FDB8D"/>
          </a:solid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dirty="0">
                <a:solidFill>
                  <a:srgbClr val="000000"/>
                </a:solidFill>
                <a:latin typeface="Arial"/>
                <a:ea typeface="Arial"/>
                <a:cs typeface="Arial"/>
                <a:sym typeface="Arial"/>
              </a:rPr>
              <a:t>DevOps Overview</a:t>
            </a:r>
            <a:endParaRPr sz="5400" b="1"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Shape 121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 DevOps and Agile</a:t>
            </a:r>
            <a:endParaRPr sz="2800" b="1" i="0" u="none" strike="noStrike" cap="none">
              <a:solidFill>
                <a:schemeClr val="dk2"/>
              </a:solidFill>
              <a:latin typeface="Arial"/>
              <a:ea typeface="Arial"/>
              <a:cs typeface="Arial"/>
              <a:sym typeface="Arial"/>
            </a:endParaRPr>
          </a:p>
        </p:txBody>
      </p:sp>
      <p:sp>
        <p:nvSpPr>
          <p:cNvPr id="1216" name="Shape 121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17" name="Shape 1217"/>
          <p:cNvSpPr txBox="1">
            <a:spLocks noGrp="1"/>
          </p:cNvSpPr>
          <p:nvPr>
            <p:ph type="body" idx="2"/>
          </p:nvPr>
        </p:nvSpPr>
        <p:spPr>
          <a:xfrm>
            <a:off x="514350" y="1304995"/>
            <a:ext cx="4852619"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DevOps and agile are embedded with the same values and principles.</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They increase the efficiency of the product delivery</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They propagate collaboration</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They offer structured processes embracing different functions within an organization</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They help companies in staying relevant</a:t>
            </a:r>
            <a:endParaRPr/>
          </a:p>
        </p:txBody>
      </p:sp>
      <p:pic>
        <p:nvPicPr>
          <p:cNvPr id="1218" name="Shape 1218"/>
          <p:cNvPicPr preferRelativeResize="0"/>
          <p:nvPr/>
        </p:nvPicPr>
        <p:blipFill rotWithShape="1">
          <a:blip r:embed="rId3">
            <a:alphaModFix/>
          </a:blip>
          <a:srcRect/>
          <a:stretch/>
        </p:blipFill>
        <p:spPr>
          <a:xfrm>
            <a:off x="5655067" y="146703"/>
            <a:ext cx="6354305" cy="63543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Shape 122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a:t>
            </a:r>
            <a:r>
              <a:rPr lang="en-US"/>
              <a:t>1</a:t>
            </a:r>
            <a:r>
              <a:rPr lang="en-US" sz="2800" b="1" i="0" u="none" strike="noStrike" cap="none">
                <a:solidFill>
                  <a:schemeClr val="dk2"/>
                </a:solidFill>
                <a:latin typeface="Arial"/>
                <a:ea typeface="Arial"/>
                <a:cs typeface="Arial"/>
                <a:sym typeface="Arial"/>
              </a:rPr>
              <a:t> Agile Methodology</a:t>
            </a:r>
            <a:endParaRPr/>
          </a:p>
        </p:txBody>
      </p:sp>
      <p:sp>
        <p:nvSpPr>
          <p:cNvPr id="1225" name="Shape 122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26" name="Shape 122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four values as per the Agile Manifesto are</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27" name="Shape 1227"/>
          <p:cNvGrpSpPr/>
          <p:nvPr/>
        </p:nvGrpSpPr>
        <p:grpSpPr>
          <a:xfrm>
            <a:off x="6992716" y="1169665"/>
            <a:ext cx="4573641" cy="5344829"/>
            <a:chOff x="2813" y="961"/>
            <a:chExt cx="2052" cy="2397"/>
          </a:xfrm>
        </p:grpSpPr>
        <p:sp>
          <p:nvSpPr>
            <p:cNvPr id="1228" name="Shape 1228"/>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9" name="Shape 1229"/>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0" name="Shape 1230"/>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1" name="Shape 1231"/>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2" name="Shape 1232"/>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3" name="Shape 1233"/>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4" name="Shape 1234"/>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5" name="Shape 1235"/>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6" name="Shape 1236"/>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7" name="Shape 1237"/>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8" name="Shape 1238"/>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39" name="Shape 1239"/>
          <p:cNvGrpSpPr/>
          <p:nvPr/>
        </p:nvGrpSpPr>
        <p:grpSpPr>
          <a:xfrm>
            <a:off x="1044399" y="1876765"/>
            <a:ext cx="4876112" cy="699074"/>
            <a:chOff x="1044399" y="1876765"/>
            <a:chExt cx="4876112" cy="699074"/>
          </a:xfrm>
        </p:grpSpPr>
        <p:grpSp>
          <p:nvGrpSpPr>
            <p:cNvPr id="1240" name="Shape 1240"/>
            <p:cNvGrpSpPr/>
            <p:nvPr/>
          </p:nvGrpSpPr>
          <p:grpSpPr>
            <a:xfrm>
              <a:off x="1044399" y="1876765"/>
              <a:ext cx="699075" cy="699074"/>
              <a:chOff x="1044399" y="1577809"/>
              <a:chExt cx="699075" cy="699074"/>
            </a:xfrm>
          </p:grpSpPr>
          <p:sp>
            <p:nvSpPr>
              <p:cNvPr id="1241" name="Shape 1241"/>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42" name="Shape 124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243" name="Shape 1243"/>
            <p:cNvSpPr txBox="1"/>
            <p:nvPr/>
          </p:nvSpPr>
          <p:spPr>
            <a:xfrm>
              <a:off x="1890220" y="2044050"/>
              <a:ext cx="4030291" cy="36450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Individuals and interactions</a:t>
              </a:r>
              <a:endParaRPr sz="1800" b="1" i="0" u="none" strike="noStrike" cap="none">
                <a:solidFill>
                  <a:srgbClr val="000000"/>
                </a:solidFill>
                <a:latin typeface="Arial"/>
                <a:ea typeface="Arial"/>
                <a:cs typeface="Arial"/>
                <a:sym typeface="Arial"/>
              </a:endParaRPr>
            </a:p>
          </p:txBody>
        </p:sp>
      </p:grpSp>
      <p:cxnSp>
        <p:nvCxnSpPr>
          <p:cNvPr id="1244" name="Shape 1244"/>
          <p:cNvCxnSpPr/>
          <p:nvPr/>
        </p:nvCxnSpPr>
        <p:spPr>
          <a:xfrm>
            <a:off x="1186962" y="2850598"/>
            <a:ext cx="4909038" cy="0"/>
          </a:xfrm>
          <a:prstGeom prst="straightConnector1">
            <a:avLst/>
          </a:prstGeom>
          <a:noFill/>
          <a:ln w="9525" cap="flat" cmpd="sng">
            <a:solidFill>
              <a:srgbClr val="16BF7F"/>
            </a:solidFill>
            <a:prstDash val="solid"/>
            <a:round/>
            <a:headEnd type="none" w="sm" len="sm"/>
            <a:tailEnd type="none" w="sm" len="sm"/>
          </a:ln>
        </p:spPr>
      </p:cxnSp>
      <p:grpSp>
        <p:nvGrpSpPr>
          <p:cNvPr id="1245" name="Shape 1245"/>
          <p:cNvGrpSpPr/>
          <p:nvPr/>
        </p:nvGrpSpPr>
        <p:grpSpPr>
          <a:xfrm>
            <a:off x="1044399" y="3125357"/>
            <a:ext cx="4891265" cy="699074"/>
            <a:chOff x="1044399" y="3085591"/>
            <a:chExt cx="4891265" cy="699074"/>
          </a:xfrm>
        </p:grpSpPr>
        <p:grpSp>
          <p:nvGrpSpPr>
            <p:cNvPr id="1246" name="Shape 1246"/>
            <p:cNvGrpSpPr/>
            <p:nvPr/>
          </p:nvGrpSpPr>
          <p:grpSpPr>
            <a:xfrm>
              <a:off x="1044399" y="3085591"/>
              <a:ext cx="699075" cy="699074"/>
              <a:chOff x="1044399" y="1577809"/>
              <a:chExt cx="699075" cy="699074"/>
            </a:xfrm>
          </p:grpSpPr>
          <p:sp>
            <p:nvSpPr>
              <p:cNvPr id="1247" name="Shape 1247"/>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48" name="Shape 124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249" name="Shape 1249"/>
            <p:cNvSpPr txBox="1"/>
            <p:nvPr/>
          </p:nvSpPr>
          <p:spPr>
            <a:xfrm>
              <a:off x="1890220" y="3267509"/>
              <a:ext cx="4045444" cy="3352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Working software</a:t>
              </a:r>
              <a:endParaRPr/>
            </a:p>
          </p:txBody>
        </p:sp>
      </p:grpSp>
      <p:cxnSp>
        <p:nvCxnSpPr>
          <p:cNvPr id="1250" name="Shape 1250"/>
          <p:cNvCxnSpPr/>
          <p:nvPr/>
        </p:nvCxnSpPr>
        <p:spPr>
          <a:xfrm>
            <a:off x="1186962" y="4099189"/>
            <a:ext cx="4909038" cy="0"/>
          </a:xfrm>
          <a:prstGeom prst="straightConnector1">
            <a:avLst/>
          </a:prstGeom>
          <a:noFill/>
          <a:ln w="9525" cap="flat" cmpd="sng">
            <a:solidFill>
              <a:srgbClr val="16BF7F"/>
            </a:solidFill>
            <a:prstDash val="solid"/>
            <a:round/>
            <a:headEnd type="none" w="sm" len="sm"/>
            <a:tailEnd type="none" w="sm" len="sm"/>
          </a:ln>
        </p:spPr>
      </p:cxnSp>
      <p:grpSp>
        <p:nvGrpSpPr>
          <p:cNvPr id="1251" name="Shape 1251"/>
          <p:cNvGrpSpPr/>
          <p:nvPr/>
        </p:nvGrpSpPr>
        <p:grpSpPr>
          <a:xfrm>
            <a:off x="1044399" y="4373947"/>
            <a:ext cx="4828946" cy="699074"/>
            <a:chOff x="1044399" y="4383753"/>
            <a:chExt cx="4828946" cy="699074"/>
          </a:xfrm>
        </p:grpSpPr>
        <p:grpSp>
          <p:nvGrpSpPr>
            <p:cNvPr id="1252" name="Shape 1252"/>
            <p:cNvGrpSpPr/>
            <p:nvPr/>
          </p:nvGrpSpPr>
          <p:grpSpPr>
            <a:xfrm>
              <a:off x="1044399" y="4383753"/>
              <a:ext cx="699075" cy="699074"/>
              <a:chOff x="1044399" y="1577809"/>
              <a:chExt cx="699075" cy="699074"/>
            </a:xfrm>
          </p:grpSpPr>
          <p:sp>
            <p:nvSpPr>
              <p:cNvPr id="1253" name="Shape 1253"/>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54" name="Shape 1254"/>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255" name="Shape 1255"/>
            <p:cNvSpPr txBox="1"/>
            <p:nvPr/>
          </p:nvSpPr>
          <p:spPr>
            <a:xfrm>
              <a:off x="1906182" y="4534853"/>
              <a:ext cx="3967163" cy="3968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Customer collaboration</a:t>
              </a:r>
              <a:endParaRPr/>
            </a:p>
          </p:txBody>
        </p:sp>
      </p:grpSp>
      <p:cxnSp>
        <p:nvCxnSpPr>
          <p:cNvPr id="1256" name="Shape 1256"/>
          <p:cNvCxnSpPr/>
          <p:nvPr/>
        </p:nvCxnSpPr>
        <p:spPr>
          <a:xfrm>
            <a:off x="1186962" y="5347779"/>
            <a:ext cx="4909038" cy="0"/>
          </a:xfrm>
          <a:prstGeom prst="straightConnector1">
            <a:avLst/>
          </a:prstGeom>
          <a:noFill/>
          <a:ln w="9525" cap="flat" cmpd="sng">
            <a:solidFill>
              <a:srgbClr val="16BF7F"/>
            </a:solidFill>
            <a:prstDash val="solid"/>
            <a:round/>
            <a:headEnd type="none" w="sm" len="sm"/>
            <a:tailEnd type="none" w="sm" len="sm"/>
          </a:ln>
        </p:spPr>
      </p:cxnSp>
      <p:grpSp>
        <p:nvGrpSpPr>
          <p:cNvPr id="1257" name="Shape 1257"/>
          <p:cNvGrpSpPr/>
          <p:nvPr/>
        </p:nvGrpSpPr>
        <p:grpSpPr>
          <a:xfrm>
            <a:off x="1044399" y="5622538"/>
            <a:ext cx="4828946" cy="699074"/>
            <a:chOff x="1044399" y="5622538"/>
            <a:chExt cx="4828946" cy="699074"/>
          </a:xfrm>
        </p:grpSpPr>
        <p:grpSp>
          <p:nvGrpSpPr>
            <p:cNvPr id="1258" name="Shape 1258"/>
            <p:cNvGrpSpPr/>
            <p:nvPr/>
          </p:nvGrpSpPr>
          <p:grpSpPr>
            <a:xfrm>
              <a:off x="1044399" y="5622538"/>
              <a:ext cx="699075" cy="699074"/>
              <a:chOff x="1044399" y="1577809"/>
              <a:chExt cx="699075" cy="699074"/>
            </a:xfrm>
          </p:grpSpPr>
          <p:sp>
            <p:nvSpPr>
              <p:cNvPr id="1259" name="Shape 125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260" name="Shape 126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261" name="Shape 1261"/>
            <p:cNvSpPr txBox="1"/>
            <p:nvPr/>
          </p:nvSpPr>
          <p:spPr>
            <a:xfrm>
              <a:off x="1906182" y="5773638"/>
              <a:ext cx="3967163" cy="3968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Responding to change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graphicFrame>
        <p:nvGraphicFramePr>
          <p:cNvPr id="1267" name="Shape 1267"/>
          <p:cNvGraphicFramePr/>
          <p:nvPr>
            <p:extLst>
              <p:ext uri="{D42A27DB-BD31-4B8C-83A1-F6EECF244321}">
                <p14:modId xmlns:p14="http://schemas.microsoft.com/office/powerpoint/2010/main" val="3332631083"/>
              </p:ext>
            </p:extLst>
          </p:nvPr>
        </p:nvGraphicFramePr>
        <p:xfrm>
          <a:off x="932615" y="1509300"/>
          <a:ext cx="10326775" cy="4413900"/>
        </p:xfrm>
        <a:graphic>
          <a:graphicData uri="http://schemas.openxmlformats.org/drawingml/2006/table">
            <a:tbl>
              <a:tblPr>
                <a:noFill/>
                <a:tableStyleId>{083450F4-A9F2-4334-8C3D-003096176307}</a:tableStyleId>
              </a:tblPr>
              <a:tblGrid>
                <a:gridCol w="2366750">
                  <a:extLst>
                    <a:ext uri="{9D8B030D-6E8A-4147-A177-3AD203B41FA5}">
                      <a16:colId xmlns:a16="http://schemas.microsoft.com/office/drawing/2014/main" val="20000"/>
                    </a:ext>
                  </a:extLst>
                </a:gridCol>
                <a:gridCol w="3842900">
                  <a:extLst>
                    <a:ext uri="{9D8B030D-6E8A-4147-A177-3AD203B41FA5}">
                      <a16:colId xmlns:a16="http://schemas.microsoft.com/office/drawing/2014/main" val="20001"/>
                    </a:ext>
                  </a:extLst>
                </a:gridCol>
                <a:gridCol w="4117125">
                  <a:extLst>
                    <a:ext uri="{9D8B030D-6E8A-4147-A177-3AD203B41FA5}">
                      <a16:colId xmlns:a16="http://schemas.microsoft.com/office/drawing/2014/main" val="20002"/>
                    </a:ext>
                  </a:extLst>
                </a:gridCol>
              </a:tblGrid>
              <a:tr h="658375">
                <a:tc>
                  <a:txBody>
                    <a:bodyPr/>
                    <a:lstStyle/>
                    <a:p>
                      <a:pPr marL="0" marR="0" lvl="0" indent="0" algn="l" rtl="0">
                        <a:spcBef>
                          <a:spcPts val="0"/>
                        </a:spcBef>
                        <a:spcAft>
                          <a:spcPts val="0"/>
                        </a:spcAft>
                        <a:buClr>
                          <a:schemeClr val="lt1"/>
                        </a:buClr>
                        <a:buSzPts val="2400"/>
                        <a:buFont typeface="Arial"/>
                        <a:buNone/>
                      </a:pPr>
                      <a:r>
                        <a:rPr lang="en-US" sz="2400" b="1" dirty="0">
                          <a:solidFill>
                            <a:schemeClr val="lt1"/>
                          </a:solidFill>
                        </a:rPr>
                        <a:t>Dimension</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c>
                  <a:txBody>
                    <a:bodyPr/>
                    <a:lstStyle/>
                    <a:p>
                      <a:pPr marL="0" marR="0" lvl="0" indent="0" algn="l" rtl="0">
                        <a:spcBef>
                          <a:spcPts val="0"/>
                        </a:spcBef>
                        <a:spcAft>
                          <a:spcPts val="0"/>
                        </a:spcAft>
                        <a:buClr>
                          <a:schemeClr val="lt1"/>
                        </a:buClr>
                        <a:buSzPts val="2400"/>
                        <a:buFont typeface="Arial"/>
                        <a:buNone/>
                      </a:pPr>
                      <a:r>
                        <a:rPr lang="en-US" sz="2400" b="1" dirty="0" err="1">
                          <a:solidFill>
                            <a:schemeClr val="lt1"/>
                          </a:solidFill>
                        </a:rPr>
                        <a:t>DevOps</a:t>
                      </a:r>
                      <a:r>
                        <a:rPr lang="en-US" sz="2400" b="1" dirty="0">
                          <a:solidFill>
                            <a:schemeClr val="lt1"/>
                          </a:solidFill>
                        </a:rPr>
                        <a:t> Culture</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c>
                  <a:txBody>
                    <a:bodyPr/>
                    <a:lstStyle/>
                    <a:p>
                      <a:pPr marL="0" marR="0" lvl="0" indent="0" algn="l" rtl="0">
                        <a:spcBef>
                          <a:spcPts val="0"/>
                        </a:spcBef>
                        <a:spcAft>
                          <a:spcPts val="0"/>
                        </a:spcAft>
                        <a:buClr>
                          <a:schemeClr val="lt1"/>
                        </a:buClr>
                        <a:buSzPts val="2400"/>
                        <a:buFont typeface="Arial"/>
                        <a:buNone/>
                      </a:pPr>
                      <a:r>
                        <a:rPr lang="en-US" sz="2400" b="1" dirty="0">
                          <a:solidFill>
                            <a:schemeClr val="lt1"/>
                          </a:solidFill>
                        </a:rPr>
                        <a:t>Traditional IT Culture</a:t>
                      </a:r>
                      <a:endParaRPr sz="2400" b="1" u="none" strike="noStrike" cap="none" dirty="0">
                        <a:solidFill>
                          <a:schemeClr val="lt1"/>
                        </a:solidFill>
                        <a:latin typeface="Arial"/>
                        <a:ea typeface="Arial"/>
                        <a:cs typeface="Arial"/>
                        <a:sym typeface="Arial"/>
                      </a:endParaRPr>
                    </a:p>
                  </a:txBody>
                  <a:tcPr marL="91450" marR="91450" marT="45725" marB="457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extLst>
                  <a:ext uri="{0D108BD9-81ED-4DB2-BD59-A6C34878D82A}">
                    <a16:rowId xmlns:a16="http://schemas.microsoft.com/office/drawing/2014/main" val="10000"/>
                  </a:ext>
                </a:extLst>
              </a:tr>
              <a:tr h="458850">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Batch Size</a:t>
                      </a:r>
                      <a:endParaRPr sz="1800" u="none" strike="noStrike" cap="none" dirty="0">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solidFill>
                            <a:schemeClr val="dk1"/>
                          </a:solidFill>
                        </a:rPr>
                        <a:t>Micro</a:t>
                      </a:r>
                      <a:endParaRPr sz="1800" u="none" strike="noStrike" cap="none">
                        <a:solidFill>
                          <a:schemeClr val="dk1"/>
                        </a:solidFill>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Calibri"/>
                        <a:buNone/>
                      </a:pPr>
                      <a:r>
                        <a:rPr lang="en-US" sz="1800"/>
                        <a:t>Big</a:t>
                      </a:r>
                      <a:endParaRPr sz="1800" u="none" strike="noStrike" cap="none">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1"/>
                  </a:ext>
                </a:extLst>
              </a:tr>
              <a:tr h="481250">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Organization</a:t>
                      </a:r>
                      <a:endParaRPr sz="1800" u="none" strike="noStrike" cap="none" dirty="0">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Dedicated cells</a:t>
                      </a:r>
                      <a:endParaRPr sz="1800" u="none" strike="noStrike" cap="none" dirty="0">
                        <a:solidFill>
                          <a:schemeClr val="dk1"/>
                        </a:solidFill>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Skill-centric silos</a:t>
                      </a:r>
                      <a:endParaRPr sz="1800" u="none" strike="noStrike" cap="none">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2"/>
                  </a:ext>
                </a:extLst>
              </a:tr>
              <a:tr h="443700">
                <a:tc>
                  <a:txBody>
                    <a:bodyPr/>
                    <a:lstStyle/>
                    <a:p>
                      <a:pPr marL="0" marR="0" lvl="0" indent="0" algn="l" rtl="0">
                        <a:spcBef>
                          <a:spcPts val="0"/>
                        </a:spcBef>
                        <a:spcAft>
                          <a:spcPts val="0"/>
                        </a:spcAft>
                        <a:buClr>
                          <a:schemeClr val="dk1"/>
                        </a:buClr>
                        <a:buSzPts val="1800"/>
                        <a:buFont typeface="Arial"/>
                        <a:buNone/>
                      </a:pPr>
                      <a:r>
                        <a:rPr lang="en-US" sz="1800">
                          <a:solidFill>
                            <a:schemeClr val="dk1"/>
                          </a:solidFill>
                        </a:rPr>
                        <a:t>Scheduling</a:t>
                      </a:r>
                      <a:endParaRPr sz="180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Decentralized and Continuous</a:t>
                      </a:r>
                      <a:endParaRPr dirty="0"/>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Centralized</a:t>
                      </a:r>
                      <a:endParaRPr/>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3"/>
                  </a:ext>
                </a:extLst>
              </a:tr>
              <a:tr h="462225">
                <a:tc>
                  <a:txBody>
                    <a:bodyPr/>
                    <a:lstStyle/>
                    <a:p>
                      <a:pPr marL="0" marR="0" lvl="0" indent="0" algn="l" rtl="0">
                        <a:spcBef>
                          <a:spcPts val="0"/>
                        </a:spcBef>
                        <a:spcAft>
                          <a:spcPts val="0"/>
                        </a:spcAft>
                        <a:buClr>
                          <a:schemeClr val="dk1"/>
                        </a:buClr>
                        <a:buSzPts val="1800"/>
                        <a:buFont typeface="Arial"/>
                        <a:buNone/>
                      </a:pPr>
                      <a:r>
                        <a:rPr lang="en-US" sz="1800">
                          <a:solidFill>
                            <a:schemeClr val="dk1"/>
                          </a:solidFill>
                        </a:rPr>
                        <a:t>Release</a:t>
                      </a:r>
                      <a:endParaRPr sz="1800" u="none" strike="noStrike" cap="none">
                        <a:solidFill>
                          <a:schemeClr val="dk1"/>
                        </a:solidFill>
                        <a:latin typeface="Arial"/>
                        <a:ea typeface="Arial"/>
                        <a:cs typeface="Arial"/>
                        <a:sym typeface="Aria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Uneventful</a:t>
                      </a:r>
                      <a:endParaRPr dirty="0"/>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Clr>
                          <a:schemeClr val="dk1"/>
                        </a:buClr>
                        <a:buSzPts val="1800"/>
                        <a:buFont typeface="Arial"/>
                        <a:buNone/>
                      </a:pPr>
                      <a:r>
                        <a:rPr lang="en-US" sz="1800"/>
                        <a:t>High risk event</a:t>
                      </a:r>
                      <a:endParaRPr sz="1800" u="none" strike="noStrike" cap="none">
                        <a:latin typeface="Arial"/>
                        <a:ea typeface="Arial"/>
                        <a:cs typeface="Arial"/>
                        <a:sym typeface="Arial"/>
                      </a:endParaRPr>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4"/>
                  </a:ext>
                </a:extLst>
              </a:tr>
              <a:tr h="477375">
                <a:tc>
                  <a:txBody>
                    <a:bodyPr/>
                    <a:lstStyle/>
                    <a:p>
                      <a:pPr marL="0" marR="0" lvl="0" indent="0" algn="l" rtl="0">
                        <a:spcBef>
                          <a:spcPts val="0"/>
                        </a:spcBef>
                        <a:spcAft>
                          <a:spcPts val="0"/>
                        </a:spcAft>
                        <a:buNone/>
                      </a:pPr>
                      <a:r>
                        <a:rPr lang="en-US" sz="1800">
                          <a:solidFill>
                            <a:schemeClr val="dk1"/>
                          </a:solidFill>
                        </a:rPr>
                        <a:t>Information</a:t>
                      </a:r>
                      <a:endParaRPr sz="1800">
                        <a:solidFill>
                          <a:schemeClr val="dk1"/>
                        </a:solidFil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dirty="0">
                          <a:solidFill>
                            <a:schemeClr val="dk1"/>
                          </a:solidFill>
                        </a:rPr>
                        <a:t>Actionable</a:t>
                      </a:r>
                      <a:endParaRPr sz="1800" dirty="0">
                        <a:solidFill>
                          <a:schemeClr val="dk1"/>
                        </a:solidFil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dirty="0"/>
                        <a:t>Disseminated</a:t>
                      </a:r>
                      <a:endParaRPr sz="1800" dirty="0"/>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5"/>
                  </a:ext>
                </a:extLst>
              </a:tr>
              <a:tr h="477375">
                <a:tc>
                  <a:txBody>
                    <a:bodyPr/>
                    <a:lstStyle/>
                    <a:p>
                      <a:pPr marL="0" marR="0" lvl="0" indent="0" algn="l" rtl="0">
                        <a:spcBef>
                          <a:spcPts val="0"/>
                        </a:spcBef>
                        <a:spcAft>
                          <a:spcPts val="0"/>
                        </a:spcAft>
                        <a:buNone/>
                      </a:pPr>
                      <a:r>
                        <a:rPr lang="en-US" sz="1800">
                          <a:solidFill>
                            <a:schemeClr val="dk1"/>
                          </a:solidFill>
                        </a:rPr>
                        <a:t>Culture</a:t>
                      </a:r>
                      <a:endParaRPr sz="1800">
                        <a:solidFill>
                          <a:schemeClr val="dk1"/>
                        </a:solidFil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rPr>
                        <a:t>Fail early</a:t>
                      </a:r>
                      <a:endParaRPr sz="1800">
                        <a:solidFill>
                          <a:schemeClr val="dk1"/>
                        </a:solidFil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dirty="0"/>
                        <a:t>Do not fail</a:t>
                      </a:r>
                      <a:endParaRPr sz="1800" dirty="0"/>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6"/>
                  </a:ext>
                </a:extLst>
              </a:tr>
              <a:tr h="477375">
                <a:tc>
                  <a:txBody>
                    <a:bodyPr/>
                    <a:lstStyle/>
                    <a:p>
                      <a:pPr marL="0" marR="0" lvl="0" indent="0" algn="l" rtl="0">
                        <a:spcBef>
                          <a:spcPts val="0"/>
                        </a:spcBef>
                        <a:spcAft>
                          <a:spcPts val="0"/>
                        </a:spcAft>
                        <a:buNone/>
                      </a:pPr>
                      <a:r>
                        <a:rPr lang="en-US" sz="1800">
                          <a:solidFill>
                            <a:schemeClr val="dk1"/>
                          </a:solidFill>
                        </a:rPr>
                        <a:t>Metric</a:t>
                      </a:r>
                      <a:endParaRPr sz="1800">
                        <a:solidFill>
                          <a:schemeClr val="dk1"/>
                        </a:solidFil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rPr>
                        <a:t>Cost, Capacity and Flow</a:t>
                      </a:r>
                      <a:endParaRPr sz="1800">
                        <a:solidFill>
                          <a:schemeClr val="dk1"/>
                        </a:solidFil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tc>
                  <a:txBody>
                    <a:bodyPr/>
                    <a:lstStyle/>
                    <a:p>
                      <a:pPr marL="0" marR="0" lvl="0" indent="0" algn="l" rtl="0">
                        <a:spcBef>
                          <a:spcPts val="0"/>
                        </a:spcBef>
                        <a:spcAft>
                          <a:spcPts val="0"/>
                        </a:spcAft>
                        <a:buNone/>
                      </a:pPr>
                      <a:r>
                        <a:rPr lang="en-US" sz="1800" dirty="0"/>
                        <a:t>Cost and Capacity</a:t>
                      </a:r>
                      <a:endParaRPr sz="1800" dirty="0"/>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7"/>
                  </a:ext>
                </a:extLst>
              </a:tr>
              <a:tr h="477375">
                <a:tc>
                  <a:txBody>
                    <a:bodyPr/>
                    <a:lstStyle/>
                    <a:p>
                      <a:pPr marL="0" marR="0" lvl="0" indent="0" algn="l" rtl="0">
                        <a:spcBef>
                          <a:spcPts val="0"/>
                        </a:spcBef>
                        <a:spcAft>
                          <a:spcPts val="0"/>
                        </a:spcAft>
                        <a:buNone/>
                      </a:pPr>
                      <a:r>
                        <a:rPr lang="en-US" sz="1800">
                          <a:solidFill>
                            <a:schemeClr val="dk1"/>
                          </a:solidFill>
                        </a:rPr>
                        <a:t>Define “Done”</a:t>
                      </a:r>
                      <a:endParaRPr sz="1800">
                        <a:solidFill>
                          <a:schemeClr val="dk1"/>
                        </a:solidFill>
                      </a:endParaRPr>
                    </a:p>
                  </a:txBody>
                  <a:tcPr marL="91450" marR="91450" marT="45725" marB="45725" anchor="ctr">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rPr>
                        <a:t>“It’s ready to deploy”</a:t>
                      </a:r>
                      <a:endParaRPr sz="1800">
                        <a:solidFill>
                          <a:schemeClr val="dk1"/>
                        </a:solidFill>
                      </a:endParaRPr>
                    </a:p>
                  </a:txBody>
                  <a:tcPr marL="91450" marR="91450" marT="45725" marB="45725" anchor="ctr">
                    <a:lnL w="12700" cap="flat" cmpd="sng">
                      <a:solidFill>
                        <a:srgbClr val="7F7F7F"/>
                      </a:solidFill>
                      <a:prstDash val="dash"/>
                      <a:round/>
                      <a:headEnd type="none" w="sm" len="sm"/>
                      <a:tailEnd type="none" w="sm" len="sm"/>
                    </a:lnL>
                    <a:lnR w="12700" cap="flat" cmpd="sng">
                      <a:solidFill>
                        <a:srgbClr val="7F7F7F"/>
                      </a:solidFill>
                      <a:prstDash val="dash"/>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dirty="0"/>
                        <a:t>“I did my job”</a:t>
                      </a:r>
                      <a:endParaRPr sz="1800" dirty="0"/>
                    </a:p>
                  </a:txBody>
                  <a:tcPr marL="91450" marR="91450" marT="45725" marB="45725" anchor="ctr">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268" name="Shape 1268"/>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a:t>
            </a:r>
            <a:r>
              <a:rPr lang="en-US"/>
              <a:t>2</a:t>
            </a:r>
            <a:r>
              <a:rPr lang="en-US" sz="2800" b="1" i="0" u="none" strike="noStrike" cap="none">
                <a:solidFill>
                  <a:schemeClr val="dk2"/>
                </a:solidFill>
                <a:latin typeface="Arial"/>
                <a:ea typeface="Arial"/>
                <a:cs typeface="Arial"/>
                <a:sym typeface="Arial"/>
              </a:rPr>
              <a:t> Comparison between DevOps </a:t>
            </a:r>
            <a:r>
              <a:rPr lang="en-US"/>
              <a:t>and Traditional IT Cultures</a:t>
            </a:r>
            <a:endParaRPr sz="2800" b="1" i="0" u="none" strike="noStrike" cap="none">
              <a:solidFill>
                <a:schemeClr val="dk2"/>
              </a:solidFill>
              <a:latin typeface="Arial"/>
              <a:ea typeface="Arial"/>
              <a:cs typeface="Arial"/>
              <a:sym typeface="Arial"/>
            </a:endParaRPr>
          </a:p>
        </p:txBody>
      </p:sp>
      <p:sp>
        <p:nvSpPr>
          <p:cNvPr id="1269" name="Shape 126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70" name="Shape 1270"/>
          <p:cNvSpPr txBox="1"/>
          <p:nvPr/>
        </p:nvSpPr>
        <p:spPr>
          <a:xfrm>
            <a:off x="650975" y="6055625"/>
            <a:ext cx="1302000" cy="29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200" i="1"/>
              <a:t>Source: IBM</a:t>
            </a:r>
            <a:endParaRPr sz="12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Shape 1276"/>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5.3 Why to Build a Business Case for DevOps</a:t>
            </a:r>
            <a:endParaRPr/>
          </a:p>
        </p:txBody>
      </p:sp>
      <p:sp>
        <p:nvSpPr>
          <p:cNvPr id="1277" name="Shape 1277"/>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a:t>Module 3: </a:t>
            </a:r>
            <a:r>
              <a:rPr lang="en-US"/>
              <a:t>Definition of DevOps</a:t>
            </a:r>
            <a:endParaRPr/>
          </a:p>
        </p:txBody>
      </p:sp>
      <p:grpSp>
        <p:nvGrpSpPr>
          <p:cNvPr id="3" name="Group 2"/>
          <p:cNvGrpSpPr/>
          <p:nvPr/>
        </p:nvGrpSpPr>
        <p:grpSpPr>
          <a:xfrm>
            <a:off x="482599" y="1187240"/>
            <a:ext cx="6818087" cy="5300646"/>
            <a:chOff x="482599" y="1187240"/>
            <a:chExt cx="6818087" cy="5300646"/>
          </a:xfrm>
        </p:grpSpPr>
        <p:sp>
          <p:nvSpPr>
            <p:cNvPr id="6" name="Rounded Rectangle 5"/>
            <p:cNvSpPr/>
            <p:nvPr/>
          </p:nvSpPr>
          <p:spPr>
            <a:xfrm>
              <a:off x="482599" y="1187240"/>
              <a:ext cx="6818087" cy="5300646"/>
            </a:xfrm>
            <a:prstGeom prst="roundRect">
              <a:avLst>
                <a:gd name="adj" fmla="val 1788"/>
              </a:avLst>
            </a:prstGeom>
            <a:solidFill>
              <a:srgbClr val="149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800"/>
                <a:t>Here are the 10 reasons to build a business case for Devops</a:t>
              </a:r>
              <a:endParaRPr lang="en-US" sz="1800" dirty="0"/>
            </a:p>
          </p:txBody>
        </p:sp>
        <p:sp>
          <p:nvSpPr>
            <p:cNvPr id="7" name="Freeform 6"/>
            <p:cNvSpPr/>
            <p:nvPr/>
          </p:nvSpPr>
          <p:spPr>
            <a:xfrm>
              <a:off x="630462" y="1638639"/>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Collaboration</a:t>
              </a:r>
            </a:p>
          </p:txBody>
        </p:sp>
        <p:sp>
          <p:nvSpPr>
            <p:cNvPr id="8" name="Rounded Rectangle 7"/>
            <p:cNvSpPr/>
            <p:nvPr/>
          </p:nvSpPr>
          <p:spPr>
            <a:xfrm>
              <a:off x="671803" y="1661189"/>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1</a:t>
              </a:r>
            </a:p>
          </p:txBody>
        </p:sp>
        <p:sp>
          <p:nvSpPr>
            <p:cNvPr id="9" name="Freeform 8"/>
            <p:cNvSpPr/>
            <p:nvPr/>
          </p:nvSpPr>
          <p:spPr>
            <a:xfrm>
              <a:off x="630462" y="2121488"/>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Improved speed to market</a:t>
              </a:r>
            </a:p>
          </p:txBody>
        </p:sp>
        <p:sp>
          <p:nvSpPr>
            <p:cNvPr id="10" name="Rounded Rectangle 9"/>
            <p:cNvSpPr/>
            <p:nvPr/>
          </p:nvSpPr>
          <p:spPr>
            <a:xfrm>
              <a:off x="671803" y="2144038"/>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2</a:t>
              </a:r>
            </a:p>
          </p:txBody>
        </p:sp>
        <p:sp>
          <p:nvSpPr>
            <p:cNvPr id="11" name="Freeform 10"/>
            <p:cNvSpPr/>
            <p:nvPr/>
          </p:nvSpPr>
          <p:spPr>
            <a:xfrm>
              <a:off x="630462" y="2604337"/>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No silos, no waste</a:t>
              </a:r>
            </a:p>
          </p:txBody>
        </p:sp>
        <p:sp>
          <p:nvSpPr>
            <p:cNvPr id="12" name="Rounded Rectangle 11"/>
            <p:cNvSpPr/>
            <p:nvPr/>
          </p:nvSpPr>
          <p:spPr>
            <a:xfrm>
              <a:off x="671803" y="2626887"/>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3</a:t>
              </a:r>
            </a:p>
          </p:txBody>
        </p:sp>
        <p:sp>
          <p:nvSpPr>
            <p:cNvPr id="13" name="Freeform 12"/>
            <p:cNvSpPr/>
            <p:nvPr/>
          </p:nvSpPr>
          <p:spPr>
            <a:xfrm>
              <a:off x="630462" y="3087186"/>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Encouraging innovation and creativity</a:t>
              </a:r>
            </a:p>
          </p:txBody>
        </p:sp>
        <p:sp>
          <p:nvSpPr>
            <p:cNvPr id="14" name="Rounded Rectangle 13"/>
            <p:cNvSpPr/>
            <p:nvPr/>
          </p:nvSpPr>
          <p:spPr>
            <a:xfrm>
              <a:off x="671803" y="3109736"/>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4</a:t>
              </a:r>
            </a:p>
          </p:txBody>
        </p:sp>
        <p:sp>
          <p:nvSpPr>
            <p:cNvPr id="15" name="Freeform 14"/>
            <p:cNvSpPr/>
            <p:nvPr/>
          </p:nvSpPr>
          <p:spPr>
            <a:xfrm>
              <a:off x="630462" y="3570035"/>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Effective utilization of resources and reduction in cost</a:t>
              </a:r>
            </a:p>
          </p:txBody>
        </p:sp>
        <p:sp>
          <p:nvSpPr>
            <p:cNvPr id="16" name="Rounded Rectangle 15"/>
            <p:cNvSpPr/>
            <p:nvPr/>
          </p:nvSpPr>
          <p:spPr>
            <a:xfrm>
              <a:off x="671803" y="3592585"/>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5</a:t>
              </a:r>
            </a:p>
          </p:txBody>
        </p:sp>
        <p:sp>
          <p:nvSpPr>
            <p:cNvPr id="17" name="Freeform 16"/>
            <p:cNvSpPr/>
            <p:nvPr/>
          </p:nvSpPr>
          <p:spPr>
            <a:xfrm>
              <a:off x="630462" y="4052884"/>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Increased employee engagement and job satisfaction</a:t>
              </a:r>
            </a:p>
          </p:txBody>
        </p:sp>
        <p:sp>
          <p:nvSpPr>
            <p:cNvPr id="18" name="Rounded Rectangle 17"/>
            <p:cNvSpPr/>
            <p:nvPr/>
          </p:nvSpPr>
          <p:spPr>
            <a:xfrm>
              <a:off x="671803" y="4075434"/>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6</a:t>
              </a:r>
            </a:p>
          </p:txBody>
        </p:sp>
        <p:sp>
          <p:nvSpPr>
            <p:cNvPr id="19" name="Freeform 18"/>
            <p:cNvSpPr/>
            <p:nvPr/>
          </p:nvSpPr>
          <p:spPr>
            <a:xfrm>
              <a:off x="630462" y="4535733"/>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Continuous integration and delivery</a:t>
              </a:r>
            </a:p>
          </p:txBody>
        </p:sp>
        <p:sp>
          <p:nvSpPr>
            <p:cNvPr id="20" name="Rounded Rectangle 19"/>
            <p:cNvSpPr/>
            <p:nvPr/>
          </p:nvSpPr>
          <p:spPr>
            <a:xfrm>
              <a:off x="671803" y="4558283"/>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7</a:t>
              </a:r>
            </a:p>
          </p:txBody>
        </p:sp>
        <p:sp>
          <p:nvSpPr>
            <p:cNvPr id="21" name="Freeform 20"/>
            <p:cNvSpPr/>
            <p:nvPr/>
          </p:nvSpPr>
          <p:spPr>
            <a:xfrm>
              <a:off x="630462" y="5018582"/>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spc="-30" dirty="0">
                  <a:solidFill>
                    <a:schemeClr val="tx1"/>
                  </a:solidFill>
                  <a:latin typeface="Arial" panose="020B0604020202020204" pitchFamily="34" charset="0"/>
                  <a:cs typeface="Arial" panose="020B0604020202020204" pitchFamily="34" charset="0"/>
                </a:rPr>
                <a:t>Fewer Failures</a:t>
              </a:r>
            </a:p>
          </p:txBody>
        </p:sp>
        <p:sp>
          <p:nvSpPr>
            <p:cNvPr id="22" name="Rounded Rectangle 21"/>
            <p:cNvSpPr/>
            <p:nvPr/>
          </p:nvSpPr>
          <p:spPr>
            <a:xfrm>
              <a:off x="671803" y="5041132"/>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8</a:t>
              </a:r>
            </a:p>
          </p:txBody>
        </p:sp>
        <p:sp>
          <p:nvSpPr>
            <p:cNvPr id="23" name="Freeform 22"/>
            <p:cNvSpPr/>
            <p:nvPr/>
          </p:nvSpPr>
          <p:spPr>
            <a:xfrm>
              <a:off x="630462" y="5501431"/>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Increased Performance</a:t>
              </a:r>
            </a:p>
          </p:txBody>
        </p:sp>
        <p:sp>
          <p:nvSpPr>
            <p:cNvPr id="24" name="Rounded Rectangle 23"/>
            <p:cNvSpPr/>
            <p:nvPr/>
          </p:nvSpPr>
          <p:spPr>
            <a:xfrm>
              <a:off x="671803" y="5523981"/>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9</a:t>
              </a:r>
            </a:p>
          </p:txBody>
        </p:sp>
        <p:sp>
          <p:nvSpPr>
            <p:cNvPr id="25" name="Freeform 24"/>
            <p:cNvSpPr/>
            <p:nvPr/>
          </p:nvSpPr>
          <p:spPr>
            <a:xfrm>
              <a:off x="630462" y="5984282"/>
              <a:ext cx="6525079"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Stability</a:t>
              </a:r>
            </a:p>
          </p:txBody>
        </p:sp>
        <p:sp>
          <p:nvSpPr>
            <p:cNvPr id="26" name="Rounded Rectangle 25"/>
            <p:cNvSpPr/>
            <p:nvPr/>
          </p:nvSpPr>
          <p:spPr>
            <a:xfrm>
              <a:off x="671803" y="6006832"/>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10</a:t>
              </a:r>
            </a:p>
          </p:txBody>
        </p:sp>
      </p:grpSp>
      <p:sp>
        <p:nvSpPr>
          <p:cNvPr id="2" name="Text Placeholder 1"/>
          <p:cNvSpPr>
            <a:spLocks noGrp="1"/>
          </p:cNvSpPr>
          <p:nvPr>
            <p:ph type="body" idx="2"/>
          </p:nvPr>
        </p:nvSpPr>
        <p:spPr/>
        <p:txBody>
          <a:bodyPr/>
          <a:lstStyle/>
          <a:p>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Shape 128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285" name="Shape 128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86" name="Shape 1286"/>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The following is not a value of Agile software methodology?</a:t>
            </a:r>
            <a:endParaRPr dirty="0"/>
          </a:p>
          <a:p>
            <a:pPr marL="68580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Interaction &amp; individuals</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Collaboration</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Sequential development approach</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Quicker response time</a:t>
            </a:r>
            <a:endParaRPr dirty="0"/>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342900" marR="0" lvl="0" indent="-342900" algn="l" rtl="0">
              <a:lnSpc>
                <a:spcPct val="90000"/>
              </a:lnSpc>
              <a:spcBef>
                <a:spcPts val="1000"/>
              </a:spcBef>
              <a:spcAft>
                <a:spcPts val="0"/>
              </a:spcAft>
              <a:buClr>
                <a:schemeClr val="dk1"/>
              </a:buClr>
              <a:buSzPts val="1800"/>
              <a:buFont typeface="Calibri"/>
              <a:buAutoNum type="arabicPeriod" startAt="2"/>
            </a:pPr>
            <a:r>
              <a:rPr lang="en-US" sz="1800" b="0" i="0" u="none" strike="noStrike" cap="none" dirty="0">
                <a:solidFill>
                  <a:schemeClr val="dk1"/>
                </a:solidFill>
                <a:latin typeface="Arial"/>
                <a:ea typeface="Arial"/>
                <a:cs typeface="Arial"/>
                <a:sym typeface="Arial"/>
              </a:rPr>
              <a:t>The communication channels in agile and </a:t>
            </a:r>
            <a:r>
              <a:rPr lang="en-US" sz="1800" b="0" i="0" u="none" strike="noStrike" cap="none" dirty="0" err="1">
                <a:solidFill>
                  <a:schemeClr val="dk1"/>
                </a:solidFill>
                <a:latin typeface="Arial"/>
                <a:ea typeface="Arial"/>
                <a:cs typeface="Arial"/>
                <a:sym typeface="Arial"/>
              </a:rPr>
              <a:t>devops</a:t>
            </a:r>
            <a:r>
              <a:rPr lang="en-US" sz="1800" b="0" i="0" u="none" strike="noStrike" cap="none" dirty="0">
                <a:solidFill>
                  <a:schemeClr val="dk1"/>
                </a:solidFill>
                <a:latin typeface="Arial"/>
                <a:ea typeface="Arial"/>
                <a:cs typeface="Arial"/>
                <a:sym typeface="Arial"/>
              </a:rPr>
              <a:t> teams have to be linear and follow a sequential order. </a:t>
            </a:r>
            <a:endParaRPr dirty="0"/>
          </a:p>
          <a:p>
            <a:pPr marL="68580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True </a:t>
            </a:r>
            <a:endParaRPr dirty="0"/>
          </a:p>
          <a:p>
            <a:pPr marL="685800" marR="0" lvl="0" indent="-342900" algn="l" rtl="0">
              <a:lnSpc>
                <a:spcPct val="90000"/>
              </a:lnSpc>
              <a:spcBef>
                <a:spcPts val="10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False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Shape 129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1293" name="Shape 129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94" name="Shape 1294"/>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00"/>
              </a:buClr>
              <a:buSzPts val="1800"/>
              <a:buFont typeface="Calibri"/>
              <a:buAutoNum type="arabicPeriod" startAt="3"/>
            </a:pPr>
            <a:r>
              <a:rPr lang="en-US" sz="1800" b="0" i="0" u="none" strike="noStrike" cap="none">
                <a:solidFill>
                  <a:srgbClr val="000000"/>
                </a:solidFill>
                <a:latin typeface="Arial"/>
                <a:ea typeface="Arial"/>
                <a:cs typeface="Arial"/>
                <a:sym typeface="Arial"/>
              </a:rPr>
              <a:t>Agile and devops methodologies can be successful only if, _________ exists</a:t>
            </a:r>
            <a:endParaRPr/>
          </a:p>
          <a:p>
            <a:pPr marL="685800" marR="0" lvl="0" indent="-342900" algn="l" rtl="0">
              <a:lnSpc>
                <a:spcPct val="9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Open collaboration</a:t>
            </a:r>
            <a:endParaRPr/>
          </a:p>
          <a:p>
            <a:pPr marL="685800" marR="0" lvl="0" indent="-342900" algn="l" rtl="0">
              <a:lnSpc>
                <a:spcPct val="9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Disintegration</a:t>
            </a:r>
            <a:endParaRPr/>
          </a:p>
          <a:p>
            <a:pPr marL="685800" marR="0" lvl="0" indent="-342900" algn="l" rtl="0">
              <a:lnSpc>
                <a:spcPct val="9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Different processes</a:t>
            </a:r>
            <a:endParaRPr/>
          </a:p>
          <a:p>
            <a:pPr marL="685800" marR="0" lvl="0" indent="-342900" algn="l" rtl="0">
              <a:lnSpc>
                <a:spcPct val="9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Tools &amp; technologies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1" name="Rectangle 20">
            <a:extLst>
              <a:ext uri="{FF2B5EF4-FFF2-40B4-BE49-F238E27FC236}">
                <a16:creationId xmlns:a16="http://schemas.microsoft.com/office/drawing/2014/main" id="{4521BD37-80C8-4DA6-A57B-76C45B2D8185}"/>
              </a:ext>
            </a:extLst>
          </p:cNvPr>
          <p:cNvSpPr/>
          <p:nvPr/>
        </p:nvSpPr>
        <p:spPr>
          <a:xfrm>
            <a:off x="0" y="1742915"/>
            <a:ext cx="2466975" cy="376615"/>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Google Shape;84;p18"/>
          <p:cNvSpPr txBox="1">
            <a:spLocks noGrp="1"/>
          </p:cNvSpPr>
          <p:nvPr>
            <p:ph type="title"/>
          </p:nvPr>
        </p:nvSpPr>
        <p:spPr>
          <a:xfrm>
            <a:off x="208635" y="633246"/>
            <a:ext cx="10515600" cy="492172"/>
          </a:xfrm>
        </p:spPr>
        <p:txBody>
          <a:bodyPr/>
          <a:lstStyle/>
          <a:p>
            <a:r>
              <a:rPr lang="en-US"/>
              <a:t>1.3 Shipping Industry Challenges</a:t>
            </a:r>
          </a:p>
        </p:txBody>
      </p:sp>
      <p:sp>
        <p:nvSpPr>
          <p:cNvPr id="4" name="Text Placeholder 3"/>
          <p:cNvSpPr>
            <a:spLocks noGrp="1"/>
          </p:cNvSpPr>
          <p:nvPr>
            <p:ph type="body" idx="2"/>
          </p:nvPr>
        </p:nvSpPr>
        <p:spPr>
          <a:xfrm>
            <a:off x="514351" y="1304995"/>
            <a:ext cx="10273812" cy="459064"/>
          </a:xfrm>
        </p:spPr>
        <p:txBody>
          <a:bodyPr/>
          <a:lstStyle/>
          <a:p>
            <a:r>
              <a:rPr lang="en-US" dirty="0"/>
              <a:t>The various challenges faced by the shipping industry.</a:t>
            </a:r>
          </a:p>
          <a:p>
            <a:endParaRPr lang="en-US" dirty="0"/>
          </a:p>
        </p:txBody>
      </p:sp>
      <p:sp>
        <p:nvSpPr>
          <p:cNvPr id="3" name="Rectangle 2">
            <a:extLst>
              <a:ext uri="{FF2B5EF4-FFF2-40B4-BE49-F238E27FC236}">
                <a16:creationId xmlns:a16="http://schemas.microsoft.com/office/drawing/2014/main" id="{FA054DF2-81DC-411C-BF8D-9F839DAAA4EA}"/>
              </a:ext>
            </a:extLst>
          </p:cNvPr>
          <p:cNvSpPr/>
          <p:nvPr/>
        </p:nvSpPr>
        <p:spPr>
          <a:xfrm>
            <a:off x="407363" y="1758593"/>
            <a:ext cx="1979467" cy="338554"/>
          </a:xfrm>
          <a:prstGeom prst="rect">
            <a:avLst/>
          </a:prstGeom>
        </p:spPr>
        <p:txBody>
          <a:bodyPr wrap="square">
            <a:spAutoFit/>
          </a:bodyPr>
          <a:lstStyle/>
          <a:p>
            <a:pPr algn="ctr"/>
            <a:r>
              <a:rPr lang="en-IN" sz="1600" dirty="0">
                <a:latin typeface="Arial" panose="020B0604020202020204" pitchFamily="34" charset="0"/>
              </a:rPr>
              <a:t>Multiplicity of goods</a:t>
            </a:r>
            <a:endParaRPr lang="en-IN" sz="1600" dirty="0"/>
          </a:p>
        </p:txBody>
      </p:sp>
      <p:sp>
        <p:nvSpPr>
          <p:cNvPr id="7" name="Rectangle 6">
            <a:extLst>
              <a:ext uri="{FF2B5EF4-FFF2-40B4-BE49-F238E27FC236}">
                <a16:creationId xmlns:a16="http://schemas.microsoft.com/office/drawing/2014/main" id="{6204C2AF-46BD-436D-BF3F-B9E54D59B39F}"/>
              </a:ext>
            </a:extLst>
          </p:cNvPr>
          <p:cNvSpPr/>
          <p:nvPr/>
        </p:nvSpPr>
        <p:spPr>
          <a:xfrm>
            <a:off x="359326" y="3040680"/>
            <a:ext cx="7572855" cy="338554"/>
          </a:xfrm>
          <a:prstGeom prst="rect">
            <a:avLst/>
          </a:prstGeom>
        </p:spPr>
        <p:txBody>
          <a:bodyPr wrap="square">
            <a:spAutoFit/>
          </a:bodyPr>
          <a:lstStyle/>
          <a:p>
            <a:r>
              <a:rPr lang="en-US" sz="1600" b="1" i="1" dirty="0">
                <a:latin typeface="Arial" panose="020B0604020202020204" pitchFamily="34" charset="0"/>
              </a:rPr>
              <a:t>Do I worry about how goods interact? (e.g., coffee beans next to spices)</a:t>
            </a:r>
            <a:endParaRPr lang="en-IN" sz="1600" b="1" i="1" dirty="0"/>
          </a:p>
        </p:txBody>
      </p:sp>
      <p:sp>
        <p:nvSpPr>
          <p:cNvPr id="8" name="Rectangle 7">
            <a:extLst>
              <a:ext uri="{FF2B5EF4-FFF2-40B4-BE49-F238E27FC236}">
                <a16:creationId xmlns:a16="http://schemas.microsoft.com/office/drawing/2014/main" id="{2F18EE4E-8A27-4D07-BA5D-431D9C4EB8BE}"/>
              </a:ext>
            </a:extLst>
          </p:cNvPr>
          <p:cNvSpPr/>
          <p:nvPr/>
        </p:nvSpPr>
        <p:spPr>
          <a:xfrm>
            <a:off x="440460" y="5493120"/>
            <a:ext cx="7572854" cy="338554"/>
          </a:xfrm>
          <a:prstGeom prst="rect">
            <a:avLst/>
          </a:prstGeom>
        </p:spPr>
        <p:txBody>
          <a:bodyPr wrap="square">
            <a:spAutoFit/>
          </a:bodyPr>
          <a:lstStyle/>
          <a:p>
            <a:r>
              <a:rPr lang="en-US" sz="1600" b="1" i="1" dirty="0">
                <a:latin typeface="Arial" panose="020B0604020202020204" pitchFamily="34" charset="0"/>
              </a:rPr>
              <a:t>Can I transport quickly &amp; smoothly? (e.g., from boat to train to truck) </a:t>
            </a:r>
            <a:endParaRPr lang="en-IN" sz="1600" b="1" i="1" dirty="0">
              <a:latin typeface="Arial" panose="020B0604020202020204" pitchFamily="34" charset="0"/>
            </a:endParaRPr>
          </a:p>
        </p:txBody>
      </p:sp>
      <p:grpSp>
        <p:nvGrpSpPr>
          <p:cNvPr id="20" name="Group 19">
            <a:extLst>
              <a:ext uri="{FF2B5EF4-FFF2-40B4-BE49-F238E27FC236}">
                <a16:creationId xmlns:a16="http://schemas.microsoft.com/office/drawing/2014/main" id="{844CB4B1-3C2D-45F8-9693-F5087A7131B9}"/>
              </a:ext>
            </a:extLst>
          </p:cNvPr>
          <p:cNvGrpSpPr/>
          <p:nvPr/>
        </p:nvGrpSpPr>
        <p:grpSpPr>
          <a:xfrm>
            <a:off x="440460" y="2210418"/>
            <a:ext cx="4389117" cy="970126"/>
            <a:chOff x="440460" y="2496598"/>
            <a:chExt cx="4389117" cy="970126"/>
          </a:xfrm>
        </p:grpSpPr>
        <p:pic>
          <p:nvPicPr>
            <p:cNvPr id="11" name="Picture 10">
              <a:extLst>
                <a:ext uri="{FF2B5EF4-FFF2-40B4-BE49-F238E27FC236}">
                  <a16:creationId xmlns:a16="http://schemas.microsoft.com/office/drawing/2014/main" id="{2E1A7E0D-D15D-4EBA-8F20-7BA7B98F5673}"/>
                </a:ext>
              </a:extLst>
            </p:cNvPr>
            <p:cNvPicPr>
              <a:picLocks noChangeAspect="1"/>
            </p:cNvPicPr>
            <p:nvPr/>
          </p:nvPicPr>
          <p:blipFill>
            <a:blip r:embed="rId3"/>
            <a:stretch>
              <a:fillRect/>
            </a:stretch>
          </p:blipFill>
          <p:spPr>
            <a:xfrm>
              <a:off x="440460" y="2611045"/>
              <a:ext cx="526168" cy="526168"/>
            </a:xfrm>
            <a:prstGeom prst="rect">
              <a:avLst/>
            </a:prstGeom>
          </p:spPr>
        </p:pic>
        <p:pic>
          <p:nvPicPr>
            <p:cNvPr id="13" name="Picture 12">
              <a:extLst>
                <a:ext uri="{FF2B5EF4-FFF2-40B4-BE49-F238E27FC236}">
                  <a16:creationId xmlns:a16="http://schemas.microsoft.com/office/drawing/2014/main" id="{65ACE76A-195E-4152-890A-9B5CDA285C71}"/>
                </a:ext>
              </a:extLst>
            </p:cNvPr>
            <p:cNvPicPr>
              <a:picLocks noChangeAspect="1"/>
            </p:cNvPicPr>
            <p:nvPr/>
          </p:nvPicPr>
          <p:blipFill>
            <a:blip r:embed="rId4"/>
            <a:stretch>
              <a:fillRect/>
            </a:stretch>
          </p:blipFill>
          <p:spPr>
            <a:xfrm>
              <a:off x="1267027" y="2511176"/>
              <a:ext cx="700320" cy="700320"/>
            </a:xfrm>
            <a:prstGeom prst="rect">
              <a:avLst/>
            </a:prstGeom>
          </p:spPr>
        </p:pic>
        <p:pic>
          <p:nvPicPr>
            <p:cNvPr id="15" name="Picture 14">
              <a:extLst>
                <a:ext uri="{FF2B5EF4-FFF2-40B4-BE49-F238E27FC236}">
                  <a16:creationId xmlns:a16="http://schemas.microsoft.com/office/drawing/2014/main" id="{F2CAE56D-1BD1-471A-A50D-ACABFFBB2345}"/>
                </a:ext>
              </a:extLst>
            </p:cNvPr>
            <p:cNvPicPr>
              <a:picLocks noChangeAspect="1"/>
            </p:cNvPicPr>
            <p:nvPr/>
          </p:nvPicPr>
          <p:blipFill>
            <a:blip r:embed="rId5"/>
            <a:stretch>
              <a:fillRect/>
            </a:stretch>
          </p:blipFill>
          <p:spPr>
            <a:xfrm>
              <a:off x="2267746" y="2636224"/>
              <a:ext cx="526448" cy="526448"/>
            </a:xfrm>
            <a:prstGeom prst="rect">
              <a:avLst/>
            </a:prstGeom>
          </p:spPr>
        </p:pic>
        <p:pic>
          <p:nvPicPr>
            <p:cNvPr id="17" name="Picture 16">
              <a:extLst>
                <a:ext uri="{FF2B5EF4-FFF2-40B4-BE49-F238E27FC236}">
                  <a16:creationId xmlns:a16="http://schemas.microsoft.com/office/drawing/2014/main" id="{91683A3B-EEA5-4234-A3E0-0CE5F1D35A3C}"/>
                </a:ext>
              </a:extLst>
            </p:cNvPr>
            <p:cNvPicPr>
              <a:picLocks noChangeAspect="1"/>
            </p:cNvPicPr>
            <p:nvPr/>
          </p:nvPicPr>
          <p:blipFill>
            <a:blip r:embed="rId6"/>
            <a:stretch>
              <a:fillRect/>
            </a:stretch>
          </p:blipFill>
          <p:spPr>
            <a:xfrm>
              <a:off x="3048799" y="2631202"/>
              <a:ext cx="526449" cy="526449"/>
            </a:xfrm>
            <a:prstGeom prst="rect">
              <a:avLst/>
            </a:prstGeom>
          </p:spPr>
        </p:pic>
        <p:pic>
          <p:nvPicPr>
            <p:cNvPr id="19" name="Picture 18">
              <a:extLst>
                <a:ext uri="{FF2B5EF4-FFF2-40B4-BE49-F238E27FC236}">
                  <a16:creationId xmlns:a16="http://schemas.microsoft.com/office/drawing/2014/main" id="{A08625EF-6318-4B2D-BD8B-296ED53FDB3E}"/>
                </a:ext>
              </a:extLst>
            </p:cNvPr>
            <p:cNvPicPr>
              <a:picLocks noChangeAspect="1"/>
            </p:cNvPicPr>
            <p:nvPr/>
          </p:nvPicPr>
          <p:blipFill>
            <a:blip r:embed="rId7"/>
            <a:stretch>
              <a:fillRect/>
            </a:stretch>
          </p:blipFill>
          <p:spPr>
            <a:xfrm>
              <a:off x="3859451" y="2496598"/>
              <a:ext cx="970126" cy="970126"/>
            </a:xfrm>
            <a:prstGeom prst="rect">
              <a:avLst/>
            </a:prstGeom>
          </p:spPr>
        </p:pic>
      </p:grpSp>
      <p:sp>
        <p:nvSpPr>
          <p:cNvPr id="23" name="Rectangle 22">
            <a:extLst>
              <a:ext uri="{FF2B5EF4-FFF2-40B4-BE49-F238E27FC236}">
                <a16:creationId xmlns:a16="http://schemas.microsoft.com/office/drawing/2014/main" id="{DF368BAD-7682-4B99-8872-D10F0E5E2175}"/>
              </a:ext>
            </a:extLst>
          </p:cNvPr>
          <p:cNvSpPr/>
          <p:nvPr/>
        </p:nvSpPr>
        <p:spPr>
          <a:xfrm>
            <a:off x="0" y="4140186"/>
            <a:ext cx="4744334" cy="376615"/>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7A7C1BF-0115-497E-BDF3-BE19678C199A}"/>
              </a:ext>
            </a:extLst>
          </p:cNvPr>
          <p:cNvSpPr/>
          <p:nvPr/>
        </p:nvSpPr>
        <p:spPr>
          <a:xfrm>
            <a:off x="440460" y="4163214"/>
            <a:ext cx="4744335" cy="338554"/>
          </a:xfrm>
          <a:prstGeom prst="rect">
            <a:avLst/>
          </a:prstGeom>
        </p:spPr>
        <p:txBody>
          <a:bodyPr wrap="square">
            <a:spAutoFit/>
          </a:bodyPr>
          <a:lstStyle/>
          <a:p>
            <a:r>
              <a:rPr lang="en-US" sz="1600" dirty="0">
                <a:latin typeface="Arial" panose="020B0604020202020204" pitchFamily="34" charset="0"/>
              </a:rPr>
              <a:t>Multiplicity of methods for transporting/storing</a:t>
            </a:r>
            <a:endParaRPr lang="en-IN" sz="1600" dirty="0"/>
          </a:p>
        </p:txBody>
      </p:sp>
      <p:grpSp>
        <p:nvGrpSpPr>
          <p:cNvPr id="77" name="Group 76">
            <a:extLst>
              <a:ext uri="{FF2B5EF4-FFF2-40B4-BE49-F238E27FC236}">
                <a16:creationId xmlns:a16="http://schemas.microsoft.com/office/drawing/2014/main" id="{B15AF064-EEE9-449A-B4E1-FA8B56B2D938}"/>
              </a:ext>
            </a:extLst>
          </p:cNvPr>
          <p:cNvGrpSpPr/>
          <p:nvPr/>
        </p:nvGrpSpPr>
        <p:grpSpPr>
          <a:xfrm>
            <a:off x="178142" y="4427633"/>
            <a:ext cx="6831231" cy="1145570"/>
            <a:chOff x="178142" y="4427633"/>
            <a:chExt cx="6831231" cy="1145570"/>
          </a:xfrm>
        </p:grpSpPr>
        <p:grpSp>
          <p:nvGrpSpPr>
            <p:cNvPr id="27" name="Group 26">
              <a:extLst>
                <a:ext uri="{FF2B5EF4-FFF2-40B4-BE49-F238E27FC236}">
                  <a16:creationId xmlns:a16="http://schemas.microsoft.com/office/drawing/2014/main" id="{6966A83F-6754-4F47-82D9-092C7D8CC1BD}"/>
                </a:ext>
              </a:extLst>
            </p:cNvPr>
            <p:cNvGrpSpPr/>
            <p:nvPr/>
          </p:nvGrpSpPr>
          <p:grpSpPr>
            <a:xfrm>
              <a:off x="178142" y="4427633"/>
              <a:ext cx="1789205" cy="1145570"/>
              <a:chOff x="178142" y="4039707"/>
              <a:chExt cx="1789205" cy="1145570"/>
            </a:xfrm>
          </p:grpSpPr>
          <p:pic>
            <p:nvPicPr>
              <p:cNvPr id="24" name="Picture 23">
                <a:extLst>
                  <a:ext uri="{FF2B5EF4-FFF2-40B4-BE49-F238E27FC236}">
                    <a16:creationId xmlns:a16="http://schemas.microsoft.com/office/drawing/2014/main" id="{215B4469-0B77-4433-9EA8-8EE7108F40BD}"/>
                  </a:ext>
                </a:extLst>
              </p:cNvPr>
              <p:cNvPicPr>
                <a:picLocks noChangeAspect="1"/>
              </p:cNvPicPr>
              <p:nvPr/>
            </p:nvPicPr>
            <p:blipFill>
              <a:blip r:embed="rId8"/>
              <a:stretch>
                <a:fillRect/>
              </a:stretch>
            </p:blipFill>
            <p:spPr>
              <a:xfrm>
                <a:off x="178142" y="4105628"/>
                <a:ext cx="1079649" cy="1079649"/>
              </a:xfrm>
              <a:prstGeom prst="rect">
                <a:avLst/>
              </a:prstGeom>
            </p:spPr>
          </p:pic>
          <p:pic>
            <p:nvPicPr>
              <p:cNvPr id="26" name="Picture 25">
                <a:extLst>
                  <a:ext uri="{FF2B5EF4-FFF2-40B4-BE49-F238E27FC236}">
                    <a16:creationId xmlns:a16="http://schemas.microsoft.com/office/drawing/2014/main" id="{A4EF3151-3130-40B6-B7C0-3854B528BF94}"/>
                  </a:ext>
                </a:extLst>
              </p:cNvPr>
              <p:cNvPicPr>
                <a:picLocks noChangeAspect="1"/>
              </p:cNvPicPr>
              <p:nvPr/>
            </p:nvPicPr>
            <p:blipFill>
              <a:blip r:embed="rId9"/>
              <a:stretch>
                <a:fillRect/>
              </a:stretch>
            </p:blipFill>
            <p:spPr>
              <a:xfrm>
                <a:off x="850009" y="4039707"/>
                <a:ext cx="1117338" cy="1117338"/>
              </a:xfrm>
              <a:prstGeom prst="rect">
                <a:avLst/>
              </a:prstGeom>
            </p:spPr>
          </p:pic>
        </p:grpSp>
        <p:pic>
          <p:nvPicPr>
            <p:cNvPr id="29" name="Picture 28">
              <a:extLst>
                <a:ext uri="{FF2B5EF4-FFF2-40B4-BE49-F238E27FC236}">
                  <a16:creationId xmlns:a16="http://schemas.microsoft.com/office/drawing/2014/main" id="{AB430E1F-423F-43F4-869E-6B994FE8D907}"/>
                </a:ext>
              </a:extLst>
            </p:cNvPr>
            <p:cNvPicPr>
              <a:picLocks noChangeAspect="1"/>
            </p:cNvPicPr>
            <p:nvPr/>
          </p:nvPicPr>
          <p:blipFill>
            <a:blip r:embed="rId10"/>
            <a:stretch>
              <a:fillRect/>
            </a:stretch>
          </p:blipFill>
          <p:spPr>
            <a:xfrm>
              <a:off x="2198739" y="4675037"/>
              <a:ext cx="661868" cy="661868"/>
            </a:xfrm>
            <a:prstGeom prst="rect">
              <a:avLst/>
            </a:prstGeom>
          </p:spPr>
        </p:pic>
        <p:pic>
          <p:nvPicPr>
            <p:cNvPr id="31" name="Picture 30">
              <a:extLst>
                <a:ext uri="{FF2B5EF4-FFF2-40B4-BE49-F238E27FC236}">
                  <a16:creationId xmlns:a16="http://schemas.microsoft.com/office/drawing/2014/main" id="{280E3D73-2E37-4577-8DBE-AE1D61A4F846}"/>
                </a:ext>
              </a:extLst>
            </p:cNvPr>
            <p:cNvPicPr>
              <a:picLocks noChangeAspect="1"/>
            </p:cNvPicPr>
            <p:nvPr/>
          </p:nvPicPr>
          <p:blipFill>
            <a:blip r:embed="rId11"/>
            <a:stretch>
              <a:fillRect/>
            </a:stretch>
          </p:blipFill>
          <p:spPr>
            <a:xfrm>
              <a:off x="3091999" y="4618513"/>
              <a:ext cx="767452" cy="767452"/>
            </a:xfrm>
            <a:prstGeom prst="rect">
              <a:avLst/>
            </a:prstGeom>
          </p:spPr>
        </p:pic>
        <p:pic>
          <p:nvPicPr>
            <p:cNvPr id="65" name="Picture 64">
              <a:extLst>
                <a:ext uri="{FF2B5EF4-FFF2-40B4-BE49-F238E27FC236}">
                  <a16:creationId xmlns:a16="http://schemas.microsoft.com/office/drawing/2014/main" id="{9FEB1291-A9F2-4C9A-B8E8-7BD12A8A3DAA}"/>
                </a:ext>
              </a:extLst>
            </p:cNvPr>
            <p:cNvPicPr>
              <a:picLocks noChangeAspect="1"/>
            </p:cNvPicPr>
            <p:nvPr/>
          </p:nvPicPr>
          <p:blipFill>
            <a:blip r:embed="rId12"/>
            <a:stretch>
              <a:fillRect/>
            </a:stretch>
          </p:blipFill>
          <p:spPr>
            <a:xfrm>
              <a:off x="4084953" y="4595427"/>
              <a:ext cx="767452" cy="767452"/>
            </a:xfrm>
            <a:prstGeom prst="rect">
              <a:avLst/>
            </a:prstGeom>
          </p:spPr>
        </p:pic>
        <p:pic>
          <p:nvPicPr>
            <p:cNvPr id="69" name="Picture 68">
              <a:extLst>
                <a:ext uri="{FF2B5EF4-FFF2-40B4-BE49-F238E27FC236}">
                  <a16:creationId xmlns:a16="http://schemas.microsoft.com/office/drawing/2014/main" id="{FDF3F60D-ABB7-44B8-9C0A-ED8D56D533D1}"/>
                </a:ext>
              </a:extLst>
            </p:cNvPr>
            <p:cNvPicPr>
              <a:picLocks noChangeAspect="1"/>
            </p:cNvPicPr>
            <p:nvPr/>
          </p:nvPicPr>
          <p:blipFill>
            <a:blip r:embed="rId13"/>
            <a:stretch>
              <a:fillRect/>
            </a:stretch>
          </p:blipFill>
          <p:spPr>
            <a:xfrm>
              <a:off x="5121946" y="4572027"/>
              <a:ext cx="716116" cy="716116"/>
            </a:xfrm>
            <a:prstGeom prst="rect">
              <a:avLst/>
            </a:prstGeom>
          </p:spPr>
        </p:pic>
        <p:pic>
          <p:nvPicPr>
            <p:cNvPr id="71" name="Picture 70">
              <a:extLst>
                <a:ext uri="{FF2B5EF4-FFF2-40B4-BE49-F238E27FC236}">
                  <a16:creationId xmlns:a16="http://schemas.microsoft.com/office/drawing/2014/main" id="{22BD457E-D527-4299-A2BB-D8BADF902A00}"/>
                </a:ext>
              </a:extLst>
            </p:cNvPr>
            <p:cNvPicPr>
              <a:picLocks noChangeAspect="1"/>
            </p:cNvPicPr>
            <p:nvPr/>
          </p:nvPicPr>
          <p:blipFill>
            <a:blip r:embed="rId14"/>
            <a:stretch>
              <a:fillRect/>
            </a:stretch>
          </p:blipFill>
          <p:spPr>
            <a:xfrm>
              <a:off x="6107603" y="4461109"/>
              <a:ext cx="901770" cy="901770"/>
            </a:xfrm>
            <a:prstGeom prst="rect">
              <a:avLst/>
            </a:prstGeom>
          </p:spPr>
        </p:pic>
      </p:grpSp>
      <p:grpSp>
        <p:nvGrpSpPr>
          <p:cNvPr id="74" name="Group 73">
            <a:extLst>
              <a:ext uri="{FF2B5EF4-FFF2-40B4-BE49-F238E27FC236}">
                <a16:creationId xmlns:a16="http://schemas.microsoft.com/office/drawing/2014/main" id="{1C87917D-E115-4D6F-84F5-9F1E9BAA6DCB}"/>
              </a:ext>
            </a:extLst>
          </p:cNvPr>
          <p:cNvGrpSpPr/>
          <p:nvPr/>
        </p:nvGrpSpPr>
        <p:grpSpPr>
          <a:xfrm>
            <a:off x="0" y="3642032"/>
            <a:ext cx="8580582" cy="104912"/>
            <a:chOff x="0" y="3429000"/>
            <a:chExt cx="7663531" cy="64655"/>
          </a:xfrm>
        </p:grpSpPr>
        <p:cxnSp>
          <p:nvCxnSpPr>
            <p:cNvPr id="73" name="Straight Connector 72">
              <a:extLst>
                <a:ext uri="{FF2B5EF4-FFF2-40B4-BE49-F238E27FC236}">
                  <a16:creationId xmlns:a16="http://schemas.microsoft.com/office/drawing/2014/main" id="{643AC394-E6F7-48DE-840A-6FB27ABF59ED}"/>
                </a:ext>
              </a:extLst>
            </p:cNvPr>
            <p:cNvCxnSpPr/>
            <p:nvPr/>
          </p:nvCxnSpPr>
          <p:spPr>
            <a:xfrm>
              <a:off x="0" y="3429000"/>
              <a:ext cx="766353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3F7CFE6-365A-4925-94F3-8C15490BFB6D}"/>
                </a:ext>
              </a:extLst>
            </p:cNvPr>
            <p:cNvCxnSpPr/>
            <p:nvPr/>
          </p:nvCxnSpPr>
          <p:spPr>
            <a:xfrm>
              <a:off x="0" y="3493655"/>
              <a:ext cx="7663531"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76" name="Arrow: Quad 75">
            <a:extLst>
              <a:ext uri="{FF2B5EF4-FFF2-40B4-BE49-F238E27FC236}">
                <a16:creationId xmlns:a16="http://schemas.microsoft.com/office/drawing/2014/main" id="{B02633BE-30CD-4906-8808-517F0049A98D}"/>
              </a:ext>
            </a:extLst>
          </p:cNvPr>
          <p:cNvSpPr/>
          <p:nvPr/>
        </p:nvSpPr>
        <p:spPr>
          <a:xfrm rot="2757302">
            <a:off x="2536377" y="3296109"/>
            <a:ext cx="793255" cy="793255"/>
          </a:xfrm>
          <a:prstGeom prst="quadArrow">
            <a:avLst>
              <a:gd name="adj1" fmla="val 5791"/>
              <a:gd name="adj2" fmla="val 9133"/>
              <a:gd name="adj3" fmla="val 26723"/>
            </a:avLst>
          </a:prstGeom>
          <a:solidFill>
            <a:schemeClr val="bg1">
              <a:lumMod val="7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a:extLst>
              <a:ext uri="{FF2B5EF4-FFF2-40B4-BE49-F238E27FC236}">
                <a16:creationId xmlns:a16="http://schemas.microsoft.com/office/drawing/2014/main" id="{C53ABD51-B4C6-4981-BC84-0C21030FD92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08668" y="490760"/>
            <a:ext cx="4876800" cy="4876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10" name="Picture 9">
            <a:extLst>
              <a:ext uri="{FF2B5EF4-FFF2-40B4-BE49-F238E27FC236}">
                <a16:creationId xmlns:a16="http://schemas.microsoft.com/office/drawing/2014/main" id="{C9816556-EDB5-4CCB-AEE8-9CE86DDFCAA6}"/>
              </a:ext>
            </a:extLst>
          </p:cNvPr>
          <p:cNvPicPr>
            <a:picLocks noChangeAspect="1"/>
          </p:cNvPicPr>
          <p:nvPr/>
        </p:nvPicPr>
        <p:blipFill rotWithShape="1">
          <a:blip r:embed="rId3"/>
          <a:srcRect t="4837" r="27615" b="6848"/>
          <a:stretch/>
        </p:blipFill>
        <p:spPr>
          <a:xfrm>
            <a:off x="7187156" y="-66007"/>
            <a:ext cx="5004844" cy="6106325"/>
          </a:xfrm>
          <a:prstGeom prst="rect">
            <a:avLst/>
          </a:prstGeom>
        </p:spPr>
      </p:pic>
      <p:sp>
        <p:nvSpPr>
          <p:cNvPr id="91" name="Google Shape;91;p19"/>
          <p:cNvSpPr txBox="1">
            <a:spLocks noGrp="1"/>
          </p:cNvSpPr>
          <p:nvPr>
            <p:ph type="title"/>
          </p:nvPr>
        </p:nvSpPr>
        <p:spPr/>
        <p:txBody>
          <a:bodyPr/>
          <a:lstStyle/>
          <a:p>
            <a:r>
              <a:rPr lang="en-US" dirty="0"/>
              <a:t>1.4 Container: The Saviour</a:t>
            </a:r>
          </a:p>
        </p:txBody>
      </p:sp>
      <p:sp>
        <p:nvSpPr>
          <p:cNvPr id="2" name="Text Placeholder 1"/>
          <p:cNvSpPr>
            <a:spLocks noGrp="1"/>
          </p:cNvSpPr>
          <p:nvPr>
            <p:ph type="body" idx="2"/>
          </p:nvPr>
        </p:nvSpPr>
        <p:spPr>
          <a:xfrm>
            <a:off x="514351" y="1304995"/>
            <a:ext cx="10273812" cy="400110"/>
          </a:xfrm>
        </p:spPr>
        <p:txBody>
          <a:bodyPr/>
          <a:lstStyle/>
          <a:p>
            <a:r>
              <a:rPr lang="en-US" dirty="0"/>
              <a:t>How did the container become the saviour? </a:t>
            </a:r>
          </a:p>
        </p:txBody>
      </p:sp>
      <p:sp>
        <p:nvSpPr>
          <p:cNvPr id="11" name="Rectangle 10">
            <a:extLst>
              <a:ext uri="{FF2B5EF4-FFF2-40B4-BE49-F238E27FC236}">
                <a16:creationId xmlns:a16="http://schemas.microsoft.com/office/drawing/2014/main" id="{AC06C5F5-5288-426A-9526-D09B98D2688D}"/>
              </a:ext>
            </a:extLst>
          </p:cNvPr>
          <p:cNvSpPr/>
          <p:nvPr/>
        </p:nvSpPr>
        <p:spPr>
          <a:xfrm>
            <a:off x="7496175" y="0"/>
            <a:ext cx="4695825" cy="5886450"/>
          </a:xfrm>
          <a:prstGeom prst="rect">
            <a:avLst/>
          </a:prstGeom>
          <a:solidFill>
            <a:srgbClr val="FFFFFF">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3D22361-29E9-4E5E-A86D-81D9FE2611AD}"/>
              </a:ext>
            </a:extLst>
          </p:cNvPr>
          <p:cNvSpPr/>
          <p:nvPr/>
        </p:nvSpPr>
        <p:spPr>
          <a:xfrm>
            <a:off x="440460" y="2430418"/>
            <a:ext cx="4876800" cy="523220"/>
          </a:xfrm>
          <a:prstGeom prst="rect">
            <a:avLst/>
          </a:prstGeom>
        </p:spPr>
        <p:txBody>
          <a:bodyPr wrap="square">
            <a:spAutoFit/>
          </a:bodyPr>
          <a:lstStyle/>
          <a:p>
            <a:r>
              <a:rPr lang="en-US" sz="1400" b="1" i="1" dirty="0">
                <a:latin typeface="Arial" panose="020B0604020202020204" pitchFamily="34" charset="0"/>
              </a:rPr>
              <a:t>A standard container that is loaded with virtually any goods, &amp; stays sealed until it reaches final delivery.</a:t>
            </a:r>
            <a:endParaRPr lang="en-IN" sz="1400" b="1" i="1" dirty="0">
              <a:latin typeface="Arial" panose="020B0604020202020204" pitchFamily="34" charset="0"/>
            </a:endParaRPr>
          </a:p>
        </p:txBody>
      </p:sp>
      <p:sp>
        <p:nvSpPr>
          <p:cNvPr id="16" name="Rectangle 15">
            <a:extLst>
              <a:ext uri="{FF2B5EF4-FFF2-40B4-BE49-F238E27FC236}">
                <a16:creationId xmlns:a16="http://schemas.microsoft.com/office/drawing/2014/main" id="{E027A538-5CB8-4BDC-8312-0ECB186DE19D}"/>
              </a:ext>
            </a:extLst>
          </p:cNvPr>
          <p:cNvSpPr/>
          <p:nvPr/>
        </p:nvSpPr>
        <p:spPr>
          <a:xfrm>
            <a:off x="0" y="1742915"/>
            <a:ext cx="2466975" cy="376615"/>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7AEB98F-99C9-458F-B5C6-1167C5D567EC}"/>
              </a:ext>
            </a:extLst>
          </p:cNvPr>
          <p:cNvSpPr/>
          <p:nvPr/>
        </p:nvSpPr>
        <p:spPr>
          <a:xfrm>
            <a:off x="407363" y="1758593"/>
            <a:ext cx="1979467" cy="338554"/>
          </a:xfrm>
          <a:prstGeom prst="rect">
            <a:avLst/>
          </a:prstGeom>
        </p:spPr>
        <p:txBody>
          <a:bodyPr wrap="square">
            <a:spAutoFit/>
          </a:bodyPr>
          <a:lstStyle/>
          <a:p>
            <a:pPr algn="ctr"/>
            <a:r>
              <a:rPr lang="en-IN" sz="1600" dirty="0">
                <a:latin typeface="Arial" panose="020B0604020202020204" pitchFamily="34" charset="0"/>
              </a:rPr>
              <a:t>Multiplicity of goods</a:t>
            </a:r>
            <a:endParaRPr lang="en-IN" sz="1600" dirty="0"/>
          </a:p>
        </p:txBody>
      </p:sp>
      <p:sp>
        <p:nvSpPr>
          <p:cNvPr id="18" name="Rectangle 17">
            <a:extLst>
              <a:ext uri="{FF2B5EF4-FFF2-40B4-BE49-F238E27FC236}">
                <a16:creationId xmlns:a16="http://schemas.microsoft.com/office/drawing/2014/main" id="{96372624-6B46-4FBA-99F1-332714FACED7}"/>
              </a:ext>
            </a:extLst>
          </p:cNvPr>
          <p:cNvSpPr/>
          <p:nvPr/>
        </p:nvSpPr>
        <p:spPr>
          <a:xfrm>
            <a:off x="0" y="4140186"/>
            <a:ext cx="4744334" cy="376615"/>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ED7CBCF-8D00-4836-9ACB-1DA6E66DD68B}"/>
              </a:ext>
            </a:extLst>
          </p:cNvPr>
          <p:cNvSpPr/>
          <p:nvPr/>
        </p:nvSpPr>
        <p:spPr>
          <a:xfrm>
            <a:off x="440460" y="4163214"/>
            <a:ext cx="4744335" cy="338554"/>
          </a:xfrm>
          <a:prstGeom prst="rect">
            <a:avLst/>
          </a:prstGeom>
        </p:spPr>
        <p:txBody>
          <a:bodyPr wrap="square">
            <a:spAutoFit/>
          </a:bodyPr>
          <a:lstStyle/>
          <a:p>
            <a:r>
              <a:rPr lang="en-US" sz="1600" dirty="0">
                <a:latin typeface="Arial" panose="020B0604020202020204" pitchFamily="34" charset="0"/>
              </a:rPr>
              <a:t>Multiplicity of methods for transporting/storing</a:t>
            </a:r>
            <a:endParaRPr lang="en-IN" sz="1600" dirty="0"/>
          </a:p>
        </p:txBody>
      </p:sp>
      <p:sp>
        <p:nvSpPr>
          <p:cNvPr id="13" name="Rectangle 12">
            <a:extLst>
              <a:ext uri="{FF2B5EF4-FFF2-40B4-BE49-F238E27FC236}">
                <a16:creationId xmlns:a16="http://schemas.microsoft.com/office/drawing/2014/main" id="{D3E58775-1505-4A70-BE61-0AF7A54639AC}"/>
              </a:ext>
            </a:extLst>
          </p:cNvPr>
          <p:cNvSpPr/>
          <p:nvPr/>
        </p:nvSpPr>
        <p:spPr>
          <a:xfrm>
            <a:off x="440460" y="4860354"/>
            <a:ext cx="5025975" cy="738664"/>
          </a:xfrm>
          <a:prstGeom prst="rect">
            <a:avLst/>
          </a:prstGeom>
        </p:spPr>
        <p:txBody>
          <a:bodyPr wrap="square">
            <a:spAutoFit/>
          </a:bodyPr>
          <a:lstStyle/>
          <a:p>
            <a:pPr fontAlgn="base"/>
            <a:r>
              <a:rPr lang="en-US" sz="1400" b="1" i="1" dirty="0">
                <a:latin typeface="Arial" panose="020B0604020202020204" pitchFamily="34" charset="0"/>
              </a:rPr>
              <a:t>In between, can be loaded &amp; unloaded, stacked, transported efficiently over long distances, &amp; transferred from one mode of transport to the other.</a:t>
            </a:r>
          </a:p>
        </p:txBody>
      </p:sp>
      <p:grpSp>
        <p:nvGrpSpPr>
          <p:cNvPr id="21" name="Group 20">
            <a:extLst>
              <a:ext uri="{FF2B5EF4-FFF2-40B4-BE49-F238E27FC236}">
                <a16:creationId xmlns:a16="http://schemas.microsoft.com/office/drawing/2014/main" id="{19572764-A5A5-4A87-88DA-1484633744E8}"/>
              </a:ext>
            </a:extLst>
          </p:cNvPr>
          <p:cNvGrpSpPr/>
          <p:nvPr/>
        </p:nvGrpSpPr>
        <p:grpSpPr>
          <a:xfrm>
            <a:off x="440460" y="2987155"/>
            <a:ext cx="4389117" cy="970126"/>
            <a:chOff x="440460" y="2496598"/>
            <a:chExt cx="4389117" cy="970126"/>
          </a:xfrm>
        </p:grpSpPr>
        <p:pic>
          <p:nvPicPr>
            <p:cNvPr id="22" name="Picture 21">
              <a:extLst>
                <a:ext uri="{FF2B5EF4-FFF2-40B4-BE49-F238E27FC236}">
                  <a16:creationId xmlns:a16="http://schemas.microsoft.com/office/drawing/2014/main" id="{8C751D9D-BB0E-4959-85A1-876EB4842CA5}"/>
                </a:ext>
              </a:extLst>
            </p:cNvPr>
            <p:cNvPicPr>
              <a:picLocks noChangeAspect="1"/>
            </p:cNvPicPr>
            <p:nvPr/>
          </p:nvPicPr>
          <p:blipFill>
            <a:blip r:embed="rId4"/>
            <a:stretch>
              <a:fillRect/>
            </a:stretch>
          </p:blipFill>
          <p:spPr>
            <a:xfrm>
              <a:off x="440460" y="2611045"/>
              <a:ext cx="526168" cy="526168"/>
            </a:xfrm>
            <a:prstGeom prst="rect">
              <a:avLst/>
            </a:prstGeom>
          </p:spPr>
        </p:pic>
        <p:pic>
          <p:nvPicPr>
            <p:cNvPr id="23" name="Picture 22">
              <a:extLst>
                <a:ext uri="{FF2B5EF4-FFF2-40B4-BE49-F238E27FC236}">
                  <a16:creationId xmlns:a16="http://schemas.microsoft.com/office/drawing/2014/main" id="{505C8875-49F9-4F03-A033-313B2FD78248}"/>
                </a:ext>
              </a:extLst>
            </p:cNvPr>
            <p:cNvPicPr>
              <a:picLocks noChangeAspect="1"/>
            </p:cNvPicPr>
            <p:nvPr/>
          </p:nvPicPr>
          <p:blipFill>
            <a:blip r:embed="rId5"/>
            <a:stretch>
              <a:fillRect/>
            </a:stretch>
          </p:blipFill>
          <p:spPr>
            <a:xfrm>
              <a:off x="1267027" y="2511176"/>
              <a:ext cx="700320" cy="700320"/>
            </a:xfrm>
            <a:prstGeom prst="rect">
              <a:avLst/>
            </a:prstGeom>
          </p:spPr>
        </p:pic>
        <p:pic>
          <p:nvPicPr>
            <p:cNvPr id="24" name="Picture 23">
              <a:extLst>
                <a:ext uri="{FF2B5EF4-FFF2-40B4-BE49-F238E27FC236}">
                  <a16:creationId xmlns:a16="http://schemas.microsoft.com/office/drawing/2014/main" id="{4DAAB970-5E13-4305-91A4-D0249E62E401}"/>
                </a:ext>
              </a:extLst>
            </p:cNvPr>
            <p:cNvPicPr>
              <a:picLocks noChangeAspect="1"/>
            </p:cNvPicPr>
            <p:nvPr/>
          </p:nvPicPr>
          <p:blipFill>
            <a:blip r:embed="rId6"/>
            <a:stretch>
              <a:fillRect/>
            </a:stretch>
          </p:blipFill>
          <p:spPr>
            <a:xfrm>
              <a:off x="2267746" y="2636224"/>
              <a:ext cx="526448" cy="526448"/>
            </a:xfrm>
            <a:prstGeom prst="rect">
              <a:avLst/>
            </a:prstGeom>
          </p:spPr>
        </p:pic>
        <p:pic>
          <p:nvPicPr>
            <p:cNvPr id="25" name="Picture 24">
              <a:extLst>
                <a:ext uri="{FF2B5EF4-FFF2-40B4-BE49-F238E27FC236}">
                  <a16:creationId xmlns:a16="http://schemas.microsoft.com/office/drawing/2014/main" id="{A2139180-5080-4783-8A64-CCEBD6D9D39D}"/>
                </a:ext>
              </a:extLst>
            </p:cNvPr>
            <p:cNvPicPr>
              <a:picLocks noChangeAspect="1"/>
            </p:cNvPicPr>
            <p:nvPr/>
          </p:nvPicPr>
          <p:blipFill>
            <a:blip r:embed="rId7"/>
            <a:stretch>
              <a:fillRect/>
            </a:stretch>
          </p:blipFill>
          <p:spPr>
            <a:xfrm>
              <a:off x="3048799" y="2631202"/>
              <a:ext cx="526449" cy="526449"/>
            </a:xfrm>
            <a:prstGeom prst="rect">
              <a:avLst/>
            </a:prstGeom>
          </p:spPr>
        </p:pic>
        <p:pic>
          <p:nvPicPr>
            <p:cNvPr id="26" name="Picture 25">
              <a:extLst>
                <a:ext uri="{FF2B5EF4-FFF2-40B4-BE49-F238E27FC236}">
                  <a16:creationId xmlns:a16="http://schemas.microsoft.com/office/drawing/2014/main" id="{F1A63A9F-632E-4DFB-BC23-7AC7F53E7499}"/>
                </a:ext>
              </a:extLst>
            </p:cNvPr>
            <p:cNvPicPr>
              <a:picLocks noChangeAspect="1"/>
            </p:cNvPicPr>
            <p:nvPr/>
          </p:nvPicPr>
          <p:blipFill>
            <a:blip r:embed="rId8"/>
            <a:stretch>
              <a:fillRect/>
            </a:stretch>
          </p:blipFill>
          <p:spPr>
            <a:xfrm>
              <a:off x="3859451" y="2496598"/>
              <a:ext cx="970126" cy="970126"/>
            </a:xfrm>
            <a:prstGeom prst="rect">
              <a:avLst/>
            </a:prstGeom>
          </p:spPr>
        </p:pic>
      </p:grpSp>
      <p:grpSp>
        <p:nvGrpSpPr>
          <p:cNvPr id="27" name="Group 26">
            <a:extLst>
              <a:ext uri="{FF2B5EF4-FFF2-40B4-BE49-F238E27FC236}">
                <a16:creationId xmlns:a16="http://schemas.microsoft.com/office/drawing/2014/main" id="{67733AB5-1C33-4F61-B92A-4B2EC9A51E3E}"/>
              </a:ext>
            </a:extLst>
          </p:cNvPr>
          <p:cNvGrpSpPr/>
          <p:nvPr/>
        </p:nvGrpSpPr>
        <p:grpSpPr>
          <a:xfrm>
            <a:off x="225767" y="5454750"/>
            <a:ext cx="4674263" cy="1145570"/>
            <a:chOff x="178142" y="4427633"/>
            <a:chExt cx="4674263" cy="1145570"/>
          </a:xfrm>
        </p:grpSpPr>
        <p:grpSp>
          <p:nvGrpSpPr>
            <p:cNvPr id="28" name="Group 27">
              <a:extLst>
                <a:ext uri="{FF2B5EF4-FFF2-40B4-BE49-F238E27FC236}">
                  <a16:creationId xmlns:a16="http://schemas.microsoft.com/office/drawing/2014/main" id="{541A56E5-4477-4476-ACA8-A6385088C39F}"/>
                </a:ext>
              </a:extLst>
            </p:cNvPr>
            <p:cNvGrpSpPr/>
            <p:nvPr/>
          </p:nvGrpSpPr>
          <p:grpSpPr>
            <a:xfrm>
              <a:off x="178142" y="4427633"/>
              <a:ext cx="1789205" cy="1145570"/>
              <a:chOff x="178142" y="4039707"/>
              <a:chExt cx="1789205" cy="1145570"/>
            </a:xfrm>
          </p:grpSpPr>
          <p:pic>
            <p:nvPicPr>
              <p:cNvPr id="34" name="Picture 33">
                <a:extLst>
                  <a:ext uri="{FF2B5EF4-FFF2-40B4-BE49-F238E27FC236}">
                    <a16:creationId xmlns:a16="http://schemas.microsoft.com/office/drawing/2014/main" id="{BBCA532E-E303-480D-88FE-CB61BCB92D25}"/>
                  </a:ext>
                </a:extLst>
              </p:cNvPr>
              <p:cNvPicPr>
                <a:picLocks noChangeAspect="1"/>
              </p:cNvPicPr>
              <p:nvPr/>
            </p:nvPicPr>
            <p:blipFill>
              <a:blip r:embed="rId9"/>
              <a:stretch>
                <a:fillRect/>
              </a:stretch>
            </p:blipFill>
            <p:spPr>
              <a:xfrm>
                <a:off x="178142" y="4105628"/>
                <a:ext cx="1079649" cy="1079649"/>
              </a:xfrm>
              <a:prstGeom prst="rect">
                <a:avLst/>
              </a:prstGeom>
            </p:spPr>
          </p:pic>
          <p:pic>
            <p:nvPicPr>
              <p:cNvPr id="35" name="Picture 34">
                <a:extLst>
                  <a:ext uri="{FF2B5EF4-FFF2-40B4-BE49-F238E27FC236}">
                    <a16:creationId xmlns:a16="http://schemas.microsoft.com/office/drawing/2014/main" id="{235F7411-0589-48C5-98AF-E9EB2479C13A}"/>
                  </a:ext>
                </a:extLst>
              </p:cNvPr>
              <p:cNvPicPr>
                <a:picLocks noChangeAspect="1"/>
              </p:cNvPicPr>
              <p:nvPr/>
            </p:nvPicPr>
            <p:blipFill>
              <a:blip r:embed="rId10"/>
              <a:stretch>
                <a:fillRect/>
              </a:stretch>
            </p:blipFill>
            <p:spPr>
              <a:xfrm>
                <a:off x="850009" y="4039707"/>
                <a:ext cx="1117338" cy="1117338"/>
              </a:xfrm>
              <a:prstGeom prst="rect">
                <a:avLst/>
              </a:prstGeom>
            </p:spPr>
          </p:pic>
        </p:grpSp>
        <p:pic>
          <p:nvPicPr>
            <p:cNvPr id="29" name="Picture 28">
              <a:extLst>
                <a:ext uri="{FF2B5EF4-FFF2-40B4-BE49-F238E27FC236}">
                  <a16:creationId xmlns:a16="http://schemas.microsoft.com/office/drawing/2014/main" id="{91EAC7A1-574E-4265-B3FC-8C38C2F64A84}"/>
                </a:ext>
              </a:extLst>
            </p:cNvPr>
            <p:cNvPicPr>
              <a:picLocks noChangeAspect="1"/>
            </p:cNvPicPr>
            <p:nvPr/>
          </p:nvPicPr>
          <p:blipFill>
            <a:blip r:embed="rId11"/>
            <a:stretch>
              <a:fillRect/>
            </a:stretch>
          </p:blipFill>
          <p:spPr>
            <a:xfrm>
              <a:off x="2198739" y="4675037"/>
              <a:ext cx="661868" cy="661868"/>
            </a:xfrm>
            <a:prstGeom prst="rect">
              <a:avLst/>
            </a:prstGeom>
          </p:spPr>
        </p:pic>
        <p:pic>
          <p:nvPicPr>
            <p:cNvPr id="30" name="Picture 29">
              <a:extLst>
                <a:ext uri="{FF2B5EF4-FFF2-40B4-BE49-F238E27FC236}">
                  <a16:creationId xmlns:a16="http://schemas.microsoft.com/office/drawing/2014/main" id="{0398957F-B33E-46CB-8083-ED16CDBB86B0}"/>
                </a:ext>
              </a:extLst>
            </p:cNvPr>
            <p:cNvPicPr>
              <a:picLocks noChangeAspect="1"/>
            </p:cNvPicPr>
            <p:nvPr/>
          </p:nvPicPr>
          <p:blipFill>
            <a:blip r:embed="rId12"/>
            <a:stretch>
              <a:fillRect/>
            </a:stretch>
          </p:blipFill>
          <p:spPr>
            <a:xfrm>
              <a:off x="3091999" y="4618513"/>
              <a:ext cx="767452" cy="767452"/>
            </a:xfrm>
            <a:prstGeom prst="rect">
              <a:avLst/>
            </a:prstGeom>
          </p:spPr>
        </p:pic>
        <p:pic>
          <p:nvPicPr>
            <p:cNvPr id="31" name="Picture 30">
              <a:extLst>
                <a:ext uri="{FF2B5EF4-FFF2-40B4-BE49-F238E27FC236}">
                  <a16:creationId xmlns:a16="http://schemas.microsoft.com/office/drawing/2014/main" id="{882AE3A4-6464-48C9-BF8C-97774D293EED}"/>
                </a:ext>
              </a:extLst>
            </p:cNvPr>
            <p:cNvPicPr>
              <a:picLocks noChangeAspect="1"/>
            </p:cNvPicPr>
            <p:nvPr/>
          </p:nvPicPr>
          <p:blipFill>
            <a:blip r:embed="rId13"/>
            <a:stretch>
              <a:fillRect/>
            </a:stretch>
          </p:blipFill>
          <p:spPr>
            <a:xfrm>
              <a:off x="4084953" y="4595427"/>
              <a:ext cx="767452" cy="767452"/>
            </a:xfrm>
            <a:prstGeom prst="rect">
              <a:avLst/>
            </a:prstGeom>
          </p:spPr>
        </p:pic>
      </p:grpSp>
      <p:grpSp>
        <p:nvGrpSpPr>
          <p:cNvPr id="3" name="Group 2">
            <a:extLst>
              <a:ext uri="{FF2B5EF4-FFF2-40B4-BE49-F238E27FC236}">
                <a16:creationId xmlns:a16="http://schemas.microsoft.com/office/drawing/2014/main" id="{D25CA84F-1B8F-40A5-98E3-8A53E0F3FAE4}"/>
              </a:ext>
            </a:extLst>
          </p:cNvPr>
          <p:cNvGrpSpPr/>
          <p:nvPr/>
        </p:nvGrpSpPr>
        <p:grpSpPr>
          <a:xfrm>
            <a:off x="5466435" y="2373963"/>
            <a:ext cx="4876800" cy="4876800"/>
            <a:chOff x="5466435" y="2373963"/>
            <a:chExt cx="4876800" cy="4876800"/>
          </a:xfrm>
        </p:grpSpPr>
        <p:pic>
          <p:nvPicPr>
            <p:cNvPr id="7" name="Graphic 6">
              <a:extLst>
                <a:ext uri="{FF2B5EF4-FFF2-40B4-BE49-F238E27FC236}">
                  <a16:creationId xmlns:a16="http://schemas.microsoft.com/office/drawing/2014/main" id="{34A2C673-27C8-4CFB-95F1-8CB8C89A946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66435" y="2373963"/>
              <a:ext cx="4876800" cy="4876800"/>
            </a:xfrm>
            <a:prstGeom prst="rect">
              <a:avLst/>
            </a:prstGeom>
          </p:spPr>
        </p:pic>
        <p:sp>
          <p:nvSpPr>
            <p:cNvPr id="14" name="TextBox 13">
              <a:extLst>
                <a:ext uri="{FF2B5EF4-FFF2-40B4-BE49-F238E27FC236}">
                  <a16:creationId xmlns:a16="http://schemas.microsoft.com/office/drawing/2014/main" id="{3B1C03C3-DF0E-4ED3-82F5-B539321A12D0}"/>
                </a:ext>
              </a:extLst>
            </p:cNvPr>
            <p:cNvSpPr txBox="1"/>
            <p:nvPr/>
          </p:nvSpPr>
          <p:spPr>
            <a:xfrm>
              <a:off x="6000201" y="5462540"/>
              <a:ext cx="1242973" cy="307777"/>
            </a:xfrm>
            <a:prstGeom prst="rect">
              <a:avLst/>
            </a:prstGeom>
            <a:solidFill>
              <a:schemeClr val="bg2">
                <a:lumMod val="60000"/>
                <a:lumOff val="40000"/>
              </a:schemeClr>
            </a:solidFill>
          </p:spPr>
          <p:txBody>
            <a:bodyPr wrap="square" rtlCol="0">
              <a:spAutoFit/>
            </a:bodyPr>
            <a:lstStyle/>
            <a:p>
              <a:r>
                <a:rPr lang="en-US" sz="1400" b="1" dirty="0"/>
                <a:t>CONTAINER</a:t>
              </a:r>
              <a:endParaRPr lang="en-IN" sz="1400" b="1" dirty="0"/>
            </a:p>
          </p:txBody>
        </p:sp>
      </p:grpSp>
      <p:sp>
        <p:nvSpPr>
          <p:cNvPr id="46" name="Rectangle 45">
            <a:extLst>
              <a:ext uri="{FF2B5EF4-FFF2-40B4-BE49-F238E27FC236}">
                <a16:creationId xmlns:a16="http://schemas.microsoft.com/office/drawing/2014/main" id="{5F7017DD-73BD-44D3-98A3-1A61273C44D0}"/>
              </a:ext>
            </a:extLst>
          </p:cNvPr>
          <p:cNvSpPr/>
          <p:nvPr/>
        </p:nvSpPr>
        <p:spPr>
          <a:xfrm>
            <a:off x="440460" y="2159407"/>
            <a:ext cx="5140206" cy="276999"/>
          </a:xfrm>
          <a:prstGeom prst="rect">
            <a:avLst/>
          </a:prstGeom>
        </p:spPr>
        <p:txBody>
          <a:bodyPr wrap="square">
            <a:spAutoFit/>
          </a:bodyPr>
          <a:lstStyle/>
          <a:p>
            <a:r>
              <a:rPr lang="en-US" sz="1200" dirty="0">
                <a:latin typeface="Arial" panose="020B0604020202020204" pitchFamily="34" charset="0"/>
              </a:rPr>
              <a:t>Do I worry about how goods interact? (e.g., coffee beans next to spices)</a:t>
            </a:r>
            <a:endParaRPr lang="en-IN" sz="1200" dirty="0"/>
          </a:p>
        </p:txBody>
      </p:sp>
      <p:sp>
        <p:nvSpPr>
          <p:cNvPr id="47" name="Rectangle 46">
            <a:extLst>
              <a:ext uri="{FF2B5EF4-FFF2-40B4-BE49-F238E27FC236}">
                <a16:creationId xmlns:a16="http://schemas.microsoft.com/office/drawing/2014/main" id="{328A65F7-C6FC-415D-BB8B-67B5B0A99CEE}"/>
              </a:ext>
            </a:extLst>
          </p:cNvPr>
          <p:cNvSpPr/>
          <p:nvPr/>
        </p:nvSpPr>
        <p:spPr>
          <a:xfrm>
            <a:off x="445463" y="4551704"/>
            <a:ext cx="4867357" cy="276999"/>
          </a:xfrm>
          <a:prstGeom prst="rect">
            <a:avLst/>
          </a:prstGeom>
        </p:spPr>
        <p:txBody>
          <a:bodyPr wrap="square">
            <a:spAutoFit/>
          </a:bodyPr>
          <a:lstStyle/>
          <a:p>
            <a:r>
              <a:rPr lang="en-US" sz="1200" dirty="0">
                <a:latin typeface="Arial" panose="020B0604020202020204" pitchFamily="34" charset="0"/>
              </a:rPr>
              <a:t>Can I transport quickly &amp; smoothly? (e.g., from boat to train to truck) </a:t>
            </a:r>
            <a:endParaRPr lang="en-IN" sz="1200"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p:txBody>
          <a:bodyPr/>
          <a:lstStyle/>
          <a:p>
            <a:r>
              <a:rPr lang="en-US"/>
              <a:t>1.5 Solution by Containers in the Shipping Industry</a:t>
            </a:r>
          </a:p>
        </p:txBody>
      </p:sp>
      <p:sp>
        <p:nvSpPr>
          <p:cNvPr id="2" name="Text Placeholder 1"/>
          <p:cNvSpPr>
            <a:spLocks noGrp="1"/>
          </p:cNvSpPr>
          <p:nvPr>
            <p:ph type="body" idx="2"/>
          </p:nvPr>
        </p:nvSpPr>
        <p:spPr/>
        <p:txBody>
          <a:bodyPr/>
          <a:lstStyle/>
          <a:p>
            <a:r>
              <a:rPr lang="en-US"/>
              <a:t>Everything falls into place with the help of containers. </a:t>
            </a:r>
          </a:p>
          <a:p>
            <a:endParaRPr lang="en-US" dirty="0"/>
          </a:p>
        </p:txBody>
      </p:sp>
      <p:pic>
        <p:nvPicPr>
          <p:cNvPr id="11" name="Picture 10">
            <a:extLst>
              <a:ext uri="{FF2B5EF4-FFF2-40B4-BE49-F238E27FC236}">
                <a16:creationId xmlns:a16="http://schemas.microsoft.com/office/drawing/2014/main" id="{71F4C0ED-3A6A-47F0-AB4A-A0DD7170AAF8}"/>
              </a:ext>
            </a:extLst>
          </p:cNvPr>
          <p:cNvPicPr>
            <a:picLocks noChangeAspect="1"/>
          </p:cNvPicPr>
          <p:nvPr/>
        </p:nvPicPr>
        <p:blipFill>
          <a:blip r:embed="rId3"/>
          <a:stretch>
            <a:fillRect/>
          </a:stretch>
        </p:blipFill>
        <p:spPr>
          <a:xfrm>
            <a:off x="1000168" y="3292967"/>
            <a:ext cx="526168" cy="526168"/>
          </a:xfrm>
          <a:prstGeom prst="rect">
            <a:avLst/>
          </a:prstGeom>
        </p:spPr>
      </p:pic>
      <p:grpSp>
        <p:nvGrpSpPr>
          <p:cNvPr id="62" name="Group 61">
            <a:extLst>
              <a:ext uri="{FF2B5EF4-FFF2-40B4-BE49-F238E27FC236}">
                <a16:creationId xmlns:a16="http://schemas.microsoft.com/office/drawing/2014/main" id="{E518DB34-1475-4B26-B117-DD8727B77A71}"/>
              </a:ext>
            </a:extLst>
          </p:cNvPr>
          <p:cNvGrpSpPr/>
          <p:nvPr/>
        </p:nvGrpSpPr>
        <p:grpSpPr>
          <a:xfrm>
            <a:off x="929732" y="3070707"/>
            <a:ext cx="7309393" cy="2482298"/>
            <a:chOff x="929732" y="3070707"/>
            <a:chExt cx="9709693" cy="2482298"/>
          </a:xfrm>
        </p:grpSpPr>
        <p:cxnSp>
          <p:nvCxnSpPr>
            <p:cNvPr id="5" name="Straight Connector 4">
              <a:extLst>
                <a:ext uri="{FF2B5EF4-FFF2-40B4-BE49-F238E27FC236}">
                  <a16:creationId xmlns:a16="http://schemas.microsoft.com/office/drawing/2014/main" id="{0FC10BD3-9184-44C7-8A5E-4D4F38F1F7D8}"/>
                </a:ext>
              </a:extLst>
            </p:cNvPr>
            <p:cNvCxnSpPr>
              <a:cxnSpLocks/>
            </p:cNvCxnSpPr>
            <p:nvPr/>
          </p:nvCxnSpPr>
          <p:spPr>
            <a:xfrm>
              <a:off x="929732" y="3070707"/>
              <a:ext cx="9604918"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94139F-BF81-4A2F-BA32-87CA817F4A80}"/>
                </a:ext>
              </a:extLst>
            </p:cNvPr>
            <p:cNvCxnSpPr>
              <a:cxnSpLocks/>
            </p:cNvCxnSpPr>
            <p:nvPr/>
          </p:nvCxnSpPr>
          <p:spPr>
            <a:xfrm>
              <a:off x="929732" y="4313470"/>
              <a:ext cx="9604918"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202093-DC7B-4C2E-AB02-7E65AC5C75DD}"/>
                </a:ext>
              </a:extLst>
            </p:cNvPr>
            <p:cNvCxnSpPr>
              <a:cxnSpLocks/>
            </p:cNvCxnSpPr>
            <p:nvPr/>
          </p:nvCxnSpPr>
          <p:spPr>
            <a:xfrm>
              <a:off x="929732" y="5553005"/>
              <a:ext cx="9709693"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grpSp>
      <p:pic>
        <p:nvPicPr>
          <p:cNvPr id="25" name="Picture 24">
            <a:extLst>
              <a:ext uri="{FF2B5EF4-FFF2-40B4-BE49-F238E27FC236}">
                <a16:creationId xmlns:a16="http://schemas.microsoft.com/office/drawing/2014/main" id="{A616B54C-777C-4E84-A909-9E0B453BFE32}"/>
              </a:ext>
            </a:extLst>
          </p:cNvPr>
          <p:cNvPicPr>
            <a:picLocks noChangeAspect="1"/>
          </p:cNvPicPr>
          <p:nvPr/>
        </p:nvPicPr>
        <p:blipFill>
          <a:blip r:embed="rId4"/>
          <a:stretch>
            <a:fillRect/>
          </a:stretch>
        </p:blipFill>
        <p:spPr>
          <a:xfrm>
            <a:off x="1056360" y="4622017"/>
            <a:ext cx="526449" cy="526449"/>
          </a:xfrm>
          <a:prstGeom prst="rect">
            <a:avLst/>
          </a:prstGeom>
        </p:spPr>
      </p:pic>
      <p:grpSp>
        <p:nvGrpSpPr>
          <p:cNvPr id="36" name="Group 35">
            <a:extLst>
              <a:ext uri="{FF2B5EF4-FFF2-40B4-BE49-F238E27FC236}">
                <a16:creationId xmlns:a16="http://schemas.microsoft.com/office/drawing/2014/main" id="{F74DEAE9-DF1D-4D80-8CB5-5A65D9A00B87}"/>
              </a:ext>
            </a:extLst>
          </p:cNvPr>
          <p:cNvGrpSpPr/>
          <p:nvPr/>
        </p:nvGrpSpPr>
        <p:grpSpPr>
          <a:xfrm>
            <a:off x="929732" y="1971096"/>
            <a:ext cx="1322306" cy="1117350"/>
            <a:chOff x="929732" y="1971096"/>
            <a:chExt cx="1322306" cy="1117350"/>
          </a:xfrm>
        </p:grpSpPr>
        <p:pic>
          <p:nvPicPr>
            <p:cNvPr id="10" name="Picture 9">
              <a:extLst>
                <a:ext uri="{FF2B5EF4-FFF2-40B4-BE49-F238E27FC236}">
                  <a16:creationId xmlns:a16="http://schemas.microsoft.com/office/drawing/2014/main" id="{58B140C5-52DC-4DDC-87AD-0EAC640B52BC}"/>
                </a:ext>
              </a:extLst>
            </p:cNvPr>
            <p:cNvPicPr>
              <a:picLocks noChangeAspect="1"/>
            </p:cNvPicPr>
            <p:nvPr/>
          </p:nvPicPr>
          <p:blipFill>
            <a:blip r:embed="rId5"/>
            <a:stretch>
              <a:fillRect/>
            </a:stretch>
          </p:blipFill>
          <p:spPr>
            <a:xfrm>
              <a:off x="929732" y="1971096"/>
              <a:ext cx="970126" cy="970126"/>
            </a:xfrm>
            <a:prstGeom prst="rect">
              <a:avLst/>
            </a:prstGeom>
          </p:spPr>
        </p:pic>
        <p:pic>
          <p:nvPicPr>
            <p:cNvPr id="26" name="Picture 25">
              <a:extLst>
                <a:ext uri="{FF2B5EF4-FFF2-40B4-BE49-F238E27FC236}">
                  <a16:creationId xmlns:a16="http://schemas.microsoft.com/office/drawing/2014/main" id="{855A1964-89DD-4EDD-A71D-5BCEA7525EE4}"/>
                </a:ext>
              </a:extLst>
            </p:cNvPr>
            <p:cNvPicPr>
              <a:picLocks noChangeAspect="1"/>
            </p:cNvPicPr>
            <p:nvPr/>
          </p:nvPicPr>
          <p:blipFill>
            <a:blip r:embed="rId5"/>
            <a:stretch>
              <a:fillRect/>
            </a:stretch>
          </p:blipFill>
          <p:spPr>
            <a:xfrm>
              <a:off x="1581449" y="2417857"/>
              <a:ext cx="670589" cy="670589"/>
            </a:xfrm>
            <a:prstGeom prst="rect">
              <a:avLst/>
            </a:prstGeom>
          </p:spPr>
        </p:pic>
        <p:pic>
          <p:nvPicPr>
            <p:cNvPr id="27" name="Picture 26">
              <a:extLst>
                <a:ext uri="{FF2B5EF4-FFF2-40B4-BE49-F238E27FC236}">
                  <a16:creationId xmlns:a16="http://schemas.microsoft.com/office/drawing/2014/main" id="{F0CF72BA-D386-42FD-99EE-0A33585508A8}"/>
                </a:ext>
              </a:extLst>
            </p:cNvPr>
            <p:cNvPicPr>
              <a:picLocks noChangeAspect="1"/>
            </p:cNvPicPr>
            <p:nvPr/>
          </p:nvPicPr>
          <p:blipFill>
            <a:blip r:embed="rId5"/>
            <a:stretch>
              <a:fillRect/>
            </a:stretch>
          </p:blipFill>
          <p:spPr>
            <a:xfrm>
              <a:off x="952807" y="2494344"/>
              <a:ext cx="581178" cy="581178"/>
            </a:xfrm>
            <a:prstGeom prst="rect">
              <a:avLst/>
            </a:prstGeom>
          </p:spPr>
        </p:pic>
      </p:grpSp>
      <p:pic>
        <p:nvPicPr>
          <p:cNvPr id="28" name="Picture 27">
            <a:extLst>
              <a:ext uri="{FF2B5EF4-FFF2-40B4-BE49-F238E27FC236}">
                <a16:creationId xmlns:a16="http://schemas.microsoft.com/office/drawing/2014/main" id="{E973ED3E-BB6E-41C1-A632-1C0556B2DAB5}"/>
              </a:ext>
            </a:extLst>
          </p:cNvPr>
          <p:cNvPicPr>
            <a:picLocks noChangeAspect="1"/>
          </p:cNvPicPr>
          <p:nvPr/>
        </p:nvPicPr>
        <p:blipFill>
          <a:blip r:embed="rId3"/>
          <a:stretch>
            <a:fillRect/>
          </a:stretch>
        </p:blipFill>
        <p:spPr>
          <a:xfrm>
            <a:off x="1353611" y="3546207"/>
            <a:ext cx="301830" cy="301830"/>
          </a:xfrm>
          <a:prstGeom prst="rect">
            <a:avLst/>
          </a:prstGeom>
        </p:spPr>
      </p:pic>
      <p:pic>
        <p:nvPicPr>
          <p:cNvPr id="29" name="Picture 28">
            <a:extLst>
              <a:ext uri="{FF2B5EF4-FFF2-40B4-BE49-F238E27FC236}">
                <a16:creationId xmlns:a16="http://schemas.microsoft.com/office/drawing/2014/main" id="{C4672FCB-7F7E-4F17-8510-4AAC80D41F0F}"/>
              </a:ext>
            </a:extLst>
          </p:cNvPr>
          <p:cNvPicPr>
            <a:picLocks noChangeAspect="1"/>
          </p:cNvPicPr>
          <p:nvPr/>
        </p:nvPicPr>
        <p:blipFill>
          <a:blip r:embed="rId3"/>
          <a:stretch>
            <a:fillRect/>
          </a:stretch>
        </p:blipFill>
        <p:spPr>
          <a:xfrm>
            <a:off x="1097175" y="3568380"/>
            <a:ext cx="445671" cy="445671"/>
          </a:xfrm>
          <a:prstGeom prst="rect">
            <a:avLst/>
          </a:prstGeom>
        </p:spPr>
      </p:pic>
      <p:pic>
        <p:nvPicPr>
          <p:cNvPr id="30" name="Picture 29">
            <a:extLst>
              <a:ext uri="{FF2B5EF4-FFF2-40B4-BE49-F238E27FC236}">
                <a16:creationId xmlns:a16="http://schemas.microsoft.com/office/drawing/2014/main" id="{B64D6CE3-1594-42B3-9788-38CED6C5E4BF}"/>
              </a:ext>
            </a:extLst>
          </p:cNvPr>
          <p:cNvPicPr>
            <a:picLocks noChangeAspect="1"/>
          </p:cNvPicPr>
          <p:nvPr/>
        </p:nvPicPr>
        <p:blipFill>
          <a:blip r:embed="rId4"/>
          <a:stretch>
            <a:fillRect/>
          </a:stretch>
        </p:blipFill>
        <p:spPr>
          <a:xfrm>
            <a:off x="1462237" y="4813738"/>
            <a:ext cx="386992" cy="386992"/>
          </a:xfrm>
          <a:prstGeom prst="rect">
            <a:avLst/>
          </a:prstGeom>
        </p:spPr>
      </p:pic>
      <p:pic>
        <p:nvPicPr>
          <p:cNvPr id="31" name="Picture 30">
            <a:extLst>
              <a:ext uri="{FF2B5EF4-FFF2-40B4-BE49-F238E27FC236}">
                <a16:creationId xmlns:a16="http://schemas.microsoft.com/office/drawing/2014/main" id="{8F24AEAF-146E-4B85-98CE-041C563F3888}"/>
              </a:ext>
            </a:extLst>
          </p:cNvPr>
          <p:cNvPicPr>
            <a:picLocks noChangeAspect="1"/>
          </p:cNvPicPr>
          <p:nvPr/>
        </p:nvPicPr>
        <p:blipFill>
          <a:blip r:embed="rId4"/>
          <a:stretch>
            <a:fillRect/>
          </a:stretch>
        </p:blipFill>
        <p:spPr>
          <a:xfrm>
            <a:off x="968914" y="4951080"/>
            <a:ext cx="319557" cy="319557"/>
          </a:xfrm>
          <a:prstGeom prst="rect">
            <a:avLst/>
          </a:prstGeom>
        </p:spPr>
      </p:pic>
      <p:grpSp>
        <p:nvGrpSpPr>
          <p:cNvPr id="18" name="Group 17">
            <a:extLst>
              <a:ext uri="{FF2B5EF4-FFF2-40B4-BE49-F238E27FC236}">
                <a16:creationId xmlns:a16="http://schemas.microsoft.com/office/drawing/2014/main" id="{4B8C8BAB-E4B6-45E4-9B54-22261739D926}"/>
              </a:ext>
            </a:extLst>
          </p:cNvPr>
          <p:cNvGrpSpPr/>
          <p:nvPr/>
        </p:nvGrpSpPr>
        <p:grpSpPr>
          <a:xfrm>
            <a:off x="2667419" y="1831993"/>
            <a:ext cx="4444487" cy="1273766"/>
            <a:chOff x="2667419" y="1831993"/>
            <a:chExt cx="4444487" cy="1273766"/>
          </a:xfrm>
        </p:grpSpPr>
        <p:grpSp>
          <p:nvGrpSpPr>
            <p:cNvPr id="3" name="Group 2">
              <a:extLst>
                <a:ext uri="{FF2B5EF4-FFF2-40B4-BE49-F238E27FC236}">
                  <a16:creationId xmlns:a16="http://schemas.microsoft.com/office/drawing/2014/main" id="{1F27285F-DBB2-435E-A804-967EDFCA3C21}"/>
                </a:ext>
              </a:extLst>
            </p:cNvPr>
            <p:cNvGrpSpPr/>
            <p:nvPr/>
          </p:nvGrpSpPr>
          <p:grpSpPr>
            <a:xfrm>
              <a:off x="2667419" y="1831993"/>
              <a:ext cx="2158776" cy="1273766"/>
              <a:chOff x="1592126" y="1926635"/>
              <a:chExt cx="2158776" cy="1273766"/>
            </a:xfrm>
          </p:grpSpPr>
          <p:pic>
            <p:nvPicPr>
              <p:cNvPr id="6" name="Graphic 5">
                <a:extLst>
                  <a:ext uri="{FF2B5EF4-FFF2-40B4-BE49-F238E27FC236}">
                    <a16:creationId xmlns:a16="http://schemas.microsoft.com/office/drawing/2014/main" id="{DE8DCFCF-F130-4986-90AA-D74F5824E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2126" y="1926635"/>
                <a:ext cx="930866" cy="930866"/>
              </a:xfrm>
              <a:prstGeom prst="rect">
                <a:avLst/>
              </a:prstGeom>
            </p:spPr>
          </p:pic>
          <p:pic>
            <p:nvPicPr>
              <p:cNvPr id="7" name="Graphic 6">
                <a:extLst>
                  <a:ext uri="{FF2B5EF4-FFF2-40B4-BE49-F238E27FC236}">
                    <a16:creationId xmlns:a16="http://schemas.microsoft.com/office/drawing/2014/main" id="{9D486E76-769B-4458-B580-85D8ADCFE3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6081" y="2269535"/>
                <a:ext cx="930866" cy="930866"/>
              </a:xfrm>
              <a:prstGeom prst="rect">
                <a:avLst/>
              </a:prstGeom>
            </p:spPr>
          </p:pic>
          <p:pic>
            <p:nvPicPr>
              <p:cNvPr id="9" name="Graphic 8">
                <a:extLst>
                  <a:ext uri="{FF2B5EF4-FFF2-40B4-BE49-F238E27FC236}">
                    <a16:creationId xmlns:a16="http://schemas.microsoft.com/office/drawing/2014/main" id="{A5B6B0F5-4A23-4380-A646-4F2EE56B07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20036" y="1926635"/>
                <a:ext cx="930866" cy="930866"/>
              </a:xfrm>
              <a:prstGeom prst="rect">
                <a:avLst/>
              </a:prstGeom>
            </p:spPr>
          </p:pic>
        </p:grpSp>
        <p:grpSp>
          <p:nvGrpSpPr>
            <p:cNvPr id="32" name="Group 31">
              <a:extLst>
                <a:ext uri="{FF2B5EF4-FFF2-40B4-BE49-F238E27FC236}">
                  <a16:creationId xmlns:a16="http://schemas.microsoft.com/office/drawing/2014/main" id="{B8806C20-876B-4FBF-9778-AEE0CD4700ED}"/>
                </a:ext>
              </a:extLst>
            </p:cNvPr>
            <p:cNvGrpSpPr/>
            <p:nvPr/>
          </p:nvGrpSpPr>
          <p:grpSpPr>
            <a:xfrm>
              <a:off x="4677258" y="1854067"/>
              <a:ext cx="2434648" cy="1251692"/>
              <a:chOff x="1592126" y="1616827"/>
              <a:chExt cx="2434648" cy="1251692"/>
            </a:xfrm>
          </p:grpSpPr>
          <p:pic>
            <p:nvPicPr>
              <p:cNvPr id="33" name="Graphic 32">
                <a:extLst>
                  <a:ext uri="{FF2B5EF4-FFF2-40B4-BE49-F238E27FC236}">
                    <a16:creationId xmlns:a16="http://schemas.microsoft.com/office/drawing/2014/main" id="{6A3835C9-803B-4E36-BE33-51466C816F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2126" y="1926635"/>
                <a:ext cx="930866" cy="930866"/>
              </a:xfrm>
              <a:prstGeom prst="rect">
                <a:avLst/>
              </a:prstGeom>
            </p:spPr>
          </p:pic>
          <p:pic>
            <p:nvPicPr>
              <p:cNvPr id="34" name="Graphic 33">
                <a:extLst>
                  <a:ext uri="{FF2B5EF4-FFF2-40B4-BE49-F238E27FC236}">
                    <a16:creationId xmlns:a16="http://schemas.microsoft.com/office/drawing/2014/main" id="{2630AF81-F6A5-4B6E-B9F6-5034CBDBEC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38038" y="1616827"/>
                <a:ext cx="930866" cy="930866"/>
              </a:xfrm>
              <a:prstGeom prst="rect">
                <a:avLst/>
              </a:prstGeom>
            </p:spPr>
          </p:pic>
          <p:pic>
            <p:nvPicPr>
              <p:cNvPr id="35" name="Graphic 34">
                <a:extLst>
                  <a:ext uri="{FF2B5EF4-FFF2-40B4-BE49-F238E27FC236}">
                    <a16:creationId xmlns:a16="http://schemas.microsoft.com/office/drawing/2014/main" id="{1CBE1C9F-24F0-406B-A955-58986205D8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95908" y="1937653"/>
                <a:ext cx="930866" cy="930866"/>
              </a:xfrm>
              <a:prstGeom prst="rect">
                <a:avLst/>
              </a:prstGeom>
            </p:spPr>
          </p:pic>
        </p:grpSp>
      </p:grpSp>
      <p:grpSp>
        <p:nvGrpSpPr>
          <p:cNvPr id="37" name="Group 36">
            <a:extLst>
              <a:ext uri="{FF2B5EF4-FFF2-40B4-BE49-F238E27FC236}">
                <a16:creationId xmlns:a16="http://schemas.microsoft.com/office/drawing/2014/main" id="{3993E5DE-CAF0-4550-AEEB-8FA97DA02C3B}"/>
              </a:ext>
            </a:extLst>
          </p:cNvPr>
          <p:cNvGrpSpPr/>
          <p:nvPr/>
        </p:nvGrpSpPr>
        <p:grpSpPr>
          <a:xfrm>
            <a:off x="2667419" y="3088446"/>
            <a:ext cx="4444487" cy="1273766"/>
            <a:chOff x="2667419" y="1831993"/>
            <a:chExt cx="4444487" cy="1273766"/>
          </a:xfrm>
        </p:grpSpPr>
        <p:grpSp>
          <p:nvGrpSpPr>
            <p:cNvPr id="38" name="Group 37">
              <a:extLst>
                <a:ext uri="{FF2B5EF4-FFF2-40B4-BE49-F238E27FC236}">
                  <a16:creationId xmlns:a16="http://schemas.microsoft.com/office/drawing/2014/main" id="{51DF3427-4D35-4003-8104-7F7DD97ABA53}"/>
                </a:ext>
              </a:extLst>
            </p:cNvPr>
            <p:cNvGrpSpPr/>
            <p:nvPr/>
          </p:nvGrpSpPr>
          <p:grpSpPr>
            <a:xfrm>
              <a:off x="2667419" y="1831993"/>
              <a:ext cx="2158776" cy="1273766"/>
              <a:chOff x="1592126" y="1926635"/>
              <a:chExt cx="2158776" cy="1273766"/>
            </a:xfrm>
          </p:grpSpPr>
          <p:pic>
            <p:nvPicPr>
              <p:cNvPr id="43" name="Graphic 42">
                <a:extLst>
                  <a:ext uri="{FF2B5EF4-FFF2-40B4-BE49-F238E27FC236}">
                    <a16:creationId xmlns:a16="http://schemas.microsoft.com/office/drawing/2014/main" id="{988D5E23-CDA8-4BAF-B516-544F0B1504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2126" y="1926635"/>
                <a:ext cx="930866" cy="930866"/>
              </a:xfrm>
              <a:prstGeom prst="rect">
                <a:avLst/>
              </a:prstGeom>
            </p:spPr>
          </p:pic>
          <p:pic>
            <p:nvPicPr>
              <p:cNvPr id="44" name="Graphic 43">
                <a:extLst>
                  <a:ext uri="{FF2B5EF4-FFF2-40B4-BE49-F238E27FC236}">
                    <a16:creationId xmlns:a16="http://schemas.microsoft.com/office/drawing/2014/main" id="{739A7F37-93DD-4DB8-9E78-4A40D1D28E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6081" y="2269535"/>
                <a:ext cx="930866" cy="930866"/>
              </a:xfrm>
              <a:prstGeom prst="rect">
                <a:avLst/>
              </a:prstGeom>
            </p:spPr>
          </p:pic>
          <p:pic>
            <p:nvPicPr>
              <p:cNvPr id="45" name="Graphic 44">
                <a:extLst>
                  <a:ext uri="{FF2B5EF4-FFF2-40B4-BE49-F238E27FC236}">
                    <a16:creationId xmlns:a16="http://schemas.microsoft.com/office/drawing/2014/main" id="{E535151A-A3E2-4EF3-9FFD-27B3F496F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20036" y="1926635"/>
                <a:ext cx="930866" cy="930866"/>
              </a:xfrm>
              <a:prstGeom prst="rect">
                <a:avLst/>
              </a:prstGeom>
            </p:spPr>
          </p:pic>
        </p:grpSp>
        <p:grpSp>
          <p:nvGrpSpPr>
            <p:cNvPr id="39" name="Group 38">
              <a:extLst>
                <a:ext uri="{FF2B5EF4-FFF2-40B4-BE49-F238E27FC236}">
                  <a16:creationId xmlns:a16="http://schemas.microsoft.com/office/drawing/2014/main" id="{9468B71C-D60B-4926-B239-43DF63F0DC12}"/>
                </a:ext>
              </a:extLst>
            </p:cNvPr>
            <p:cNvGrpSpPr/>
            <p:nvPr/>
          </p:nvGrpSpPr>
          <p:grpSpPr>
            <a:xfrm>
              <a:off x="4677258" y="1854067"/>
              <a:ext cx="2434648" cy="1251692"/>
              <a:chOff x="1592126" y="1616827"/>
              <a:chExt cx="2434648" cy="1251692"/>
            </a:xfrm>
          </p:grpSpPr>
          <p:pic>
            <p:nvPicPr>
              <p:cNvPr id="40" name="Graphic 39">
                <a:extLst>
                  <a:ext uri="{FF2B5EF4-FFF2-40B4-BE49-F238E27FC236}">
                    <a16:creationId xmlns:a16="http://schemas.microsoft.com/office/drawing/2014/main" id="{BAACA7AA-38CA-4C97-992E-7A326A0F0E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2126" y="1926635"/>
                <a:ext cx="930866" cy="930866"/>
              </a:xfrm>
              <a:prstGeom prst="rect">
                <a:avLst/>
              </a:prstGeom>
            </p:spPr>
          </p:pic>
          <p:pic>
            <p:nvPicPr>
              <p:cNvPr id="41" name="Graphic 40">
                <a:extLst>
                  <a:ext uri="{FF2B5EF4-FFF2-40B4-BE49-F238E27FC236}">
                    <a16:creationId xmlns:a16="http://schemas.microsoft.com/office/drawing/2014/main" id="{7321CD88-455C-4611-B082-3AFBB3E0A4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38038" y="1616827"/>
                <a:ext cx="930866" cy="930866"/>
              </a:xfrm>
              <a:prstGeom prst="rect">
                <a:avLst/>
              </a:prstGeom>
            </p:spPr>
          </p:pic>
          <p:pic>
            <p:nvPicPr>
              <p:cNvPr id="42" name="Graphic 41">
                <a:extLst>
                  <a:ext uri="{FF2B5EF4-FFF2-40B4-BE49-F238E27FC236}">
                    <a16:creationId xmlns:a16="http://schemas.microsoft.com/office/drawing/2014/main" id="{41F2EFCC-8EFE-45D1-8BCC-8E45419D4E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95908" y="1937653"/>
                <a:ext cx="930866" cy="930866"/>
              </a:xfrm>
              <a:prstGeom prst="rect">
                <a:avLst/>
              </a:prstGeom>
            </p:spPr>
          </p:pic>
        </p:grpSp>
      </p:grpSp>
      <p:grpSp>
        <p:nvGrpSpPr>
          <p:cNvPr id="46" name="Group 45">
            <a:extLst>
              <a:ext uri="{FF2B5EF4-FFF2-40B4-BE49-F238E27FC236}">
                <a16:creationId xmlns:a16="http://schemas.microsoft.com/office/drawing/2014/main" id="{1220E761-D717-4D55-87F7-C63708EBFCAD}"/>
              </a:ext>
            </a:extLst>
          </p:cNvPr>
          <p:cNvGrpSpPr/>
          <p:nvPr/>
        </p:nvGrpSpPr>
        <p:grpSpPr>
          <a:xfrm>
            <a:off x="2667419" y="4275582"/>
            <a:ext cx="4444487" cy="1273766"/>
            <a:chOff x="2667419" y="1831993"/>
            <a:chExt cx="4444487" cy="1273766"/>
          </a:xfrm>
        </p:grpSpPr>
        <p:grpSp>
          <p:nvGrpSpPr>
            <p:cNvPr id="47" name="Group 46">
              <a:extLst>
                <a:ext uri="{FF2B5EF4-FFF2-40B4-BE49-F238E27FC236}">
                  <a16:creationId xmlns:a16="http://schemas.microsoft.com/office/drawing/2014/main" id="{35173F8C-F36B-4AF9-9B0B-1FEAF61032E2}"/>
                </a:ext>
              </a:extLst>
            </p:cNvPr>
            <p:cNvGrpSpPr/>
            <p:nvPr/>
          </p:nvGrpSpPr>
          <p:grpSpPr>
            <a:xfrm>
              <a:off x="2667419" y="1831993"/>
              <a:ext cx="2158776" cy="1273766"/>
              <a:chOff x="1592126" y="1926635"/>
              <a:chExt cx="2158776" cy="1273766"/>
            </a:xfrm>
          </p:grpSpPr>
          <p:pic>
            <p:nvPicPr>
              <p:cNvPr id="52" name="Graphic 51">
                <a:extLst>
                  <a:ext uri="{FF2B5EF4-FFF2-40B4-BE49-F238E27FC236}">
                    <a16:creationId xmlns:a16="http://schemas.microsoft.com/office/drawing/2014/main" id="{02D8A8EC-FD7F-44E1-A13F-DC698443273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2126" y="1926635"/>
                <a:ext cx="930866" cy="930866"/>
              </a:xfrm>
              <a:prstGeom prst="rect">
                <a:avLst/>
              </a:prstGeom>
            </p:spPr>
          </p:pic>
          <p:pic>
            <p:nvPicPr>
              <p:cNvPr id="53" name="Graphic 52">
                <a:extLst>
                  <a:ext uri="{FF2B5EF4-FFF2-40B4-BE49-F238E27FC236}">
                    <a16:creationId xmlns:a16="http://schemas.microsoft.com/office/drawing/2014/main" id="{0D7345E2-6D2B-4AE3-BC85-C2E8364AC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6081" y="2269535"/>
                <a:ext cx="930866" cy="930866"/>
              </a:xfrm>
              <a:prstGeom prst="rect">
                <a:avLst/>
              </a:prstGeom>
            </p:spPr>
          </p:pic>
          <p:pic>
            <p:nvPicPr>
              <p:cNvPr id="54" name="Graphic 53">
                <a:extLst>
                  <a:ext uri="{FF2B5EF4-FFF2-40B4-BE49-F238E27FC236}">
                    <a16:creationId xmlns:a16="http://schemas.microsoft.com/office/drawing/2014/main" id="{B9D254BB-23E4-49F7-AB63-7AA7B44D8C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20036" y="1926635"/>
                <a:ext cx="930866" cy="930866"/>
              </a:xfrm>
              <a:prstGeom prst="rect">
                <a:avLst/>
              </a:prstGeom>
            </p:spPr>
          </p:pic>
        </p:grpSp>
        <p:grpSp>
          <p:nvGrpSpPr>
            <p:cNvPr id="48" name="Group 47">
              <a:extLst>
                <a:ext uri="{FF2B5EF4-FFF2-40B4-BE49-F238E27FC236}">
                  <a16:creationId xmlns:a16="http://schemas.microsoft.com/office/drawing/2014/main" id="{ED09888C-E8DD-4C85-935E-971FA631F792}"/>
                </a:ext>
              </a:extLst>
            </p:cNvPr>
            <p:cNvGrpSpPr/>
            <p:nvPr/>
          </p:nvGrpSpPr>
          <p:grpSpPr>
            <a:xfrm>
              <a:off x="4677258" y="1854067"/>
              <a:ext cx="2434648" cy="1251692"/>
              <a:chOff x="1592126" y="1616827"/>
              <a:chExt cx="2434648" cy="1251692"/>
            </a:xfrm>
          </p:grpSpPr>
          <p:pic>
            <p:nvPicPr>
              <p:cNvPr id="49" name="Graphic 48">
                <a:extLst>
                  <a:ext uri="{FF2B5EF4-FFF2-40B4-BE49-F238E27FC236}">
                    <a16:creationId xmlns:a16="http://schemas.microsoft.com/office/drawing/2014/main" id="{F4A0967A-482E-4630-939B-FA887362F6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2126" y="1926635"/>
                <a:ext cx="930866" cy="930866"/>
              </a:xfrm>
              <a:prstGeom prst="rect">
                <a:avLst/>
              </a:prstGeom>
            </p:spPr>
          </p:pic>
          <p:pic>
            <p:nvPicPr>
              <p:cNvPr id="50" name="Graphic 49">
                <a:extLst>
                  <a:ext uri="{FF2B5EF4-FFF2-40B4-BE49-F238E27FC236}">
                    <a16:creationId xmlns:a16="http://schemas.microsoft.com/office/drawing/2014/main" id="{3DD6CA4D-26D5-4A23-B818-CD4CB870C0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38038" y="1616827"/>
                <a:ext cx="930866" cy="930866"/>
              </a:xfrm>
              <a:prstGeom prst="rect">
                <a:avLst/>
              </a:prstGeom>
            </p:spPr>
          </p:pic>
          <p:pic>
            <p:nvPicPr>
              <p:cNvPr id="51" name="Graphic 50">
                <a:extLst>
                  <a:ext uri="{FF2B5EF4-FFF2-40B4-BE49-F238E27FC236}">
                    <a16:creationId xmlns:a16="http://schemas.microsoft.com/office/drawing/2014/main" id="{AACC950D-D2FB-4294-960F-66FBFAAACB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95908" y="1937653"/>
                <a:ext cx="930866" cy="930866"/>
              </a:xfrm>
              <a:prstGeom prst="rect">
                <a:avLst/>
              </a:prstGeom>
            </p:spPr>
          </p:pic>
        </p:grpSp>
      </p:grpSp>
      <p:pic>
        <p:nvPicPr>
          <p:cNvPr id="96" name="Picture 95">
            <a:extLst>
              <a:ext uri="{FF2B5EF4-FFF2-40B4-BE49-F238E27FC236}">
                <a16:creationId xmlns:a16="http://schemas.microsoft.com/office/drawing/2014/main" id="{A75B78CB-675A-4D3D-83DB-28438E566785}"/>
              </a:ext>
            </a:extLst>
          </p:cNvPr>
          <p:cNvPicPr>
            <a:picLocks noChangeAspect="1"/>
          </p:cNvPicPr>
          <p:nvPr/>
        </p:nvPicPr>
        <p:blipFill rotWithShape="1">
          <a:blip r:embed="rId8"/>
          <a:srcRect r="25769" b="17439"/>
          <a:stretch/>
        </p:blipFill>
        <p:spPr>
          <a:xfrm>
            <a:off x="7365807" y="1490222"/>
            <a:ext cx="4826193" cy="53677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7" name="Rectangle 36">
            <a:extLst>
              <a:ext uri="{FF2B5EF4-FFF2-40B4-BE49-F238E27FC236}">
                <a16:creationId xmlns:a16="http://schemas.microsoft.com/office/drawing/2014/main" id="{B1022397-97E7-4B63-A5EE-AECDB552C52D}"/>
              </a:ext>
            </a:extLst>
          </p:cNvPr>
          <p:cNvSpPr/>
          <p:nvPr/>
        </p:nvSpPr>
        <p:spPr>
          <a:xfrm>
            <a:off x="4744334" y="4119576"/>
            <a:ext cx="7447666" cy="3766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4E4FA793-9094-4A0B-9B0D-6A3CDFC41314}"/>
              </a:ext>
            </a:extLst>
          </p:cNvPr>
          <p:cNvSpPr/>
          <p:nvPr/>
        </p:nvSpPr>
        <p:spPr>
          <a:xfrm>
            <a:off x="4801909" y="1696735"/>
            <a:ext cx="7390091" cy="3766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D502A8-A2A3-421A-B34C-21DD63E997A2}"/>
              </a:ext>
            </a:extLst>
          </p:cNvPr>
          <p:cNvSpPr/>
          <p:nvPr/>
        </p:nvSpPr>
        <p:spPr>
          <a:xfrm>
            <a:off x="0" y="4131568"/>
            <a:ext cx="4744334" cy="376615"/>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88E72E7-5180-496C-819C-0E71CD7BF2D2}"/>
              </a:ext>
            </a:extLst>
          </p:cNvPr>
          <p:cNvSpPr/>
          <p:nvPr/>
        </p:nvSpPr>
        <p:spPr>
          <a:xfrm>
            <a:off x="0" y="1696735"/>
            <a:ext cx="4812543" cy="376615"/>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Google Shape;111;p22"/>
          <p:cNvSpPr txBox="1">
            <a:spLocks noGrp="1"/>
          </p:cNvSpPr>
          <p:nvPr>
            <p:ph type="title"/>
          </p:nvPr>
        </p:nvSpPr>
        <p:spPr/>
        <p:txBody>
          <a:bodyPr/>
          <a:lstStyle/>
          <a:p>
            <a:r>
              <a:rPr lang="en-US"/>
              <a:t>1.6 Challenges in the Software Industry (Contd.)</a:t>
            </a:r>
          </a:p>
        </p:txBody>
      </p:sp>
      <p:sp>
        <p:nvSpPr>
          <p:cNvPr id="4" name="Text Placeholder 3"/>
          <p:cNvSpPr>
            <a:spLocks noGrp="1"/>
          </p:cNvSpPr>
          <p:nvPr>
            <p:ph type="body" idx="2"/>
          </p:nvPr>
        </p:nvSpPr>
        <p:spPr>
          <a:xfrm>
            <a:off x="514351" y="1304995"/>
            <a:ext cx="10273812" cy="397753"/>
          </a:xfrm>
        </p:spPr>
        <p:txBody>
          <a:bodyPr/>
          <a:lstStyle/>
          <a:p>
            <a:r>
              <a:rPr lang="en-US" dirty="0"/>
              <a:t>The various challenges in the software industry are as follows: </a:t>
            </a:r>
          </a:p>
        </p:txBody>
      </p:sp>
      <p:sp>
        <p:nvSpPr>
          <p:cNvPr id="2" name="Rectangle 1">
            <a:extLst>
              <a:ext uri="{FF2B5EF4-FFF2-40B4-BE49-F238E27FC236}">
                <a16:creationId xmlns:a16="http://schemas.microsoft.com/office/drawing/2014/main" id="{D4F952B5-A8B8-445D-BBF3-3C094F74461E}"/>
              </a:ext>
            </a:extLst>
          </p:cNvPr>
          <p:cNvSpPr/>
          <p:nvPr/>
        </p:nvSpPr>
        <p:spPr>
          <a:xfrm>
            <a:off x="4801909" y="1722265"/>
            <a:ext cx="2446403" cy="338554"/>
          </a:xfrm>
          <a:prstGeom prst="rect">
            <a:avLst/>
          </a:prstGeom>
        </p:spPr>
        <p:txBody>
          <a:bodyPr wrap="square">
            <a:spAutoFit/>
          </a:bodyPr>
          <a:lstStyle/>
          <a:p>
            <a:r>
              <a:rPr lang="en-US" sz="1600" b="1" dirty="0">
                <a:latin typeface="Arial" panose="020B0604020202020204" pitchFamily="34" charset="0"/>
              </a:rPr>
              <a:t>Multiplicity of Stacks</a:t>
            </a:r>
            <a:endParaRPr lang="en-IN" sz="1600" b="1" dirty="0"/>
          </a:p>
        </p:txBody>
      </p:sp>
      <p:sp>
        <p:nvSpPr>
          <p:cNvPr id="3" name="Rectangle 2">
            <a:extLst>
              <a:ext uri="{FF2B5EF4-FFF2-40B4-BE49-F238E27FC236}">
                <a16:creationId xmlns:a16="http://schemas.microsoft.com/office/drawing/2014/main" id="{86367C8B-18B8-41DE-B1E3-81EB4B41F491}"/>
              </a:ext>
            </a:extLst>
          </p:cNvPr>
          <p:cNvSpPr/>
          <p:nvPr/>
        </p:nvSpPr>
        <p:spPr>
          <a:xfrm>
            <a:off x="453657" y="1702897"/>
            <a:ext cx="4358886" cy="338554"/>
          </a:xfrm>
          <a:prstGeom prst="rect">
            <a:avLst/>
          </a:prstGeom>
        </p:spPr>
        <p:txBody>
          <a:bodyPr wrap="none">
            <a:spAutoFit/>
          </a:bodyPr>
          <a:lstStyle/>
          <a:p>
            <a:r>
              <a:rPr lang="en-IN" sz="1600" b="1" i="1" dirty="0">
                <a:latin typeface="Arial" panose="020B0604020202020204" pitchFamily="34" charset="0"/>
              </a:rPr>
              <a:t>Do services &amp; apps interact appropriately?</a:t>
            </a:r>
            <a:endParaRPr lang="en-IN" sz="1600" b="1" i="1" dirty="0"/>
          </a:p>
        </p:txBody>
      </p:sp>
      <p:sp>
        <p:nvSpPr>
          <p:cNvPr id="10" name="Rectangle 9">
            <a:extLst>
              <a:ext uri="{FF2B5EF4-FFF2-40B4-BE49-F238E27FC236}">
                <a16:creationId xmlns:a16="http://schemas.microsoft.com/office/drawing/2014/main" id="{DEF2B8F8-FC2A-4510-94A5-A5FB64F255C7}"/>
              </a:ext>
            </a:extLst>
          </p:cNvPr>
          <p:cNvSpPr/>
          <p:nvPr/>
        </p:nvSpPr>
        <p:spPr>
          <a:xfrm>
            <a:off x="443024" y="4150598"/>
            <a:ext cx="3550972" cy="338554"/>
          </a:xfrm>
          <a:prstGeom prst="rect">
            <a:avLst/>
          </a:prstGeom>
        </p:spPr>
        <p:txBody>
          <a:bodyPr wrap="none">
            <a:spAutoFit/>
          </a:bodyPr>
          <a:lstStyle/>
          <a:p>
            <a:r>
              <a:rPr lang="en-US" sz="1600" b="1" i="1" dirty="0">
                <a:latin typeface="Arial" panose="020B0604020202020204" pitchFamily="34" charset="0"/>
              </a:rPr>
              <a:t>Can I migrate smoothly &amp; quickly?</a:t>
            </a:r>
            <a:endParaRPr lang="en-IN" sz="1600" b="1" i="1" dirty="0"/>
          </a:p>
        </p:txBody>
      </p:sp>
      <p:grpSp>
        <p:nvGrpSpPr>
          <p:cNvPr id="8" name="Group 7">
            <a:extLst>
              <a:ext uri="{FF2B5EF4-FFF2-40B4-BE49-F238E27FC236}">
                <a16:creationId xmlns:a16="http://schemas.microsoft.com/office/drawing/2014/main" id="{FA123FAE-E083-4CB8-87C0-8409258A32E9}"/>
              </a:ext>
            </a:extLst>
          </p:cNvPr>
          <p:cNvGrpSpPr/>
          <p:nvPr/>
        </p:nvGrpSpPr>
        <p:grpSpPr>
          <a:xfrm>
            <a:off x="442656" y="2222811"/>
            <a:ext cx="3580212" cy="484003"/>
            <a:chOff x="442656" y="2638441"/>
            <a:chExt cx="3580212" cy="484003"/>
          </a:xfrm>
        </p:grpSpPr>
        <p:pic>
          <p:nvPicPr>
            <p:cNvPr id="13" name="Picture 12">
              <a:extLst>
                <a:ext uri="{FF2B5EF4-FFF2-40B4-BE49-F238E27FC236}">
                  <a16:creationId xmlns:a16="http://schemas.microsoft.com/office/drawing/2014/main" id="{194B35C0-C652-4B37-B672-943E272BD175}"/>
                </a:ext>
              </a:extLst>
            </p:cNvPr>
            <p:cNvPicPr>
              <a:picLocks noChangeAspect="1"/>
            </p:cNvPicPr>
            <p:nvPr/>
          </p:nvPicPr>
          <p:blipFill>
            <a:blip r:embed="rId3"/>
            <a:stretch>
              <a:fillRect/>
            </a:stretch>
          </p:blipFill>
          <p:spPr>
            <a:xfrm>
              <a:off x="442656" y="2638441"/>
              <a:ext cx="434799" cy="434799"/>
            </a:xfrm>
            <a:prstGeom prst="rect">
              <a:avLst/>
            </a:prstGeom>
          </p:spPr>
        </p:pic>
        <p:sp>
          <p:nvSpPr>
            <p:cNvPr id="6" name="Rectangle 5">
              <a:extLst>
                <a:ext uri="{FF2B5EF4-FFF2-40B4-BE49-F238E27FC236}">
                  <a16:creationId xmlns:a16="http://schemas.microsoft.com/office/drawing/2014/main" id="{76023A91-F316-42DA-9693-79F45C227305}"/>
                </a:ext>
              </a:extLst>
            </p:cNvPr>
            <p:cNvSpPr/>
            <p:nvPr/>
          </p:nvSpPr>
          <p:spPr>
            <a:xfrm>
              <a:off x="877455" y="2646356"/>
              <a:ext cx="1236236" cy="276999"/>
            </a:xfrm>
            <a:prstGeom prst="rect">
              <a:avLst/>
            </a:prstGeom>
          </p:spPr>
          <p:txBody>
            <a:bodyPr wrap="none">
              <a:spAutoFit/>
            </a:bodyPr>
            <a:lstStyle/>
            <a:p>
              <a:r>
                <a:rPr lang="en-US" sz="1200" b="1" dirty="0">
                  <a:latin typeface="Arial" panose="020B0604020202020204" pitchFamily="34" charset="0"/>
                </a:rPr>
                <a:t>Static Website</a:t>
              </a:r>
              <a:endParaRPr lang="en-IN" sz="1200" b="1" dirty="0"/>
            </a:p>
          </p:txBody>
        </p:sp>
        <p:sp>
          <p:nvSpPr>
            <p:cNvPr id="5" name="Rectangle 4">
              <a:extLst>
                <a:ext uri="{FF2B5EF4-FFF2-40B4-BE49-F238E27FC236}">
                  <a16:creationId xmlns:a16="http://schemas.microsoft.com/office/drawing/2014/main" id="{D2E1406F-5D59-40D8-916E-022F093E0467}"/>
                </a:ext>
              </a:extLst>
            </p:cNvPr>
            <p:cNvSpPr/>
            <p:nvPr/>
          </p:nvSpPr>
          <p:spPr>
            <a:xfrm>
              <a:off x="877455" y="2845445"/>
              <a:ext cx="3145413" cy="276999"/>
            </a:xfrm>
            <a:prstGeom prst="rect">
              <a:avLst/>
            </a:prstGeom>
          </p:spPr>
          <p:txBody>
            <a:bodyPr wrap="none">
              <a:spAutoFit/>
            </a:bodyPr>
            <a:lstStyle/>
            <a:p>
              <a:r>
                <a:rPr lang="en-US" sz="1200" dirty="0" err="1">
                  <a:latin typeface="Arial" panose="020B0604020202020204" pitchFamily="34" charset="0"/>
                </a:rPr>
                <a:t>nginx</a:t>
              </a:r>
              <a:r>
                <a:rPr lang="en-US" sz="1200" dirty="0">
                  <a:latin typeface="Arial" panose="020B0604020202020204" pitchFamily="34" charset="0"/>
                </a:rPr>
                <a:t> 1.5, </a:t>
              </a:r>
              <a:r>
                <a:rPr lang="en-US" sz="1200" dirty="0" err="1">
                  <a:latin typeface="Arial" panose="020B0604020202020204" pitchFamily="34" charset="0"/>
                </a:rPr>
                <a:t>modsecurity</a:t>
              </a:r>
              <a:r>
                <a:rPr lang="en-US" sz="1200" dirty="0">
                  <a:latin typeface="Arial" panose="020B0604020202020204" pitchFamily="34" charset="0"/>
                </a:rPr>
                <a:t>, </a:t>
              </a:r>
              <a:r>
                <a:rPr lang="en-US" sz="1200" dirty="0" err="1">
                  <a:latin typeface="Arial" panose="020B0604020202020204" pitchFamily="34" charset="0"/>
                </a:rPr>
                <a:t>openssl</a:t>
              </a:r>
              <a:r>
                <a:rPr lang="en-US" sz="1200" dirty="0">
                  <a:latin typeface="Arial" panose="020B0604020202020204" pitchFamily="34" charset="0"/>
                </a:rPr>
                <a:t>, bootstrap2</a:t>
              </a:r>
              <a:endParaRPr lang="en-IN" sz="1200" dirty="0">
                <a:latin typeface="Arial" panose="020B0604020202020204" pitchFamily="34" charset="0"/>
              </a:endParaRPr>
            </a:p>
          </p:txBody>
        </p:sp>
      </p:grpSp>
      <p:grpSp>
        <p:nvGrpSpPr>
          <p:cNvPr id="61" name="Group 60">
            <a:extLst>
              <a:ext uri="{FF2B5EF4-FFF2-40B4-BE49-F238E27FC236}">
                <a16:creationId xmlns:a16="http://schemas.microsoft.com/office/drawing/2014/main" id="{5B1AE67A-A4D1-49ED-AEA2-4B99664AA864}"/>
              </a:ext>
            </a:extLst>
          </p:cNvPr>
          <p:cNvGrpSpPr/>
          <p:nvPr/>
        </p:nvGrpSpPr>
        <p:grpSpPr>
          <a:xfrm>
            <a:off x="442656" y="2766667"/>
            <a:ext cx="2007505" cy="493823"/>
            <a:chOff x="442656" y="2766667"/>
            <a:chExt cx="2007505" cy="493823"/>
          </a:xfrm>
        </p:grpSpPr>
        <p:pic>
          <p:nvPicPr>
            <p:cNvPr id="14" name="Picture 13">
              <a:extLst>
                <a:ext uri="{FF2B5EF4-FFF2-40B4-BE49-F238E27FC236}">
                  <a16:creationId xmlns:a16="http://schemas.microsoft.com/office/drawing/2014/main" id="{598346C0-DD97-43DF-A258-AAB0570D7CFE}"/>
                </a:ext>
              </a:extLst>
            </p:cNvPr>
            <p:cNvPicPr>
              <a:picLocks noChangeAspect="1"/>
            </p:cNvPicPr>
            <p:nvPr/>
          </p:nvPicPr>
          <p:blipFill>
            <a:blip r:embed="rId4"/>
            <a:stretch>
              <a:fillRect/>
            </a:stretch>
          </p:blipFill>
          <p:spPr>
            <a:xfrm>
              <a:off x="442656" y="2808957"/>
              <a:ext cx="434799" cy="434799"/>
            </a:xfrm>
            <a:prstGeom prst="rect">
              <a:avLst/>
            </a:prstGeom>
          </p:spPr>
        </p:pic>
        <p:sp>
          <p:nvSpPr>
            <p:cNvPr id="16" name="Rectangle 15">
              <a:extLst>
                <a:ext uri="{FF2B5EF4-FFF2-40B4-BE49-F238E27FC236}">
                  <a16:creationId xmlns:a16="http://schemas.microsoft.com/office/drawing/2014/main" id="{1796435C-34E8-402A-9757-481201A3AE43}"/>
                </a:ext>
              </a:extLst>
            </p:cNvPr>
            <p:cNvSpPr/>
            <p:nvPr/>
          </p:nvSpPr>
          <p:spPr>
            <a:xfrm>
              <a:off x="877455" y="2766667"/>
              <a:ext cx="788999" cy="276999"/>
            </a:xfrm>
            <a:prstGeom prst="rect">
              <a:avLst/>
            </a:prstGeom>
          </p:spPr>
          <p:txBody>
            <a:bodyPr wrap="none">
              <a:spAutoFit/>
            </a:bodyPr>
            <a:lstStyle/>
            <a:p>
              <a:r>
                <a:rPr lang="en-US" sz="1200" b="1" dirty="0">
                  <a:latin typeface="Arial" panose="020B0604020202020204" pitchFamily="34" charset="0"/>
                </a:rPr>
                <a:t>User DB</a:t>
              </a:r>
              <a:endParaRPr lang="en-IN" sz="1200" b="1" dirty="0"/>
            </a:p>
          </p:txBody>
        </p:sp>
        <p:sp>
          <p:nvSpPr>
            <p:cNvPr id="7" name="Rectangle 6">
              <a:extLst>
                <a:ext uri="{FF2B5EF4-FFF2-40B4-BE49-F238E27FC236}">
                  <a16:creationId xmlns:a16="http://schemas.microsoft.com/office/drawing/2014/main" id="{761F49DD-8EBD-4D27-9FC0-BE3AF622F79C}"/>
                </a:ext>
              </a:extLst>
            </p:cNvPr>
            <p:cNvSpPr/>
            <p:nvPr/>
          </p:nvSpPr>
          <p:spPr>
            <a:xfrm>
              <a:off x="891721" y="2983491"/>
              <a:ext cx="1558440" cy="276999"/>
            </a:xfrm>
            <a:prstGeom prst="rect">
              <a:avLst/>
            </a:prstGeom>
          </p:spPr>
          <p:txBody>
            <a:bodyPr wrap="none">
              <a:spAutoFit/>
            </a:bodyPr>
            <a:lstStyle/>
            <a:p>
              <a:r>
                <a:rPr lang="en-IN" sz="1200" dirty="0" err="1">
                  <a:latin typeface="Arial" panose="020B0604020202020204" pitchFamily="34" charset="0"/>
                </a:rPr>
                <a:t>postgresql</a:t>
              </a:r>
              <a:r>
                <a:rPr lang="en-IN" sz="1200" dirty="0">
                  <a:latin typeface="Arial" panose="020B0604020202020204" pitchFamily="34" charset="0"/>
                </a:rPr>
                <a:t>, pgv8, v8</a:t>
              </a:r>
            </a:p>
          </p:txBody>
        </p:sp>
      </p:grpSp>
      <p:grpSp>
        <p:nvGrpSpPr>
          <p:cNvPr id="96" name="Group 95">
            <a:extLst>
              <a:ext uri="{FF2B5EF4-FFF2-40B4-BE49-F238E27FC236}">
                <a16:creationId xmlns:a16="http://schemas.microsoft.com/office/drawing/2014/main" id="{7FFAB9D2-AB59-4839-B2FB-12B221D56892}"/>
              </a:ext>
            </a:extLst>
          </p:cNvPr>
          <p:cNvGrpSpPr/>
          <p:nvPr/>
        </p:nvGrpSpPr>
        <p:grpSpPr>
          <a:xfrm>
            <a:off x="4209326" y="2084803"/>
            <a:ext cx="5541919" cy="597516"/>
            <a:chOff x="4209326" y="2084803"/>
            <a:chExt cx="5541919" cy="597516"/>
          </a:xfrm>
        </p:grpSpPr>
        <p:sp>
          <p:nvSpPr>
            <p:cNvPr id="15" name="Rectangle 14">
              <a:extLst>
                <a:ext uri="{FF2B5EF4-FFF2-40B4-BE49-F238E27FC236}">
                  <a16:creationId xmlns:a16="http://schemas.microsoft.com/office/drawing/2014/main" id="{0BE9BC79-FDC8-4F4B-B058-6F23C12554DC}"/>
                </a:ext>
              </a:extLst>
            </p:cNvPr>
            <p:cNvSpPr/>
            <p:nvPr/>
          </p:nvSpPr>
          <p:spPr>
            <a:xfrm>
              <a:off x="4643757" y="2084803"/>
              <a:ext cx="1741182" cy="400110"/>
            </a:xfrm>
            <a:prstGeom prst="rect">
              <a:avLst/>
            </a:prstGeom>
          </p:spPr>
          <p:txBody>
            <a:bodyPr wrap="none">
              <a:spAutoFit/>
            </a:bodyPr>
            <a:lstStyle/>
            <a:p>
              <a:r>
                <a:rPr lang="en-US" sz="1200" b="1" dirty="0">
                  <a:latin typeface="Arial" panose="020B0604020202020204" pitchFamily="34" charset="0"/>
                </a:rPr>
                <a:t>Background</a:t>
              </a:r>
              <a:r>
                <a:rPr lang="en-US" sz="2000" dirty="0">
                  <a:latin typeface="Arial" panose="020B0604020202020204" pitchFamily="34" charset="0"/>
                </a:rPr>
                <a:t> </a:t>
              </a:r>
              <a:r>
                <a:rPr lang="en-US" sz="1200" b="1" dirty="0">
                  <a:latin typeface="Arial" panose="020B0604020202020204" pitchFamily="34" charset="0"/>
                </a:rPr>
                <a:t>workers</a:t>
              </a:r>
              <a:endParaRPr lang="en-IN" sz="1200" b="1" dirty="0">
                <a:latin typeface="Arial" panose="020B0604020202020204" pitchFamily="34" charset="0"/>
              </a:endParaRPr>
            </a:p>
          </p:txBody>
        </p:sp>
        <p:pic>
          <p:nvPicPr>
            <p:cNvPr id="18" name="Picture 17">
              <a:extLst>
                <a:ext uri="{FF2B5EF4-FFF2-40B4-BE49-F238E27FC236}">
                  <a16:creationId xmlns:a16="http://schemas.microsoft.com/office/drawing/2014/main" id="{08C33DB4-31FB-4ACA-B93D-8F750C6A9E0A}"/>
                </a:ext>
              </a:extLst>
            </p:cNvPr>
            <p:cNvPicPr>
              <a:picLocks noChangeAspect="1"/>
            </p:cNvPicPr>
            <p:nvPr/>
          </p:nvPicPr>
          <p:blipFill>
            <a:blip r:embed="rId5"/>
            <a:stretch>
              <a:fillRect/>
            </a:stretch>
          </p:blipFill>
          <p:spPr>
            <a:xfrm>
              <a:off x="4209326" y="2247520"/>
              <a:ext cx="434799" cy="434799"/>
            </a:xfrm>
            <a:prstGeom prst="rect">
              <a:avLst/>
            </a:prstGeom>
          </p:spPr>
        </p:pic>
        <p:sp>
          <p:nvSpPr>
            <p:cNvPr id="20" name="Rectangle 19">
              <a:extLst>
                <a:ext uri="{FF2B5EF4-FFF2-40B4-BE49-F238E27FC236}">
                  <a16:creationId xmlns:a16="http://schemas.microsoft.com/office/drawing/2014/main" id="{B43AF06F-937A-4724-BD45-16BC3AC7A161}"/>
                </a:ext>
              </a:extLst>
            </p:cNvPr>
            <p:cNvSpPr/>
            <p:nvPr/>
          </p:nvSpPr>
          <p:spPr>
            <a:xfrm>
              <a:off x="4643757" y="2392579"/>
              <a:ext cx="5107488" cy="276999"/>
            </a:xfrm>
            <a:prstGeom prst="rect">
              <a:avLst/>
            </a:prstGeom>
          </p:spPr>
          <p:txBody>
            <a:bodyPr wrap="none">
              <a:spAutoFit/>
            </a:bodyPr>
            <a:lstStyle/>
            <a:p>
              <a:r>
                <a:rPr lang="en-IN" sz="1200" dirty="0">
                  <a:latin typeface="Arial" panose="020B0604020202020204" pitchFamily="34" charset="0"/>
                </a:rPr>
                <a:t>Python 3.0, celery, </a:t>
              </a:r>
              <a:r>
                <a:rPr lang="en-IN" sz="1200" dirty="0" err="1">
                  <a:latin typeface="Arial" panose="020B0604020202020204" pitchFamily="34" charset="0"/>
                </a:rPr>
                <a:t>pyredis</a:t>
              </a:r>
              <a:r>
                <a:rPr lang="en-IN" sz="1200" dirty="0">
                  <a:latin typeface="Arial" panose="020B0604020202020204" pitchFamily="34" charset="0"/>
                </a:rPr>
                <a:t>, </a:t>
              </a:r>
              <a:r>
                <a:rPr lang="en-IN" sz="1200" dirty="0" err="1">
                  <a:latin typeface="Arial" panose="020B0604020202020204" pitchFamily="34" charset="0"/>
                </a:rPr>
                <a:t>libcurl</a:t>
              </a:r>
              <a:r>
                <a:rPr lang="en-IN" sz="1200" dirty="0">
                  <a:latin typeface="Arial" panose="020B0604020202020204" pitchFamily="34" charset="0"/>
                </a:rPr>
                <a:t>, </a:t>
              </a:r>
              <a:r>
                <a:rPr lang="en-IN" sz="1200" dirty="0" err="1">
                  <a:latin typeface="Arial" panose="020B0604020202020204" pitchFamily="34" charset="0"/>
                </a:rPr>
                <a:t>ffmpeg</a:t>
              </a:r>
              <a:r>
                <a:rPr lang="en-IN" sz="1200" dirty="0">
                  <a:latin typeface="Arial" panose="020B0604020202020204" pitchFamily="34" charset="0"/>
                </a:rPr>
                <a:t>, </a:t>
              </a:r>
              <a:r>
                <a:rPr lang="en-IN" sz="1200" dirty="0" err="1">
                  <a:latin typeface="Arial" panose="020B0604020202020204" pitchFamily="34" charset="0"/>
                </a:rPr>
                <a:t>libopencv,nodejs</a:t>
              </a:r>
              <a:r>
                <a:rPr lang="en-IN" sz="1200" dirty="0">
                  <a:latin typeface="Arial" panose="020B0604020202020204" pitchFamily="34" charset="0"/>
                </a:rPr>
                <a:t>, </a:t>
              </a:r>
              <a:r>
                <a:rPr lang="en-IN" sz="1200" dirty="0" err="1">
                  <a:latin typeface="Arial" panose="020B0604020202020204" pitchFamily="34" charset="0"/>
                </a:rPr>
                <a:t>phantomjs</a:t>
              </a:r>
              <a:endParaRPr lang="en-IN" sz="1200" dirty="0">
                <a:latin typeface="Arial" panose="020B0604020202020204" pitchFamily="34" charset="0"/>
              </a:endParaRPr>
            </a:p>
          </p:txBody>
        </p:sp>
      </p:grpSp>
      <p:grpSp>
        <p:nvGrpSpPr>
          <p:cNvPr id="97" name="Group 96">
            <a:extLst>
              <a:ext uri="{FF2B5EF4-FFF2-40B4-BE49-F238E27FC236}">
                <a16:creationId xmlns:a16="http://schemas.microsoft.com/office/drawing/2014/main" id="{CF86A6EC-7758-4C8F-8C87-CAED1AD8A63C}"/>
              </a:ext>
            </a:extLst>
          </p:cNvPr>
          <p:cNvGrpSpPr/>
          <p:nvPr/>
        </p:nvGrpSpPr>
        <p:grpSpPr>
          <a:xfrm>
            <a:off x="4209952" y="2792977"/>
            <a:ext cx="4830579" cy="517108"/>
            <a:chOff x="4209952" y="2792977"/>
            <a:chExt cx="4830579" cy="517108"/>
          </a:xfrm>
        </p:grpSpPr>
        <p:sp>
          <p:nvSpPr>
            <p:cNvPr id="21" name="Rectangle 20">
              <a:extLst>
                <a:ext uri="{FF2B5EF4-FFF2-40B4-BE49-F238E27FC236}">
                  <a16:creationId xmlns:a16="http://schemas.microsoft.com/office/drawing/2014/main" id="{0FDF8127-2EEB-4AF6-84A4-A4C8F6F550F4}"/>
                </a:ext>
              </a:extLst>
            </p:cNvPr>
            <p:cNvSpPr/>
            <p:nvPr/>
          </p:nvSpPr>
          <p:spPr>
            <a:xfrm>
              <a:off x="4630349" y="2792977"/>
              <a:ext cx="1178528" cy="276999"/>
            </a:xfrm>
            <a:prstGeom prst="rect">
              <a:avLst/>
            </a:prstGeom>
          </p:spPr>
          <p:txBody>
            <a:bodyPr wrap="none">
              <a:spAutoFit/>
            </a:bodyPr>
            <a:lstStyle/>
            <a:p>
              <a:r>
                <a:rPr lang="en-US" sz="1200" b="1" dirty="0">
                  <a:latin typeface="Arial" panose="020B0604020202020204" pitchFamily="34" charset="0"/>
                </a:rPr>
                <a:t>API Endpoint</a:t>
              </a:r>
              <a:endParaRPr lang="en-IN" sz="1200" b="1" dirty="0">
                <a:latin typeface="Arial" panose="020B0604020202020204" pitchFamily="34" charset="0"/>
              </a:endParaRPr>
            </a:p>
          </p:txBody>
        </p:sp>
        <p:sp>
          <p:nvSpPr>
            <p:cNvPr id="22" name="Rectangle 21">
              <a:extLst>
                <a:ext uri="{FF2B5EF4-FFF2-40B4-BE49-F238E27FC236}">
                  <a16:creationId xmlns:a16="http://schemas.microsoft.com/office/drawing/2014/main" id="{53CB9F5C-654E-4EA1-B548-221FE944201C}"/>
                </a:ext>
              </a:extLst>
            </p:cNvPr>
            <p:cNvSpPr/>
            <p:nvPr/>
          </p:nvSpPr>
          <p:spPr>
            <a:xfrm>
              <a:off x="4630349" y="3033086"/>
              <a:ext cx="4410182" cy="276999"/>
            </a:xfrm>
            <a:prstGeom prst="rect">
              <a:avLst/>
            </a:prstGeom>
          </p:spPr>
          <p:txBody>
            <a:bodyPr wrap="none">
              <a:spAutoFit/>
            </a:bodyPr>
            <a:lstStyle/>
            <a:p>
              <a:r>
                <a:rPr lang="en-IN" sz="1200" dirty="0">
                  <a:latin typeface="Arial" panose="020B0604020202020204" pitchFamily="34" charset="0"/>
                </a:rPr>
                <a:t>Python 2.7, Flask, </a:t>
              </a:r>
              <a:r>
                <a:rPr lang="en-IN" sz="1200" dirty="0" err="1">
                  <a:latin typeface="Arial" panose="020B0604020202020204" pitchFamily="34" charset="0"/>
                </a:rPr>
                <a:t>pyredis</a:t>
              </a:r>
              <a:r>
                <a:rPr lang="en-IN" sz="1200" dirty="0">
                  <a:latin typeface="Arial" panose="020B0604020202020204" pitchFamily="34" charset="0"/>
                </a:rPr>
                <a:t>, celery, </a:t>
              </a:r>
              <a:r>
                <a:rPr lang="en-IN" sz="1200" dirty="0" err="1">
                  <a:latin typeface="Arial" panose="020B0604020202020204" pitchFamily="34" charset="0"/>
                </a:rPr>
                <a:t>psycopg</a:t>
              </a:r>
              <a:r>
                <a:rPr lang="en-IN" sz="1200" dirty="0">
                  <a:latin typeface="Arial" panose="020B0604020202020204" pitchFamily="34" charset="0"/>
                </a:rPr>
                <a:t>, </a:t>
              </a:r>
              <a:r>
                <a:rPr lang="en-IN" sz="1200" dirty="0" err="1">
                  <a:latin typeface="Arial" panose="020B0604020202020204" pitchFamily="34" charset="0"/>
                </a:rPr>
                <a:t>postgresql</a:t>
              </a:r>
              <a:r>
                <a:rPr lang="en-IN" sz="1200" dirty="0">
                  <a:latin typeface="Arial" panose="020B0604020202020204" pitchFamily="34" charset="0"/>
                </a:rPr>
                <a:t>-client</a:t>
              </a:r>
            </a:p>
          </p:txBody>
        </p:sp>
        <p:pic>
          <p:nvPicPr>
            <p:cNvPr id="23" name="Picture 22">
              <a:extLst>
                <a:ext uri="{FF2B5EF4-FFF2-40B4-BE49-F238E27FC236}">
                  <a16:creationId xmlns:a16="http://schemas.microsoft.com/office/drawing/2014/main" id="{56F5C44E-112E-4D9C-8580-FF76129FC61D}"/>
                </a:ext>
              </a:extLst>
            </p:cNvPr>
            <p:cNvPicPr>
              <a:picLocks noChangeAspect="1"/>
            </p:cNvPicPr>
            <p:nvPr/>
          </p:nvPicPr>
          <p:blipFill>
            <a:blip r:embed="rId6"/>
            <a:stretch>
              <a:fillRect/>
            </a:stretch>
          </p:blipFill>
          <p:spPr>
            <a:xfrm>
              <a:off x="4209952" y="2800900"/>
              <a:ext cx="472883" cy="472883"/>
            </a:xfrm>
            <a:prstGeom prst="rect">
              <a:avLst/>
            </a:prstGeom>
          </p:spPr>
        </p:pic>
      </p:grpSp>
      <p:grpSp>
        <p:nvGrpSpPr>
          <p:cNvPr id="63" name="Group 62">
            <a:extLst>
              <a:ext uri="{FF2B5EF4-FFF2-40B4-BE49-F238E27FC236}">
                <a16:creationId xmlns:a16="http://schemas.microsoft.com/office/drawing/2014/main" id="{A38D4CAA-0B06-44A9-9D5B-B7A0A4D91AE5}"/>
              </a:ext>
            </a:extLst>
          </p:cNvPr>
          <p:cNvGrpSpPr/>
          <p:nvPr/>
        </p:nvGrpSpPr>
        <p:grpSpPr>
          <a:xfrm>
            <a:off x="453657" y="3346941"/>
            <a:ext cx="2422903" cy="493823"/>
            <a:chOff x="453657" y="3346941"/>
            <a:chExt cx="2422903" cy="493823"/>
          </a:xfrm>
        </p:grpSpPr>
        <p:sp>
          <p:nvSpPr>
            <p:cNvPr id="26" name="Rectangle 25">
              <a:extLst>
                <a:ext uri="{FF2B5EF4-FFF2-40B4-BE49-F238E27FC236}">
                  <a16:creationId xmlns:a16="http://schemas.microsoft.com/office/drawing/2014/main" id="{78DE2C6B-CD16-4E2C-A9D3-4ECD307814F2}"/>
                </a:ext>
              </a:extLst>
            </p:cNvPr>
            <p:cNvSpPr/>
            <p:nvPr/>
          </p:nvSpPr>
          <p:spPr>
            <a:xfrm>
              <a:off x="877455" y="3346941"/>
              <a:ext cx="1178528" cy="276999"/>
            </a:xfrm>
            <a:prstGeom prst="rect">
              <a:avLst/>
            </a:prstGeom>
          </p:spPr>
          <p:txBody>
            <a:bodyPr wrap="none">
              <a:spAutoFit/>
            </a:bodyPr>
            <a:lstStyle/>
            <a:p>
              <a:r>
                <a:rPr lang="en-US" sz="1200" b="1" dirty="0">
                  <a:latin typeface="Arial" panose="020B0604020202020204" pitchFamily="34" charset="0"/>
                </a:rPr>
                <a:t>Web frontend</a:t>
              </a:r>
              <a:endParaRPr lang="en-IN" sz="1200" b="1" dirty="0"/>
            </a:p>
          </p:txBody>
        </p:sp>
        <p:sp>
          <p:nvSpPr>
            <p:cNvPr id="27" name="Rectangle 26">
              <a:extLst>
                <a:ext uri="{FF2B5EF4-FFF2-40B4-BE49-F238E27FC236}">
                  <a16:creationId xmlns:a16="http://schemas.microsoft.com/office/drawing/2014/main" id="{F86CE69A-5ECE-45BA-BAB6-D3D8312B6431}"/>
                </a:ext>
              </a:extLst>
            </p:cNvPr>
            <p:cNvSpPr/>
            <p:nvPr/>
          </p:nvSpPr>
          <p:spPr>
            <a:xfrm>
              <a:off x="891721" y="3563765"/>
              <a:ext cx="1984839" cy="276999"/>
            </a:xfrm>
            <a:prstGeom prst="rect">
              <a:avLst/>
            </a:prstGeom>
          </p:spPr>
          <p:txBody>
            <a:bodyPr wrap="none">
              <a:spAutoFit/>
            </a:bodyPr>
            <a:lstStyle/>
            <a:p>
              <a:r>
                <a:rPr lang="en-IN" sz="1200" dirty="0">
                  <a:latin typeface="Arial" panose="020B0604020202020204" pitchFamily="34" charset="0"/>
                </a:rPr>
                <a:t>Ruby, Rails, sass, Unicorn</a:t>
              </a:r>
            </a:p>
          </p:txBody>
        </p:sp>
        <p:pic>
          <p:nvPicPr>
            <p:cNvPr id="28" name="Picture 27">
              <a:extLst>
                <a:ext uri="{FF2B5EF4-FFF2-40B4-BE49-F238E27FC236}">
                  <a16:creationId xmlns:a16="http://schemas.microsoft.com/office/drawing/2014/main" id="{EF56400D-2481-49E1-BD63-F43F0401EC6E}"/>
                </a:ext>
              </a:extLst>
            </p:cNvPr>
            <p:cNvPicPr>
              <a:picLocks noChangeAspect="1"/>
            </p:cNvPicPr>
            <p:nvPr/>
          </p:nvPicPr>
          <p:blipFill>
            <a:blip r:embed="rId7"/>
            <a:stretch>
              <a:fillRect/>
            </a:stretch>
          </p:blipFill>
          <p:spPr>
            <a:xfrm>
              <a:off x="453657" y="3382919"/>
              <a:ext cx="434799" cy="434799"/>
            </a:xfrm>
            <a:prstGeom prst="rect">
              <a:avLst/>
            </a:prstGeom>
          </p:spPr>
        </p:pic>
      </p:grpSp>
      <p:grpSp>
        <p:nvGrpSpPr>
          <p:cNvPr id="98" name="Group 97">
            <a:extLst>
              <a:ext uri="{FF2B5EF4-FFF2-40B4-BE49-F238E27FC236}">
                <a16:creationId xmlns:a16="http://schemas.microsoft.com/office/drawing/2014/main" id="{BE18BBB9-F506-4F36-85F5-9A768764A411}"/>
              </a:ext>
            </a:extLst>
          </p:cNvPr>
          <p:cNvGrpSpPr/>
          <p:nvPr/>
        </p:nvGrpSpPr>
        <p:grpSpPr>
          <a:xfrm>
            <a:off x="4212418" y="3335495"/>
            <a:ext cx="2009269" cy="538695"/>
            <a:chOff x="4212418" y="3335495"/>
            <a:chExt cx="2009269" cy="538695"/>
          </a:xfrm>
        </p:grpSpPr>
        <p:sp>
          <p:nvSpPr>
            <p:cNvPr id="30" name="Rectangle 29">
              <a:extLst>
                <a:ext uri="{FF2B5EF4-FFF2-40B4-BE49-F238E27FC236}">
                  <a16:creationId xmlns:a16="http://schemas.microsoft.com/office/drawing/2014/main" id="{7B08F7D2-01BA-4A31-8F2B-E31FD0C96C4E}"/>
                </a:ext>
              </a:extLst>
            </p:cNvPr>
            <p:cNvSpPr/>
            <p:nvPr/>
          </p:nvSpPr>
          <p:spPr>
            <a:xfrm>
              <a:off x="4648821" y="3357082"/>
              <a:ext cx="663964" cy="276999"/>
            </a:xfrm>
            <a:prstGeom prst="rect">
              <a:avLst/>
            </a:prstGeom>
          </p:spPr>
          <p:txBody>
            <a:bodyPr wrap="none">
              <a:spAutoFit/>
            </a:bodyPr>
            <a:lstStyle/>
            <a:p>
              <a:r>
                <a:rPr lang="en-US" sz="1200" b="1" dirty="0">
                  <a:latin typeface="Arial" panose="020B0604020202020204" pitchFamily="34" charset="0"/>
                </a:rPr>
                <a:t>Queue</a:t>
              </a:r>
              <a:endParaRPr lang="en-IN" sz="1200" b="1" dirty="0">
                <a:latin typeface="Arial" panose="020B0604020202020204" pitchFamily="34" charset="0"/>
              </a:endParaRPr>
            </a:p>
          </p:txBody>
        </p:sp>
        <p:sp>
          <p:nvSpPr>
            <p:cNvPr id="31" name="Rectangle 30">
              <a:extLst>
                <a:ext uri="{FF2B5EF4-FFF2-40B4-BE49-F238E27FC236}">
                  <a16:creationId xmlns:a16="http://schemas.microsoft.com/office/drawing/2014/main" id="{3060AAD4-6308-4C46-8B6D-1A3BDC524803}"/>
                </a:ext>
              </a:extLst>
            </p:cNvPr>
            <p:cNvSpPr/>
            <p:nvPr/>
          </p:nvSpPr>
          <p:spPr>
            <a:xfrm>
              <a:off x="4648821" y="3597191"/>
              <a:ext cx="1572866" cy="276999"/>
            </a:xfrm>
            <a:prstGeom prst="rect">
              <a:avLst/>
            </a:prstGeom>
          </p:spPr>
          <p:txBody>
            <a:bodyPr wrap="none">
              <a:spAutoFit/>
            </a:bodyPr>
            <a:lstStyle/>
            <a:p>
              <a:r>
                <a:rPr lang="en-IN" sz="1200" dirty="0">
                  <a:latin typeface="Arial" panose="020B0604020202020204" pitchFamily="34" charset="0"/>
                </a:rPr>
                <a:t>Redis, </a:t>
              </a:r>
              <a:r>
                <a:rPr lang="en-IN" sz="1200" dirty="0" err="1">
                  <a:latin typeface="Arial" panose="020B0604020202020204" pitchFamily="34" charset="0"/>
                </a:rPr>
                <a:t>redis</a:t>
              </a:r>
              <a:r>
                <a:rPr lang="en-IN" sz="1200" dirty="0">
                  <a:latin typeface="Arial" panose="020B0604020202020204" pitchFamily="34" charset="0"/>
                </a:rPr>
                <a:t>-sentinel</a:t>
              </a:r>
            </a:p>
          </p:txBody>
        </p:sp>
        <p:pic>
          <p:nvPicPr>
            <p:cNvPr id="33" name="Picture 32">
              <a:extLst>
                <a:ext uri="{FF2B5EF4-FFF2-40B4-BE49-F238E27FC236}">
                  <a16:creationId xmlns:a16="http://schemas.microsoft.com/office/drawing/2014/main" id="{74971467-A641-435D-96DD-F0B40080704B}"/>
                </a:ext>
              </a:extLst>
            </p:cNvPr>
            <p:cNvPicPr>
              <a:picLocks noChangeAspect="1"/>
            </p:cNvPicPr>
            <p:nvPr/>
          </p:nvPicPr>
          <p:blipFill>
            <a:blip r:embed="rId8"/>
            <a:stretch>
              <a:fillRect/>
            </a:stretch>
          </p:blipFill>
          <p:spPr>
            <a:xfrm>
              <a:off x="4212418" y="3335495"/>
              <a:ext cx="472294" cy="472294"/>
            </a:xfrm>
            <a:prstGeom prst="rect">
              <a:avLst/>
            </a:prstGeom>
          </p:spPr>
        </p:pic>
      </p:grpSp>
      <p:sp>
        <p:nvSpPr>
          <p:cNvPr id="35" name="Rectangle 34">
            <a:extLst>
              <a:ext uri="{FF2B5EF4-FFF2-40B4-BE49-F238E27FC236}">
                <a16:creationId xmlns:a16="http://schemas.microsoft.com/office/drawing/2014/main" id="{14776272-1876-484B-9FD9-C0968E279B1D}"/>
              </a:ext>
            </a:extLst>
          </p:cNvPr>
          <p:cNvSpPr/>
          <p:nvPr/>
        </p:nvSpPr>
        <p:spPr>
          <a:xfrm>
            <a:off x="4744334" y="4157637"/>
            <a:ext cx="3952508" cy="338554"/>
          </a:xfrm>
          <a:prstGeom prst="rect">
            <a:avLst/>
          </a:prstGeom>
        </p:spPr>
        <p:txBody>
          <a:bodyPr wrap="square">
            <a:spAutoFit/>
          </a:bodyPr>
          <a:lstStyle/>
          <a:p>
            <a:r>
              <a:rPr lang="en-US" sz="1600" b="1" dirty="0">
                <a:latin typeface="Arial" panose="020B0604020202020204" pitchFamily="34" charset="0"/>
              </a:rPr>
              <a:t>Multiplicity of hardware environments</a:t>
            </a:r>
            <a:endParaRPr lang="en-IN" sz="1600" b="1" dirty="0"/>
          </a:p>
        </p:txBody>
      </p:sp>
      <p:grpSp>
        <p:nvGrpSpPr>
          <p:cNvPr id="100" name="Group 99">
            <a:extLst>
              <a:ext uri="{FF2B5EF4-FFF2-40B4-BE49-F238E27FC236}">
                <a16:creationId xmlns:a16="http://schemas.microsoft.com/office/drawing/2014/main" id="{2025C32E-D8EE-445A-988B-CA4977BFE97F}"/>
              </a:ext>
            </a:extLst>
          </p:cNvPr>
          <p:cNvGrpSpPr/>
          <p:nvPr/>
        </p:nvGrpSpPr>
        <p:grpSpPr>
          <a:xfrm>
            <a:off x="493744" y="4786603"/>
            <a:ext cx="1872151" cy="383711"/>
            <a:chOff x="493744" y="4786603"/>
            <a:chExt cx="1872151" cy="383711"/>
          </a:xfrm>
        </p:grpSpPr>
        <p:pic>
          <p:nvPicPr>
            <p:cNvPr id="38" name="Picture 37">
              <a:extLst>
                <a:ext uri="{FF2B5EF4-FFF2-40B4-BE49-F238E27FC236}">
                  <a16:creationId xmlns:a16="http://schemas.microsoft.com/office/drawing/2014/main" id="{1D78E83F-8E60-493E-B24B-0C43A976CCDF}"/>
                </a:ext>
              </a:extLst>
            </p:cNvPr>
            <p:cNvPicPr>
              <a:picLocks noChangeAspect="1"/>
            </p:cNvPicPr>
            <p:nvPr/>
          </p:nvPicPr>
          <p:blipFill>
            <a:blip r:embed="rId9"/>
            <a:stretch>
              <a:fillRect/>
            </a:stretch>
          </p:blipFill>
          <p:spPr>
            <a:xfrm>
              <a:off x="493744" y="4786603"/>
              <a:ext cx="383711" cy="383711"/>
            </a:xfrm>
            <a:prstGeom prst="rect">
              <a:avLst/>
            </a:prstGeom>
          </p:spPr>
        </p:pic>
        <p:sp>
          <p:nvSpPr>
            <p:cNvPr id="40" name="Rectangle 39">
              <a:extLst>
                <a:ext uri="{FF2B5EF4-FFF2-40B4-BE49-F238E27FC236}">
                  <a16:creationId xmlns:a16="http://schemas.microsoft.com/office/drawing/2014/main" id="{13F7EAEF-5B1C-4FB7-9794-2BB9BAD7E487}"/>
                </a:ext>
              </a:extLst>
            </p:cNvPr>
            <p:cNvSpPr/>
            <p:nvPr/>
          </p:nvSpPr>
          <p:spPr>
            <a:xfrm>
              <a:off x="942107" y="4839958"/>
              <a:ext cx="1423788" cy="276999"/>
            </a:xfrm>
            <a:prstGeom prst="rect">
              <a:avLst/>
            </a:prstGeom>
          </p:spPr>
          <p:txBody>
            <a:bodyPr wrap="none">
              <a:spAutoFit/>
            </a:bodyPr>
            <a:lstStyle/>
            <a:p>
              <a:r>
                <a:rPr lang="en-US" sz="1200" b="1" dirty="0">
                  <a:latin typeface="Arial" panose="020B0604020202020204" pitchFamily="34" charset="0"/>
                </a:rPr>
                <a:t>Development VM</a:t>
              </a:r>
              <a:endParaRPr lang="en-IN" sz="1200" b="1" dirty="0"/>
            </a:p>
          </p:txBody>
        </p:sp>
      </p:grpSp>
      <p:grpSp>
        <p:nvGrpSpPr>
          <p:cNvPr id="104" name="Group 103">
            <a:extLst>
              <a:ext uri="{FF2B5EF4-FFF2-40B4-BE49-F238E27FC236}">
                <a16:creationId xmlns:a16="http://schemas.microsoft.com/office/drawing/2014/main" id="{3C3BEB56-16E8-4097-BE8B-7D6A48E38F2C}"/>
              </a:ext>
            </a:extLst>
          </p:cNvPr>
          <p:cNvGrpSpPr/>
          <p:nvPr/>
        </p:nvGrpSpPr>
        <p:grpSpPr>
          <a:xfrm>
            <a:off x="558077" y="5322350"/>
            <a:ext cx="1301269" cy="383711"/>
            <a:chOff x="558077" y="5322350"/>
            <a:chExt cx="1301269" cy="383711"/>
          </a:xfrm>
        </p:grpSpPr>
        <p:pic>
          <p:nvPicPr>
            <p:cNvPr id="41" name="Picture 40">
              <a:extLst>
                <a:ext uri="{FF2B5EF4-FFF2-40B4-BE49-F238E27FC236}">
                  <a16:creationId xmlns:a16="http://schemas.microsoft.com/office/drawing/2014/main" id="{04EEB830-3590-4D4A-998E-AFF3B48FEAD6}"/>
                </a:ext>
              </a:extLst>
            </p:cNvPr>
            <p:cNvPicPr>
              <a:picLocks noChangeAspect="1"/>
            </p:cNvPicPr>
            <p:nvPr/>
          </p:nvPicPr>
          <p:blipFill>
            <a:blip r:embed="rId10"/>
            <a:stretch>
              <a:fillRect/>
            </a:stretch>
          </p:blipFill>
          <p:spPr>
            <a:xfrm>
              <a:off x="558077" y="5322350"/>
              <a:ext cx="383711" cy="383711"/>
            </a:xfrm>
            <a:prstGeom prst="rect">
              <a:avLst/>
            </a:prstGeom>
          </p:spPr>
        </p:pic>
        <p:sp>
          <p:nvSpPr>
            <p:cNvPr id="43" name="Rectangle 42">
              <a:extLst>
                <a:ext uri="{FF2B5EF4-FFF2-40B4-BE49-F238E27FC236}">
                  <a16:creationId xmlns:a16="http://schemas.microsoft.com/office/drawing/2014/main" id="{8A4C1E3E-6863-4A25-9A79-97C4F2B4B1DE}"/>
                </a:ext>
              </a:extLst>
            </p:cNvPr>
            <p:cNvSpPr/>
            <p:nvPr/>
          </p:nvSpPr>
          <p:spPr>
            <a:xfrm>
              <a:off x="942107" y="5381163"/>
              <a:ext cx="917239" cy="276999"/>
            </a:xfrm>
            <a:prstGeom prst="rect">
              <a:avLst/>
            </a:prstGeom>
          </p:spPr>
          <p:txBody>
            <a:bodyPr wrap="none">
              <a:spAutoFit/>
            </a:bodyPr>
            <a:lstStyle/>
            <a:p>
              <a:r>
                <a:rPr lang="en-US" sz="1200" b="1" dirty="0">
                  <a:latin typeface="Arial" panose="020B0604020202020204" pitchFamily="34" charset="0"/>
                </a:rPr>
                <a:t>QA server</a:t>
              </a:r>
              <a:endParaRPr lang="en-IN" sz="1200" b="1" dirty="0"/>
            </a:p>
          </p:txBody>
        </p:sp>
      </p:grpSp>
      <p:grpSp>
        <p:nvGrpSpPr>
          <p:cNvPr id="101" name="Group 100">
            <a:extLst>
              <a:ext uri="{FF2B5EF4-FFF2-40B4-BE49-F238E27FC236}">
                <a16:creationId xmlns:a16="http://schemas.microsoft.com/office/drawing/2014/main" id="{0320DEF3-DA1B-4AC5-816F-68EC746FC977}"/>
              </a:ext>
            </a:extLst>
          </p:cNvPr>
          <p:cNvGrpSpPr/>
          <p:nvPr/>
        </p:nvGrpSpPr>
        <p:grpSpPr>
          <a:xfrm>
            <a:off x="2406271" y="4786601"/>
            <a:ext cx="2243371" cy="383711"/>
            <a:chOff x="2406271" y="4786601"/>
            <a:chExt cx="2243371" cy="383711"/>
          </a:xfrm>
        </p:grpSpPr>
        <p:pic>
          <p:nvPicPr>
            <p:cNvPr id="44" name="Picture 43">
              <a:extLst>
                <a:ext uri="{FF2B5EF4-FFF2-40B4-BE49-F238E27FC236}">
                  <a16:creationId xmlns:a16="http://schemas.microsoft.com/office/drawing/2014/main" id="{92E99C4C-C568-4331-9E47-EEEC3A7224F9}"/>
                </a:ext>
              </a:extLst>
            </p:cNvPr>
            <p:cNvPicPr>
              <a:picLocks noChangeAspect="1"/>
            </p:cNvPicPr>
            <p:nvPr/>
          </p:nvPicPr>
          <p:blipFill>
            <a:blip r:embed="rId11"/>
            <a:stretch>
              <a:fillRect/>
            </a:stretch>
          </p:blipFill>
          <p:spPr>
            <a:xfrm>
              <a:off x="2406271" y="4786601"/>
              <a:ext cx="383711" cy="383711"/>
            </a:xfrm>
            <a:prstGeom prst="rect">
              <a:avLst/>
            </a:prstGeom>
          </p:spPr>
        </p:pic>
        <p:sp>
          <p:nvSpPr>
            <p:cNvPr id="46" name="Rectangle 45">
              <a:extLst>
                <a:ext uri="{FF2B5EF4-FFF2-40B4-BE49-F238E27FC236}">
                  <a16:creationId xmlns:a16="http://schemas.microsoft.com/office/drawing/2014/main" id="{8087AF71-BC79-47A4-B1ED-E019774709F0}"/>
                </a:ext>
              </a:extLst>
            </p:cNvPr>
            <p:cNvSpPr/>
            <p:nvPr/>
          </p:nvSpPr>
          <p:spPr>
            <a:xfrm>
              <a:off x="2844340" y="4839958"/>
              <a:ext cx="1805302" cy="276999"/>
            </a:xfrm>
            <a:prstGeom prst="rect">
              <a:avLst/>
            </a:prstGeom>
          </p:spPr>
          <p:txBody>
            <a:bodyPr wrap="none">
              <a:spAutoFit/>
            </a:bodyPr>
            <a:lstStyle/>
            <a:p>
              <a:r>
                <a:rPr lang="en-US" sz="1200" b="1" dirty="0">
                  <a:latin typeface="Arial" panose="020B0604020202020204" pitchFamily="34" charset="0"/>
                </a:rPr>
                <a:t>Customer Data Center</a:t>
              </a:r>
              <a:endParaRPr lang="en-IN" sz="1200" b="1" dirty="0"/>
            </a:p>
          </p:txBody>
        </p:sp>
      </p:grpSp>
      <p:grpSp>
        <p:nvGrpSpPr>
          <p:cNvPr id="105" name="Group 104">
            <a:extLst>
              <a:ext uri="{FF2B5EF4-FFF2-40B4-BE49-F238E27FC236}">
                <a16:creationId xmlns:a16="http://schemas.microsoft.com/office/drawing/2014/main" id="{F6A761FE-B73B-4904-A7B8-349B4434486A}"/>
              </a:ext>
            </a:extLst>
          </p:cNvPr>
          <p:cNvGrpSpPr/>
          <p:nvPr/>
        </p:nvGrpSpPr>
        <p:grpSpPr>
          <a:xfrm>
            <a:off x="1932926" y="5361503"/>
            <a:ext cx="1865907" cy="339821"/>
            <a:chOff x="1932926" y="5361503"/>
            <a:chExt cx="1865907" cy="339821"/>
          </a:xfrm>
        </p:grpSpPr>
        <p:pic>
          <p:nvPicPr>
            <p:cNvPr id="47" name="Picture 46">
              <a:extLst>
                <a:ext uri="{FF2B5EF4-FFF2-40B4-BE49-F238E27FC236}">
                  <a16:creationId xmlns:a16="http://schemas.microsoft.com/office/drawing/2014/main" id="{0258153F-F56C-4D44-A707-C0348AC2A0E0}"/>
                </a:ext>
              </a:extLst>
            </p:cNvPr>
            <p:cNvPicPr>
              <a:picLocks noChangeAspect="1"/>
            </p:cNvPicPr>
            <p:nvPr/>
          </p:nvPicPr>
          <p:blipFill>
            <a:blip r:embed="rId12"/>
            <a:stretch>
              <a:fillRect/>
            </a:stretch>
          </p:blipFill>
          <p:spPr>
            <a:xfrm>
              <a:off x="1932926" y="5361503"/>
              <a:ext cx="339821" cy="339821"/>
            </a:xfrm>
            <a:prstGeom prst="rect">
              <a:avLst/>
            </a:prstGeom>
          </p:spPr>
        </p:pic>
        <p:sp>
          <p:nvSpPr>
            <p:cNvPr id="49" name="Rectangle 48">
              <a:extLst>
                <a:ext uri="{FF2B5EF4-FFF2-40B4-BE49-F238E27FC236}">
                  <a16:creationId xmlns:a16="http://schemas.microsoft.com/office/drawing/2014/main" id="{3E450DB0-78DA-4FA7-8CA9-437760AC71DC}"/>
                </a:ext>
              </a:extLst>
            </p:cNvPr>
            <p:cNvSpPr/>
            <p:nvPr/>
          </p:nvSpPr>
          <p:spPr>
            <a:xfrm>
              <a:off x="2253217" y="5372905"/>
              <a:ext cx="1545616" cy="276999"/>
            </a:xfrm>
            <a:prstGeom prst="rect">
              <a:avLst/>
            </a:prstGeom>
          </p:spPr>
          <p:txBody>
            <a:bodyPr wrap="none">
              <a:spAutoFit/>
            </a:bodyPr>
            <a:lstStyle/>
            <a:p>
              <a:r>
                <a:rPr lang="en-US" sz="1200" b="1" dirty="0">
                  <a:latin typeface="Arial" panose="020B0604020202020204" pitchFamily="34" charset="0"/>
                </a:rPr>
                <a:t>Production cluster</a:t>
              </a:r>
              <a:endParaRPr lang="en-IN" sz="1200" b="1" dirty="0"/>
            </a:p>
          </p:txBody>
        </p:sp>
      </p:grpSp>
      <p:grpSp>
        <p:nvGrpSpPr>
          <p:cNvPr id="102" name="Group 101">
            <a:extLst>
              <a:ext uri="{FF2B5EF4-FFF2-40B4-BE49-F238E27FC236}">
                <a16:creationId xmlns:a16="http://schemas.microsoft.com/office/drawing/2014/main" id="{58DEF3CA-B513-4B6A-AF75-9A64A686508F}"/>
              </a:ext>
            </a:extLst>
          </p:cNvPr>
          <p:cNvGrpSpPr/>
          <p:nvPr/>
        </p:nvGrpSpPr>
        <p:grpSpPr>
          <a:xfrm>
            <a:off x="4672023" y="4712559"/>
            <a:ext cx="2119536" cy="429380"/>
            <a:chOff x="4672023" y="4712559"/>
            <a:chExt cx="2119536" cy="429380"/>
          </a:xfrm>
        </p:grpSpPr>
        <p:pic>
          <p:nvPicPr>
            <p:cNvPr id="50" name="Picture 49">
              <a:extLst>
                <a:ext uri="{FF2B5EF4-FFF2-40B4-BE49-F238E27FC236}">
                  <a16:creationId xmlns:a16="http://schemas.microsoft.com/office/drawing/2014/main" id="{3035B66F-4DB4-461C-A656-034E0DDF06C1}"/>
                </a:ext>
              </a:extLst>
            </p:cNvPr>
            <p:cNvPicPr>
              <a:picLocks noChangeAspect="1"/>
            </p:cNvPicPr>
            <p:nvPr/>
          </p:nvPicPr>
          <p:blipFill>
            <a:blip r:embed="rId13"/>
            <a:stretch>
              <a:fillRect/>
            </a:stretch>
          </p:blipFill>
          <p:spPr>
            <a:xfrm>
              <a:off x="4672023" y="4712559"/>
              <a:ext cx="429380" cy="429380"/>
            </a:xfrm>
            <a:prstGeom prst="rect">
              <a:avLst/>
            </a:prstGeom>
          </p:spPr>
        </p:pic>
        <p:sp>
          <p:nvSpPr>
            <p:cNvPr id="52" name="Rectangle 51">
              <a:extLst>
                <a:ext uri="{FF2B5EF4-FFF2-40B4-BE49-F238E27FC236}">
                  <a16:creationId xmlns:a16="http://schemas.microsoft.com/office/drawing/2014/main" id="{3C423F64-FAAE-46AA-A1BF-E58282F1424C}"/>
                </a:ext>
              </a:extLst>
            </p:cNvPr>
            <p:cNvSpPr/>
            <p:nvPr/>
          </p:nvSpPr>
          <p:spPr>
            <a:xfrm>
              <a:off x="5124115" y="4839958"/>
              <a:ext cx="1667444" cy="276999"/>
            </a:xfrm>
            <a:prstGeom prst="rect">
              <a:avLst/>
            </a:prstGeom>
          </p:spPr>
          <p:txBody>
            <a:bodyPr wrap="none">
              <a:spAutoFit/>
            </a:bodyPr>
            <a:lstStyle/>
            <a:p>
              <a:r>
                <a:rPr lang="en-US" sz="1200" b="1" dirty="0">
                  <a:latin typeface="Arial" panose="020B0604020202020204" pitchFamily="34" charset="0"/>
                </a:rPr>
                <a:t>Contributor’s laptop</a:t>
              </a:r>
              <a:endParaRPr lang="en-IN" sz="1200" b="1" dirty="0"/>
            </a:p>
          </p:txBody>
        </p:sp>
      </p:grpSp>
      <p:grpSp>
        <p:nvGrpSpPr>
          <p:cNvPr id="106" name="Group 105">
            <a:extLst>
              <a:ext uri="{FF2B5EF4-FFF2-40B4-BE49-F238E27FC236}">
                <a16:creationId xmlns:a16="http://schemas.microsoft.com/office/drawing/2014/main" id="{ECFCAF40-AAE7-41C6-8F32-4D8380A7D4E2}"/>
              </a:ext>
            </a:extLst>
          </p:cNvPr>
          <p:cNvGrpSpPr/>
          <p:nvPr/>
        </p:nvGrpSpPr>
        <p:grpSpPr>
          <a:xfrm>
            <a:off x="3798833" y="5322350"/>
            <a:ext cx="1543605" cy="339821"/>
            <a:chOff x="3798833" y="5322350"/>
            <a:chExt cx="1543605" cy="339821"/>
          </a:xfrm>
        </p:grpSpPr>
        <p:pic>
          <p:nvPicPr>
            <p:cNvPr id="53" name="Picture 52">
              <a:extLst>
                <a:ext uri="{FF2B5EF4-FFF2-40B4-BE49-F238E27FC236}">
                  <a16:creationId xmlns:a16="http://schemas.microsoft.com/office/drawing/2014/main" id="{302B5251-60DD-4A70-975F-B892FAEF0268}"/>
                </a:ext>
              </a:extLst>
            </p:cNvPr>
            <p:cNvPicPr>
              <a:picLocks noChangeAspect="1"/>
            </p:cNvPicPr>
            <p:nvPr/>
          </p:nvPicPr>
          <p:blipFill>
            <a:blip r:embed="rId14"/>
            <a:stretch>
              <a:fillRect/>
            </a:stretch>
          </p:blipFill>
          <p:spPr>
            <a:xfrm>
              <a:off x="3798833" y="5322350"/>
              <a:ext cx="339821" cy="339821"/>
            </a:xfrm>
            <a:prstGeom prst="rect">
              <a:avLst/>
            </a:prstGeom>
          </p:spPr>
        </p:pic>
        <p:sp>
          <p:nvSpPr>
            <p:cNvPr id="55" name="Rectangle 54">
              <a:extLst>
                <a:ext uri="{FF2B5EF4-FFF2-40B4-BE49-F238E27FC236}">
                  <a16:creationId xmlns:a16="http://schemas.microsoft.com/office/drawing/2014/main" id="{62E645AA-C317-4CC6-BB6F-CC700E4978FC}"/>
                </a:ext>
              </a:extLst>
            </p:cNvPr>
            <p:cNvSpPr/>
            <p:nvPr/>
          </p:nvSpPr>
          <p:spPr>
            <a:xfrm>
              <a:off x="4144674" y="5363669"/>
              <a:ext cx="1197764" cy="276999"/>
            </a:xfrm>
            <a:prstGeom prst="rect">
              <a:avLst/>
            </a:prstGeom>
          </p:spPr>
          <p:txBody>
            <a:bodyPr wrap="none">
              <a:spAutoFit/>
            </a:bodyPr>
            <a:lstStyle/>
            <a:p>
              <a:r>
                <a:rPr lang="en-US" sz="1200" b="1" dirty="0">
                  <a:latin typeface="Arial" panose="020B0604020202020204" pitchFamily="34" charset="0"/>
                </a:rPr>
                <a:t>Data recovery</a:t>
              </a:r>
              <a:endParaRPr lang="en-IN" sz="1200" b="1" dirty="0"/>
            </a:p>
          </p:txBody>
        </p:sp>
      </p:grpSp>
      <p:grpSp>
        <p:nvGrpSpPr>
          <p:cNvPr id="103" name="Group 102">
            <a:extLst>
              <a:ext uri="{FF2B5EF4-FFF2-40B4-BE49-F238E27FC236}">
                <a16:creationId xmlns:a16="http://schemas.microsoft.com/office/drawing/2014/main" id="{95BD0961-75D1-4F6A-86C9-DA7946D18B0B}"/>
              </a:ext>
            </a:extLst>
          </p:cNvPr>
          <p:cNvGrpSpPr/>
          <p:nvPr/>
        </p:nvGrpSpPr>
        <p:grpSpPr>
          <a:xfrm>
            <a:off x="6835441" y="4702746"/>
            <a:ext cx="1541706" cy="414211"/>
            <a:chOff x="6835441" y="4702746"/>
            <a:chExt cx="1541706" cy="414211"/>
          </a:xfrm>
        </p:grpSpPr>
        <p:pic>
          <p:nvPicPr>
            <p:cNvPr id="56" name="Picture 55">
              <a:extLst>
                <a:ext uri="{FF2B5EF4-FFF2-40B4-BE49-F238E27FC236}">
                  <a16:creationId xmlns:a16="http://schemas.microsoft.com/office/drawing/2014/main" id="{AB088C22-2277-47A4-9013-29472FDC5FEF}"/>
                </a:ext>
              </a:extLst>
            </p:cNvPr>
            <p:cNvPicPr>
              <a:picLocks noChangeAspect="1"/>
            </p:cNvPicPr>
            <p:nvPr/>
          </p:nvPicPr>
          <p:blipFill>
            <a:blip r:embed="rId15"/>
            <a:stretch>
              <a:fillRect/>
            </a:stretch>
          </p:blipFill>
          <p:spPr>
            <a:xfrm>
              <a:off x="6835441" y="4702746"/>
              <a:ext cx="412871" cy="412871"/>
            </a:xfrm>
            <a:prstGeom prst="rect">
              <a:avLst/>
            </a:prstGeom>
          </p:spPr>
        </p:pic>
        <p:sp>
          <p:nvSpPr>
            <p:cNvPr id="59" name="Rectangle 58">
              <a:extLst>
                <a:ext uri="{FF2B5EF4-FFF2-40B4-BE49-F238E27FC236}">
                  <a16:creationId xmlns:a16="http://schemas.microsoft.com/office/drawing/2014/main" id="{098509D2-8C6A-4488-AE8C-684BF869B677}"/>
                </a:ext>
              </a:extLst>
            </p:cNvPr>
            <p:cNvSpPr/>
            <p:nvPr/>
          </p:nvSpPr>
          <p:spPr>
            <a:xfrm>
              <a:off x="7248312" y="4839958"/>
              <a:ext cx="1128835" cy="276999"/>
            </a:xfrm>
            <a:prstGeom prst="rect">
              <a:avLst/>
            </a:prstGeom>
          </p:spPr>
          <p:txBody>
            <a:bodyPr wrap="none">
              <a:spAutoFit/>
            </a:bodyPr>
            <a:lstStyle/>
            <a:p>
              <a:r>
                <a:rPr lang="en-US" sz="1200" b="1" dirty="0">
                  <a:latin typeface="Arial" panose="020B0604020202020204" pitchFamily="34" charset="0"/>
                </a:rPr>
                <a:t>Public Cloud</a:t>
              </a:r>
              <a:endParaRPr lang="en-IN" sz="1200" b="1" dirty="0"/>
            </a:p>
          </p:txBody>
        </p:sp>
      </p:grpSp>
      <p:grpSp>
        <p:nvGrpSpPr>
          <p:cNvPr id="107" name="Group 106">
            <a:extLst>
              <a:ext uri="{FF2B5EF4-FFF2-40B4-BE49-F238E27FC236}">
                <a16:creationId xmlns:a16="http://schemas.microsoft.com/office/drawing/2014/main" id="{8FDC75D6-330F-4357-970E-A26843F45CC6}"/>
              </a:ext>
            </a:extLst>
          </p:cNvPr>
          <p:cNvGrpSpPr/>
          <p:nvPr/>
        </p:nvGrpSpPr>
        <p:grpSpPr>
          <a:xfrm>
            <a:off x="5400337" y="5170312"/>
            <a:ext cx="2271467" cy="631008"/>
            <a:chOff x="5400337" y="5170312"/>
            <a:chExt cx="2271467" cy="631008"/>
          </a:xfrm>
        </p:grpSpPr>
        <p:pic>
          <p:nvPicPr>
            <p:cNvPr id="60" name="Picture 59">
              <a:extLst>
                <a:ext uri="{FF2B5EF4-FFF2-40B4-BE49-F238E27FC236}">
                  <a16:creationId xmlns:a16="http://schemas.microsoft.com/office/drawing/2014/main" id="{1F2A76C2-594F-44C8-ACF4-41E2DA8FF224}"/>
                </a:ext>
              </a:extLst>
            </p:cNvPr>
            <p:cNvPicPr>
              <a:picLocks noChangeAspect="1"/>
            </p:cNvPicPr>
            <p:nvPr/>
          </p:nvPicPr>
          <p:blipFill>
            <a:blip r:embed="rId16"/>
            <a:stretch>
              <a:fillRect/>
            </a:stretch>
          </p:blipFill>
          <p:spPr>
            <a:xfrm>
              <a:off x="5400337" y="5170312"/>
              <a:ext cx="631008" cy="631008"/>
            </a:xfrm>
            <a:prstGeom prst="rect">
              <a:avLst/>
            </a:prstGeom>
          </p:spPr>
        </p:pic>
        <p:sp>
          <p:nvSpPr>
            <p:cNvPr id="62" name="Rectangle 61">
              <a:extLst>
                <a:ext uri="{FF2B5EF4-FFF2-40B4-BE49-F238E27FC236}">
                  <a16:creationId xmlns:a16="http://schemas.microsoft.com/office/drawing/2014/main" id="{086DB80D-7FFB-4E89-99B5-B5109493202E}"/>
                </a:ext>
              </a:extLst>
            </p:cNvPr>
            <p:cNvSpPr/>
            <p:nvPr/>
          </p:nvSpPr>
          <p:spPr>
            <a:xfrm>
              <a:off x="6068480" y="5363669"/>
              <a:ext cx="1603324" cy="276999"/>
            </a:xfrm>
            <a:prstGeom prst="rect">
              <a:avLst/>
            </a:prstGeom>
          </p:spPr>
          <p:txBody>
            <a:bodyPr wrap="none">
              <a:spAutoFit/>
            </a:bodyPr>
            <a:lstStyle/>
            <a:p>
              <a:r>
                <a:rPr lang="en-US" sz="1200" b="1" dirty="0">
                  <a:latin typeface="Arial" panose="020B0604020202020204" pitchFamily="34" charset="0"/>
                </a:rPr>
                <a:t>Production Servers</a:t>
              </a:r>
              <a:endParaRPr lang="en-IN" sz="1200" b="1"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243804"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 Challenges of Traditional IT systems </a:t>
            </a:r>
            <a:endParaRPr sz="2800" b="1" i="0" u="none" strike="noStrike" cap="none">
              <a:solidFill>
                <a:schemeClr val="dk2"/>
              </a:solidFill>
              <a:latin typeface="Arial"/>
              <a:ea typeface="Arial"/>
              <a:cs typeface="Arial"/>
              <a:sym typeface="Arial"/>
            </a:endParaRPr>
          </a:p>
        </p:txBody>
      </p:sp>
      <p:sp>
        <p:nvSpPr>
          <p:cNvPr id="760" name="Shape 76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761" name="Shape 761"/>
          <p:cNvSpPr txBox="1">
            <a:spLocks noGrp="1"/>
          </p:cNvSpPr>
          <p:nvPr>
            <p:ph type="body" idx="2"/>
          </p:nvPr>
        </p:nvSpPr>
        <p:spPr>
          <a:xfrm>
            <a:off x="514350" y="1305000"/>
            <a:ext cx="114060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Traditional IT systems follow outdated processes that are not suited for products of today. This leads to many challenges for the organization</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762" name="Shape 762"/>
          <p:cNvGraphicFramePr/>
          <p:nvPr/>
        </p:nvGraphicFramePr>
        <p:xfrm>
          <a:off x="613740" y="2139881"/>
          <a:ext cx="11306600" cy="4104030"/>
        </p:xfrm>
        <a:graphic>
          <a:graphicData uri="http://schemas.openxmlformats.org/drawingml/2006/table">
            <a:tbl>
              <a:tblPr>
                <a:noFill/>
                <a:tableStyleId>{083450F4-A9F2-4334-8C3D-003096176307}</a:tableStyleId>
              </a:tblPr>
              <a:tblGrid>
                <a:gridCol w="2542825">
                  <a:extLst>
                    <a:ext uri="{9D8B030D-6E8A-4147-A177-3AD203B41FA5}">
                      <a16:colId xmlns:a16="http://schemas.microsoft.com/office/drawing/2014/main" val="20000"/>
                    </a:ext>
                  </a:extLst>
                </a:gridCol>
                <a:gridCol w="8763775">
                  <a:extLst>
                    <a:ext uri="{9D8B030D-6E8A-4147-A177-3AD203B41FA5}">
                      <a16:colId xmlns:a16="http://schemas.microsoft.com/office/drawing/2014/main" val="20001"/>
                    </a:ext>
                  </a:extLst>
                </a:gridCol>
              </a:tblGrid>
              <a:tr h="713850">
                <a:tc>
                  <a:txBody>
                    <a:bodyPr/>
                    <a:lstStyle/>
                    <a:p>
                      <a:pPr marL="0" marR="0" lvl="0" indent="0" algn="l" rtl="0">
                        <a:spcBef>
                          <a:spcPts val="0"/>
                        </a:spcBef>
                        <a:spcAft>
                          <a:spcPts val="0"/>
                        </a:spcAft>
                        <a:buClr>
                          <a:schemeClr val="lt1"/>
                        </a:buClr>
                        <a:buSzPts val="1800"/>
                        <a:buFont typeface="Arial"/>
                        <a:buNone/>
                      </a:pPr>
                      <a:r>
                        <a:rPr lang="en-US" sz="1800" b="1" u="none" strike="noStrike" cap="none">
                          <a:solidFill>
                            <a:schemeClr val="lt1"/>
                          </a:solidFill>
                          <a:latin typeface="Arial"/>
                          <a:ea typeface="Arial"/>
                          <a:cs typeface="Arial"/>
                          <a:sym typeface="Arial"/>
                        </a:rPr>
                        <a:t>Poor Quality </a:t>
                      </a:r>
                      <a:br>
                        <a:rPr lang="en-US" sz="1800" b="1" u="none" strike="noStrike" cap="none">
                          <a:solidFill>
                            <a:schemeClr val="lt1"/>
                          </a:solidFill>
                          <a:latin typeface="Arial"/>
                          <a:ea typeface="Arial"/>
                          <a:cs typeface="Arial"/>
                          <a:sym typeface="Arial"/>
                        </a:rPr>
                      </a:br>
                      <a:r>
                        <a:rPr lang="en-US" sz="1800" b="1" u="none" strike="noStrike" cap="none">
                          <a:solidFill>
                            <a:schemeClr val="lt1"/>
                          </a:solidFill>
                          <a:latin typeface="Arial"/>
                          <a:ea typeface="Arial"/>
                          <a:cs typeface="Arial"/>
                          <a:sym typeface="Arial"/>
                        </a:rPr>
                        <a:t>of products</a:t>
                      </a:r>
                      <a:endParaRPr sz="1800" b="1" u="none" strike="noStrike" cap="none">
                        <a:solidFill>
                          <a:schemeClr val="lt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28575" cap="flat" cmpd="sng">
                      <a:solidFill>
                        <a:schemeClr val="dk1"/>
                      </a:solidFill>
                      <a:prstDash val="solid"/>
                      <a:round/>
                      <a:headEnd type="none" w="sm" len="sm"/>
                      <a:tailEnd type="none" w="sm" len="sm"/>
                    </a:lnT>
                    <a:lnB w="12700" cap="flat" cmpd="sng">
                      <a:solidFill>
                        <a:schemeClr val="lt1"/>
                      </a:solidFill>
                      <a:prstDash val="solid"/>
                      <a:round/>
                      <a:headEnd type="none" w="sm" len="sm"/>
                      <a:tailEnd type="none" w="sm" len="sm"/>
                    </a:lnB>
                    <a:solidFill>
                      <a:srgbClr val="0EC07D"/>
                    </a:solidFill>
                  </a:tcPr>
                </a:tc>
                <a:tc>
                  <a:txBody>
                    <a:bodyPr/>
                    <a:lstStyle/>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Organizations create and deliver products that offer less or no value to the end customer leading to product – market gap </a:t>
                      </a:r>
                      <a:endParaRPr/>
                    </a:p>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Products fail to meet the expectations of the customer, who seek high performance, ease of use sturdy</a:t>
                      </a:r>
                      <a:endParaRPr sz="1600" u="none" strike="noStrike" cap="none">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0"/>
                  </a:ext>
                </a:extLst>
              </a:tr>
              <a:tr h="1092925">
                <a:tc>
                  <a:txBody>
                    <a:bodyPr/>
                    <a:lstStyle/>
                    <a:p>
                      <a:pPr marL="0" marR="0" lvl="0" indent="0" algn="l" rtl="0">
                        <a:spcBef>
                          <a:spcPts val="0"/>
                        </a:spcBef>
                        <a:spcAft>
                          <a:spcPts val="0"/>
                        </a:spcAft>
                        <a:buClr>
                          <a:schemeClr val="lt1"/>
                        </a:buClr>
                        <a:buSzPts val="1800"/>
                        <a:buFont typeface="Arial"/>
                        <a:buNone/>
                      </a:pPr>
                      <a:r>
                        <a:rPr lang="en-US" sz="1800" b="1" u="none" strike="noStrike" cap="none">
                          <a:solidFill>
                            <a:schemeClr val="lt1"/>
                          </a:solidFill>
                          <a:latin typeface="Arial"/>
                          <a:ea typeface="Arial"/>
                          <a:cs typeface="Arial"/>
                          <a:sym typeface="Arial"/>
                        </a:rPr>
                        <a:t>Irregular release </a:t>
                      </a:r>
                      <a:br>
                        <a:rPr lang="en-US" sz="1800" b="1" u="none" strike="noStrike" cap="none">
                          <a:solidFill>
                            <a:schemeClr val="lt1"/>
                          </a:solidFill>
                          <a:latin typeface="Arial"/>
                          <a:ea typeface="Arial"/>
                          <a:cs typeface="Arial"/>
                          <a:sym typeface="Arial"/>
                        </a:rPr>
                      </a:br>
                      <a:r>
                        <a:rPr lang="en-US" sz="1800" b="1" u="none" strike="noStrike" cap="none">
                          <a:solidFill>
                            <a:schemeClr val="lt1"/>
                          </a:solidFill>
                          <a:latin typeface="Arial"/>
                          <a:ea typeface="Arial"/>
                          <a:cs typeface="Arial"/>
                          <a:sym typeface="Arial"/>
                        </a:rPr>
                        <a:t>or updates</a:t>
                      </a:r>
                      <a:endParaRPr sz="1800" b="1" u="none" strike="noStrike" cap="none">
                        <a:solidFill>
                          <a:schemeClr val="lt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EC07D"/>
                    </a:solidFill>
                  </a:tcPr>
                </a:tc>
                <a:tc>
                  <a:txBody>
                    <a:bodyPr/>
                    <a:lstStyle/>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Software products need continuous updates and new releases to meet customer’s growing demands.</a:t>
                      </a:r>
                      <a:endParaRPr/>
                    </a:p>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Organization following traditional model are unable to update at shorter time spans, thereby becoming obsolete to the customer</a:t>
                      </a:r>
                      <a:endParaRPr sz="1600" u="none" strike="noStrike" cap="none">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1"/>
                  </a:ext>
                </a:extLst>
              </a:tr>
              <a:tr h="700400">
                <a:tc>
                  <a:txBody>
                    <a:bodyPr/>
                    <a:lstStyle/>
                    <a:p>
                      <a:pPr marL="0" marR="0" lvl="0" indent="0" algn="l" rtl="0">
                        <a:spcBef>
                          <a:spcPts val="0"/>
                        </a:spcBef>
                        <a:spcAft>
                          <a:spcPts val="0"/>
                        </a:spcAft>
                        <a:buClr>
                          <a:schemeClr val="lt1"/>
                        </a:buClr>
                        <a:buSzPts val="1800"/>
                        <a:buFont typeface="Arial"/>
                        <a:buNone/>
                      </a:pPr>
                      <a:r>
                        <a:rPr lang="en-US" sz="1800" b="1" u="none" strike="noStrike" cap="none">
                          <a:solidFill>
                            <a:schemeClr val="lt1"/>
                          </a:solidFill>
                          <a:latin typeface="Arial"/>
                          <a:ea typeface="Arial"/>
                          <a:cs typeface="Arial"/>
                          <a:sym typeface="Arial"/>
                        </a:rPr>
                        <a:t>Product backlog</a:t>
                      </a:r>
                      <a:endParaRPr sz="1800" b="1" u="none" strike="noStrike" cap="none">
                        <a:solidFill>
                          <a:schemeClr val="lt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EC07D"/>
                    </a:solidFill>
                  </a:tcPr>
                </a:tc>
                <a:tc>
                  <a:txBody>
                    <a:bodyPr/>
                    <a:lstStyle/>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Most of the traditional </a:t>
                      </a:r>
                      <a:r>
                        <a:rPr lang="en-US" sz="1600"/>
                        <a:t>IT organizations </a:t>
                      </a:r>
                      <a:r>
                        <a:rPr lang="en-US" sz="1600" u="none" strike="noStrike" cap="none">
                          <a:latin typeface="Arial"/>
                          <a:ea typeface="Arial"/>
                          <a:cs typeface="Arial"/>
                          <a:sym typeface="Arial"/>
                        </a:rPr>
                        <a:t>follow archaic systems that </a:t>
                      </a:r>
                      <a:r>
                        <a:rPr lang="en-US" sz="1600"/>
                        <a:t>results in </a:t>
                      </a:r>
                      <a:r>
                        <a:rPr lang="en-US" sz="1600" u="none" strike="noStrike" cap="none">
                          <a:latin typeface="Arial"/>
                          <a:ea typeface="Arial"/>
                          <a:cs typeface="Arial"/>
                          <a:sym typeface="Arial"/>
                        </a:rPr>
                        <a:t>huge product backlog and delay in delivery of products</a:t>
                      </a:r>
                      <a:endParaRPr/>
                    </a:p>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Product backlog further leads to business loss</a:t>
                      </a:r>
                      <a:endParaRPr sz="1600" u="none" strike="noStrike" cap="none">
                        <a:latin typeface="Arial"/>
                        <a:ea typeface="Arial"/>
                        <a:cs typeface="Arial"/>
                        <a:sym typeface="Arial"/>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12700" cap="flat" cmpd="sng">
                      <a:solidFill>
                        <a:srgbClr val="7F7F7F"/>
                      </a:solidFill>
                      <a:prstDash val="dash"/>
                      <a:round/>
                      <a:headEnd type="none" w="sm" len="sm"/>
                      <a:tailEnd type="none" w="sm" len="sm"/>
                    </a:lnB>
                  </a:tcPr>
                </a:tc>
                <a:extLst>
                  <a:ext uri="{0D108BD9-81ED-4DB2-BD59-A6C34878D82A}">
                    <a16:rowId xmlns:a16="http://schemas.microsoft.com/office/drawing/2014/main" val="10002"/>
                  </a:ext>
                </a:extLst>
              </a:tr>
              <a:tr h="1121325">
                <a:tc>
                  <a:txBody>
                    <a:bodyPr/>
                    <a:lstStyle/>
                    <a:p>
                      <a:pPr marL="0" marR="0" lvl="0" indent="0" algn="l" rtl="0">
                        <a:spcBef>
                          <a:spcPts val="0"/>
                        </a:spcBef>
                        <a:spcAft>
                          <a:spcPts val="0"/>
                        </a:spcAft>
                        <a:buClr>
                          <a:schemeClr val="lt1"/>
                        </a:buClr>
                        <a:buSzPts val="1800"/>
                        <a:buFont typeface="Arial"/>
                        <a:buNone/>
                      </a:pPr>
                      <a:r>
                        <a:rPr lang="en-US" sz="1800" b="1" u="none" strike="noStrike" cap="none">
                          <a:solidFill>
                            <a:schemeClr val="lt1"/>
                          </a:solidFill>
                          <a:latin typeface="Arial"/>
                          <a:ea typeface="Arial"/>
                          <a:cs typeface="Arial"/>
                          <a:sym typeface="Arial"/>
                        </a:rPr>
                        <a:t>Outdated processes</a:t>
                      </a:r>
                      <a:endParaRPr sz="1800" b="1" u="none" strike="noStrike" cap="none">
                        <a:solidFill>
                          <a:schemeClr val="lt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rgbClr val="7F7F7F"/>
                      </a:solidFill>
                      <a:prstDash val="dash"/>
                      <a:round/>
                      <a:headEnd type="none" w="sm" len="sm"/>
                      <a:tailEnd type="none" w="sm" len="sm"/>
                    </a:lnR>
                    <a:lnT w="12700" cap="flat" cmpd="sng">
                      <a:solidFill>
                        <a:schemeClr val="lt1"/>
                      </a:solidFill>
                      <a:prstDash val="solid"/>
                      <a:round/>
                      <a:headEnd type="none" w="sm" len="sm"/>
                      <a:tailEnd type="none" w="sm" len="sm"/>
                    </a:lnT>
                    <a:lnB w="28575" cap="flat" cmpd="sng">
                      <a:solidFill>
                        <a:schemeClr val="dk1"/>
                      </a:solidFill>
                      <a:prstDash val="solid"/>
                      <a:round/>
                      <a:headEnd type="none" w="sm" len="sm"/>
                      <a:tailEnd type="none" w="sm" len="sm"/>
                    </a:lnB>
                    <a:solidFill>
                      <a:srgbClr val="0EC07D"/>
                    </a:solidFill>
                  </a:tcPr>
                </a:tc>
                <a:tc>
                  <a:txBody>
                    <a:bodyPr/>
                    <a:lstStyle/>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Traditional systems follow outdated processes leading to loss of effort, time and money for the organization</a:t>
                      </a:r>
                      <a:endParaRPr/>
                    </a:p>
                    <a:p>
                      <a:pPr marL="342900" marR="0" lvl="0" indent="-342900" algn="l" rtl="0">
                        <a:spcBef>
                          <a:spcPts val="0"/>
                        </a:spcBef>
                        <a:spcAft>
                          <a:spcPts val="0"/>
                        </a:spcAft>
                        <a:buClr>
                          <a:schemeClr val="dk1"/>
                        </a:buClr>
                        <a:buSzPts val="1600"/>
                        <a:buFont typeface="Noto Sans Symbols"/>
                        <a:buChar char="⇥"/>
                      </a:pPr>
                      <a:r>
                        <a:rPr lang="en-US" sz="1600" u="none" strike="noStrike" cap="none">
                          <a:latin typeface="Arial"/>
                          <a:ea typeface="Arial"/>
                          <a:cs typeface="Arial"/>
                          <a:sym typeface="Arial"/>
                        </a:rPr>
                        <a:t>Organization adhering to traditional practices are siloed and closed with little interaction between different functions leading to poorly built products</a:t>
                      </a:r>
                      <a:endParaRPr/>
                    </a:p>
                  </a:txBody>
                  <a:tcPr marL="91450" marR="91450" marT="45725" marB="45725">
                    <a:lnL w="12700" cap="flat" cmpd="sng">
                      <a:solidFill>
                        <a:srgbClr val="7F7F7F"/>
                      </a:solidFill>
                      <a:prstDash val="dash"/>
                      <a:round/>
                      <a:headEnd type="none" w="sm" len="sm"/>
                      <a:tailEnd type="none" w="sm" len="sm"/>
                    </a:lnL>
                    <a:lnR w="28575" cap="flat" cmpd="sng">
                      <a:solidFill>
                        <a:schemeClr val="dk1"/>
                      </a:solidFill>
                      <a:prstDash val="solid"/>
                      <a:round/>
                      <a:headEnd type="none" w="sm" len="sm"/>
                      <a:tailEnd type="none" w="sm" len="sm"/>
                    </a:lnR>
                    <a:lnT w="12700" cap="flat" cmpd="sng">
                      <a:solidFill>
                        <a:srgbClr val="7F7F7F"/>
                      </a:solidFill>
                      <a:prstDash val="dash"/>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208634" y="633246"/>
            <a:ext cx="11126115" cy="492172"/>
          </a:xfrm>
        </p:spPr>
        <p:txBody>
          <a:bodyPr/>
          <a:lstStyle/>
          <a:p>
            <a:r>
              <a:rPr lang="en-US" dirty="0"/>
              <a:t>1.7 Problems in Software Industry Before Containers (Contd.)</a:t>
            </a:r>
          </a:p>
        </p:txBody>
      </p:sp>
      <p:sp>
        <p:nvSpPr>
          <p:cNvPr id="6" name="Text Placeholder 5"/>
          <p:cNvSpPr>
            <a:spLocks noGrp="1"/>
          </p:cNvSpPr>
          <p:nvPr>
            <p:ph type="body" idx="2"/>
          </p:nvPr>
        </p:nvSpPr>
        <p:spPr>
          <a:xfrm>
            <a:off x="514351" y="1304995"/>
            <a:ext cx="10273812" cy="4840828"/>
          </a:xfrm>
        </p:spPr>
        <p:txBody>
          <a:bodyPr/>
          <a:lstStyle/>
          <a:p>
            <a:r>
              <a:rPr lang="en-US" dirty="0"/>
              <a:t>The chaos in the software industry while managing diverse stack in different environments:</a:t>
            </a:r>
          </a:p>
          <a:p>
            <a:endParaRPr lang="en-US" dirty="0"/>
          </a:p>
        </p:txBody>
      </p:sp>
      <p:graphicFrame>
        <p:nvGraphicFramePr>
          <p:cNvPr id="8" name="Table 4">
            <a:extLst>
              <a:ext uri="{FF2B5EF4-FFF2-40B4-BE49-F238E27FC236}">
                <a16:creationId xmlns:a16="http://schemas.microsoft.com/office/drawing/2014/main" id="{D1BE81F0-2A96-4654-B4A6-B07F5D975F92}"/>
              </a:ext>
            </a:extLst>
          </p:cNvPr>
          <p:cNvGraphicFramePr>
            <a:graphicFrameLocks noGrp="1"/>
          </p:cNvGraphicFramePr>
          <p:nvPr/>
        </p:nvGraphicFramePr>
        <p:xfrm>
          <a:off x="514351" y="1831008"/>
          <a:ext cx="10827967" cy="4494392"/>
        </p:xfrm>
        <a:graphic>
          <a:graphicData uri="http://schemas.openxmlformats.org/drawingml/2006/table">
            <a:tbl>
              <a:tblPr firstRow="1" bandRow="1">
                <a:tableStyleId>{68D230F3-CF80-4859-8CE7-A43EE81993B5}</a:tableStyleId>
              </a:tblPr>
              <a:tblGrid>
                <a:gridCol w="1401998">
                  <a:extLst>
                    <a:ext uri="{9D8B030D-6E8A-4147-A177-3AD203B41FA5}">
                      <a16:colId xmlns:a16="http://schemas.microsoft.com/office/drawing/2014/main" val="3535907290"/>
                    </a:ext>
                  </a:extLst>
                </a:gridCol>
                <a:gridCol w="1346567">
                  <a:extLst>
                    <a:ext uri="{9D8B030D-6E8A-4147-A177-3AD203B41FA5}">
                      <a16:colId xmlns:a16="http://schemas.microsoft.com/office/drawing/2014/main" val="1363523115"/>
                    </a:ext>
                  </a:extLst>
                </a:gridCol>
                <a:gridCol w="1346567">
                  <a:extLst>
                    <a:ext uri="{9D8B030D-6E8A-4147-A177-3AD203B41FA5}">
                      <a16:colId xmlns:a16="http://schemas.microsoft.com/office/drawing/2014/main" val="254014456"/>
                    </a:ext>
                  </a:extLst>
                </a:gridCol>
                <a:gridCol w="1346567">
                  <a:extLst>
                    <a:ext uri="{9D8B030D-6E8A-4147-A177-3AD203B41FA5}">
                      <a16:colId xmlns:a16="http://schemas.microsoft.com/office/drawing/2014/main" val="1132744081"/>
                    </a:ext>
                  </a:extLst>
                </a:gridCol>
                <a:gridCol w="1346567">
                  <a:extLst>
                    <a:ext uri="{9D8B030D-6E8A-4147-A177-3AD203B41FA5}">
                      <a16:colId xmlns:a16="http://schemas.microsoft.com/office/drawing/2014/main" val="184039667"/>
                    </a:ext>
                  </a:extLst>
                </a:gridCol>
                <a:gridCol w="1346567">
                  <a:extLst>
                    <a:ext uri="{9D8B030D-6E8A-4147-A177-3AD203B41FA5}">
                      <a16:colId xmlns:a16="http://schemas.microsoft.com/office/drawing/2014/main" val="3781797019"/>
                    </a:ext>
                  </a:extLst>
                </a:gridCol>
                <a:gridCol w="1346567">
                  <a:extLst>
                    <a:ext uri="{9D8B030D-6E8A-4147-A177-3AD203B41FA5}">
                      <a16:colId xmlns:a16="http://schemas.microsoft.com/office/drawing/2014/main" val="1780391179"/>
                    </a:ext>
                  </a:extLst>
                </a:gridCol>
                <a:gridCol w="1346567">
                  <a:extLst>
                    <a:ext uri="{9D8B030D-6E8A-4147-A177-3AD203B41FA5}">
                      <a16:colId xmlns:a16="http://schemas.microsoft.com/office/drawing/2014/main" val="1416431685"/>
                    </a:ext>
                  </a:extLst>
                </a:gridCol>
              </a:tblGrid>
              <a:tr h="642056">
                <a:tc>
                  <a:txBody>
                    <a:bodyPr/>
                    <a:lstStyle/>
                    <a:p>
                      <a:pPr marR="0" algn="r" rtl="0" eaLnBrk="1" hangingPunct="1">
                        <a:lnSpc>
                          <a:spcPct val="100000"/>
                        </a:lnSpc>
                        <a:spcBef>
                          <a:spcPts val="0"/>
                        </a:spcBef>
                        <a:spcAft>
                          <a:spcPts val="0"/>
                        </a:spcAft>
                        <a:buClr>
                          <a:srgbClr val="000000"/>
                        </a:buClr>
                        <a:buFont typeface="Arial"/>
                      </a:pPr>
                      <a:endParaRPr lang="en-IN"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IN" dirty="0"/>
                        <a:t>Development VM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IN" dirty="0"/>
                        <a:t>QA </a:t>
                      </a:r>
                    </a:p>
                    <a:p>
                      <a:pPr algn="r"/>
                      <a:r>
                        <a:rPr lang="en-IN" dirty="0"/>
                        <a:t>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IN" dirty="0"/>
                        <a:t>Single </a:t>
                      </a:r>
                    </a:p>
                    <a:p>
                      <a:pPr algn="r"/>
                      <a:r>
                        <a:rPr lang="en-IN" dirty="0"/>
                        <a:t>Prod Sever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IN" dirty="0"/>
                        <a:t>Onsite Cluster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IN" dirty="0"/>
                        <a:t>Public</a:t>
                      </a:r>
                    </a:p>
                    <a:p>
                      <a:pPr algn="r"/>
                      <a:r>
                        <a:rPr lang="en-IN" dirty="0"/>
                        <a:t>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IN" dirty="0"/>
                        <a:t>Contributor Laptop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IN" dirty="0"/>
                        <a:t>Customer Servers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7126988"/>
                  </a:ext>
                </a:extLst>
              </a:tr>
              <a:tr h="642056">
                <a:tc>
                  <a:txBody>
                    <a:bodyPr/>
                    <a:lstStyle/>
                    <a:p>
                      <a:pPr marR="0" algn="l" rtl="0" eaLnBrk="1" hangingPunct="1">
                        <a:lnSpc>
                          <a:spcPct val="100000"/>
                        </a:lnSpc>
                        <a:spcBef>
                          <a:spcPts val="0"/>
                        </a:spcBef>
                        <a:spcAft>
                          <a:spcPts val="0"/>
                        </a:spcAft>
                        <a:buClr>
                          <a:srgbClr val="000000"/>
                        </a:buClr>
                        <a:buFont typeface="Arial"/>
                      </a:pPr>
                      <a:r>
                        <a:rPr lang="en-IN" sz="1400" b="1" i="0" u="none" strike="noStrike" cap="none" dirty="0">
                          <a:solidFill>
                            <a:schemeClr val="tx1"/>
                          </a:solidFill>
                          <a:latin typeface="+mn-lt"/>
                          <a:ea typeface="+mn-ea"/>
                          <a:cs typeface="+mn-cs"/>
                          <a:sym typeface="Arial"/>
                        </a:rPr>
                        <a:t>Static Website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154064"/>
                  </a:ext>
                </a:extLst>
              </a:tr>
              <a:tr h="642056">
                <a:tc>
                  <a:txBody>
                    <a:bodyPr/>
                    <a:lstStyle/>
                    <a:p>
                      <a:pPr marR="0" algn="l" rtl="0" eaLnBrk="1" hangingPunct="1">
                        <a:lnSpc>
                          <a:spcPct val="100000"/>
                        </a:lnSpc>
                        <a:spcBef>
                          <a:spcPts val="0"/>
                        </a:spcBef>
                        <a:spcAft>
                          <a:spcPts val="0"/>
                        </a:spcAft>
                        <a:buClr>
                          <a:srgbClr val="000000"/>
                        </a:buClr>
                        <a:buFont typeface="Arial"/>
                      </a:pPr>
                      <a:r>
                        <a:rPr lang="en-IN" sz="1400" b="1" i="0" u="none" strike="noStrike" cap="none" dirty="0">
                          <a:solidFill>
                            <a:schemeClr val="tx1"/>
                          </a:solidFill>
                          <a:latin typeface="+mn-lt"/>
                          <a:ea typeface="+mn-ea"/>
                          <a:cs typeface="+mn-cs"/>
                          <a:sym typeface="Arial"/>
                        </a:rPr>
                        <a:t>Background Workers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7792998"/>
                  </a:ext>
                </a:extLst>
              </a:tr>
              <a:tr h="642056">
                <a:tc>
                  <a:txBody>
                    <a:bodyPr/>
                    <a:lstStyle/>
                    <a:p>
                      <a:pPr algn="l"/>
                      <a:r>
                        <a:rPr lang="en-IN" b="1" dirty="0"/>
                        <a:t>Web Front End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9037690"/>
                  </a:ext>
                </a:extLst>
              </a:tr>
              <a:tr h="642056">
                <a:tc>
                  <a:txBody>
                    <a:bodyPr/>
                    <a:lstStyle/>
                    <a:p>
                      <a:pPr marR="0" algn="l" rtl="0" eaLnBrk="1" hangingPunct="1">
                        <a:lnSpc>
                          <a:spcPct val="100000"/>
                        </a:lnSpc>
                        <a:spcBef>
                          <a:spcPts val="0"/>
                        </a:spcBef>
                        <a:spcAft>
                          <a:spcPts val="0"/>
                        </a:spcAft>
                        <a:buClr>
                          <a:srgbClr val="000000"/>
                        </a:buClr>
                        <a:buFont typeface="Arial"/>
                      </a:pPr>
                      <a:r>
                        <a:rPr lang="en-IN" sz="1400" b="1" i="0" u="none" strike="noStrike" cap="none" dirty="0">
                          <a:solidFill>
                            <a:schemeClr val="tx1"/>
                          </a:solidFill>
                          <a:latin typeface="+mn-lt"/>
                          <a:ea typeface="+mn-ea"/>
                          <a:cs typeface="+mn-cs"/>
                          <a:sym typeface="Arial"/>
                        </a:rPr>
                        <a:t>User DB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312813"/>
                  </a:ext>
                </a:extLst>
              </a:tr>
              <a:tr h="642056">
                <a:tc>
                  <a:txBody>
                    <a:bodyPr/>
                    <a:lstStyle/>
                    <a:p>
                      <a:pPr marR="0" algn="l" rtl="0" eaLnBrk="1" hangingPunct="1">
                        <a:lnSpc>
                          <a:spcPct val="100000"/>
                        </a:lnSpc>
                        <a:spcBef>
                          <a:spcPts val="0"/>
                        </a:spcBef>
                        <a:spcAft>
                          <a:spcPts val="0"/>
                        </a:spcAft>
                        <a:buClr>
                          <a:srgbClr val="000000"/>
                        </a:buClr>
                        <a:buFont typeface="Arial"/>
                      </a:pPr>
                      <a:r>
                        <a:rPr lang="en-IN" sz="1400" b="1" i="0" u="none" strike="noStrike" cap="none" dirty="0">
                          <a:solidFill>
                            <a:schemeClr val="tx1"/>
                          </a:solidFill>
                          <a:latin typeface="+mn-lt"/>
                          <a:ea typeface="+mn-ea"/>
                          <a:cs typeface="+mn-cs"/>
                          <a:sym typeface="Arial"/>
                        </a:rPr>
                        <a:t>Analytics DB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4871348"/>
                  </a:ext>
                </a:extLst>
              </a:tr>
              <a:tr h="6420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tx1"/>
                          </a:solidFill>
                          <a:latin typeface="+mn-lt"/>
                          <a:ea typeface="+mn-ea"/>
                          <a:cs typeface="+mn-cs"/>
                          <a:sym typeface="Arial"/>
                        </a:rPr>
                        <a:t>Queue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Arial"/>
                          <a:ea typeface="+mn-ea"/>
                          <a:cs typeface="+mn-cs"/>
                          <a:sym typeface="Arial"/>
                        </a:rPr>
                        <a:t>?</a:t>
                      </a:r>
                      <a:endParaRPr kumimoji="0" lang="en-IN" sz="1400" b="1" i="0" u="none" strike="noStrike" kern="0" cap="none" spc="0" normalizeH="0" baseline="0" noProof="0" dirty="0">
                        <a:ln>
                          <a:noFill/>
                        </a:ln>
                        <a:solidFill>
                          <a:srgbClr val="000000"/>
                        </a:solidFill>
                        <a:effectLst/>
                        <a:uLnTx/>
                        <a:uFillTx/>
                        <a:latin typeface="Arial"/>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96673"/>
                  </a:ext>
                </a:extLst>
              </a:tr>
            </a:tbl>
          </a:graphicData>
        </a:graphic>
      </p:graphicFrame>
      <p:pic>
        <p:nvPicPr>
          <p:cNvPr id="9" name="Picture 8">
            <a:extLst>
              <a:ext uri="{FF2B5EF4-FFF2-40B4-BE49-F238E27FC236}">
                <a16:creationId xmlns:a16="http://schemas.microsoft.com/office/drawing/2014/main" id="{40C115DB-3680-4044-8F33-3FED7C7AA0A5}"/>
              </a:ext>
            </a:extLst>
          </p:cNvPr>
          <p:cNvPicPr>
            <a:picLocks noChangeAspect="1"/>
          </p:cNvPicPr>
          <p:nvPr/>
        </p:nvPicPr>
        <p:blipFill>
          <a:blip r:embed="rId3"/>
          <a:stretch>
            <a:fillRect/>
          </a:stretch>
        </p:blipFill>
        <p:spPr>
          <a:xfrm>
            <a:off x="2618109" y="2163476"/>
            <a:ext cx="263638" cy="263638"/>
          </a:xfrm>
          <a:prstGeom prst="rect">
            <a:avLst/>
          </a:prstGeom>
        </p:spPr>
      </p:pic>
      <p:pic>
        <p:nvPicPr>
          <p:cNvPr id="11" name="Picture 10">
            <a:extLst>
              <a:ext uri="{FF2B5EF4-FFF2-40B4-BE49-F238E27FC236}">
                <a16:creationId xmlns:a16="http://schemas.microsoft.com/office/drawing/2014/main" id="{29315F61-F03F-4507-ACF7-B1FC9F7F146F}"/>
              </a:ext>
            </a:extLst>
          </p:cNvPr>
          <p:cNvPicPr>
            <a:picLocks noChangeAspect="1"/>
          </p:cNvPicPr>
          <p:nvPr/>
        </p:nvPicPr>
        <p:blipFill>
          <a:blip r:embed="rId4"/>
          <a:stretch>
            <a:fillRect/>
          </a:stretch>
        </p:blipFill>
        <p:spPr>
          <a:xfrm>
            <a:off x="9018136" y="2120317"/>
            <a:ext cx="263638" cy="263638"/>
          </a:xfrm>
          <a:prstGeom prst="rect">
            <a:avLst/>
          </a:prstGeom>
        </p:spPr>
      </p:pic>
      <p:pic>
        <p:nvPicPr>
          <p:cNvPr id="12" name="Picture 11">
            <a:extLst>
              <a:ext uri="{FF2B5EF4-FFF2-40B4-BE49-F238E27FC236}">
                <a16:creationId xmlns:a16="http://schemas.microsoft.com/office/drawing/2014/main" id="{5C8A9227-BEBA-4EA0-A6D8-35AB34D291E8}"/>
              </a:ext>
            </a:extLst>
          </p:cNvPr>
          <p:cNvPicPr>
            <a:picLocks noChangeAspect="1"/>
          </p:cNvPicPr>
          <p:nvPr/>
        </p:nvPicPr>
        <p:blipFill>
          <a:blip r:embed="rId5"/>
          <a:stretch>
            <a:fillRect/>
          </a:stretch>
        </p:blipFill>
        <p:spPr>
          <a:xfrm>
            <a:off x="10204271" y="2113247"/>
            <a:ext cx="263639" cy="263639"/>
          </a:xfrm>
          <a:prstGeom prst="rect">
            <a:avLst/>
          </a:prstGeom>
        </p:spPr>
      </p:pic>
      <p:pic>
        <p:nvPicPr>
          <p:cNvPr id="13" name="Picture 12">
            <a:extLst>
              <a:ext uri="{FF2B5EF4-FFF2-40B4-BE49-F238E27FC236}">
                <a16:creationId xmlns:a16="http://schemas.microsoft.com/office/drawing/2014/main" id="{490A89CB-2F3B-45CF-96AD-0824B537EAEF}"/>
              </a:ext>
            </a:extLst>
          </p:cNvPr>
          <p:cNvPicPr>
            <a:picLocks noChangeAspect="1"/>
          </p:cNvPicPr>
          <p:nvPr/>
        </p:nvPicPr>
        <p:blipFill>
          <a:blip r:embed="rId6"/>
          <a:stretch>
            <a:fillRect/>
          </a:stretch>
        </p:blipFill>
        <p:spPr>
          <a:xfrm>
            <a:off x="6219968" y="2003690"/>
            <a:ext cx="291605" cy="291605"/>
          </a:xfrm>
          <a:prstGeom prst="rect">
            <a:avLst/>
          </a:prstGeom>
        </p:spPr>
      </p:pic>
      <p:pic>
        <p:nvPicPr>
          <p:cNvPr id="14" name="Picture 13">
            <a:extLst>
              <a:ext uri="{FF2B5EF4-FFF2-40B4-BE49-F238E27FC236}">
                <a16:creationId xmlns:a16="http://schemas.microsoft.com/office/drawing/2014/main" id="{874AE1F1-AE06-4101-A486-CE590C894573}"/>
              </a:ext>
            </a:extLst>
          </p:cNvPr>
          <p:cNvPicPr>
            <a:picLocks noChangeAspect="1"/>
          </p:cNvPicPr>
          <p:nvPr/>
        </p:nvPicPr>
        <p:blipFill>
          <a:blip r:embed="rId7"/>
          <a:stretch>
            <a:fillRect/>
          </a:stretch>
        </p:blipFill>
        <p:spPr>
          <a:xfrm>
            <a:off x="7499325" y="1977472"/>
            <a:ext cx="368424" cy="368424"/>
          </a:xfrm>
          <a:prstGeom prst="rect">
            <a:avLst/>
          </a:prstGeom>
        </p:spPr>
      </p:pic>
      <p:pic>
        <p:nvPicPr>
          <p:cNvPr id="15" name="Picture 14">
            <a:extLst>
              <a:ext uri="{FF2B5EF4-FFF2-40B4-BE49-F238E27FC236}">
                <a16:creationId xmlns:a16="http://schemas.microsoft.com/office/drawing/2014/main" id="{D96B8F0A-1080-4FFC-9798-9D7238F58E60}"/>
              </a:ext>
            </a:extLst>
          </p:cNvPr>
          <p:cNvPicPr>
            <a:picLocks noChangeAspect="1"/>
          </p:cNvPicPr>
          <p:nvPr/>
        </p:nvPicPr>
        <p:blipFill>
          <a:blip r:embed="rId8"/>
          <a:stretch>
            <a:fillRect/>
          </a:stretch>
        </p:blipFill>
        <p:spPr>
          <a:xfrm>
            <a:off x="5029174" y="1936847"/>
            <a:ext cx="259696" cy="259696"/>
          </a:xfrm>
          <a:prstGeom prst="rect">
            <a:avLst/>
          </a:prstGeom>
        </p:spPr>
      </p:pic>
      <p:pic>
        <p:nvPicPr>
          <p:cNvPr id="16" name="Picture 15">
            <a:extLst>
              <a:ext uri="{FF2B5EF4-FFF2-40B4-BE49-F238E27FC236}">
                <a16:creationId xmlns:a16="http://schemas.microsoft.com/office/drawing/2014/main" id="{DE94D8DE-2488-4E7A-B10B-D15D8782E11C}"/>
              </a:ext>
            </a:extLst>
          </p:cNvPr>
          <p:cNvPicPr>
            <a:picLocks noChangeAspect="1"/>
          </p:cNvPicPr>
          <p:nvPr/>
        </p:nvPicPr>
        <p:blipFill>
          <a:blip r:embed="rId9"/>
          <a:stretch>
            <a:fillRect/>
          </a:stretch>
        </p:blipFill>
        <p:spPr>
          <a:xfrm>
            <a:off x="3433948" y="1938727"/>
            <a:ext cx="449498" cy="44949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p:txBody>
          <a:bodyPr/>
          <a:lstStyle/>
          <a:p>
            <a:r>
              <a:rPr lang="en-US"/>
              <a:t>1.8 Put that in Container!</a:t>
            </a:r>
          </a:p>
        </p:txBody>
      </p:sp>
      <p:sp>
        <p:nvSpPr>
          <p:cNvPr id="2" name="Text Placeholder 1"/>
          <p:cNvSpPr>
            <a:spLocks noGrp="1"/>
          </p:cNvSpPr>
          <p:nvPr>
            <p:ph type="body" idx="2"/>
          </p:nvPr>
        </p:nvSpPr>
        <p:spPr/>
        <p:txBody>
          <a:bodyPr/>
          <a:lstStyle/>
          <a:p>
            <a:r>
              <a:rPr lang="en-US"/>
              <a:t> </a:t>
            </a:r>
            <a:endParaRPr lang="en-US" dirty="0"/>
          </a:p>
        </p:txBody>
      </p:sp>
      <p:sp>
        <p:nvSpPr>
          <p:cNvPr id="7" name="Rectangle 6"/>
          <p:cNvSpPr/>
          <p:nvPr/>
        </p:nvSpPr>
        <p:spPr>
          <a:xfrm>
            <a:off x="340179" y="6325400"/>
            <a:ext cx="10752542" cy="230832"/>
          </a:xfrm>
          <a:prstGeom prst="rect">
            <a:avLst/>
          </a:prstGeom>
        </p:spPr>
        <p:txBody>
          <a:bodyPr wrap="square">
            <a:spAutoFit/>
          </a:bodyPr>
          <a:lstStyle/>
          <a:p>
            <a:r>
              <a:rPr lang="en-US" sz="900" i="1" dirty="0"/>
              <a:t>Source: https://encrypted-tbn0.gstatic.com/images?q=tbn:ANd9GcRWHcB-4JmViuSdW3tEtckQ2HLOrIhv-AnO9_6jzUohl1NmPyOV&amp;s</a:t>
            </a:r>
          </a:p>
        </p:txBody>
      </p:sp>
      <p:grpSp>
        <p:nvGrpSpPr>
          <p:cNvPr id="6" name="Group 5">
            <a:extLst>
              <a:ext uri="{FF2B5EF4-FFF2-40B4-BE49-F238E27FC236}">
                <a16:creationId xmlns:a16="http://schemas.microsoft.com/office/drawing/2014/main" id="{0D191EDF-7C86-4B10-AC83-1AB73E99ED7C}"/>
              </a:ext>
            </a:extLst>
          </p:cNvPr>
          <p:cNvGrpSpPr/>
          <p:nvPr/>
        </p:nvGrpSpPr>
        <p:grpSpPr>
          <a:xfrm>
            <a:off x="4187575" y="2266417"/>
            <a:ext cx="3674646" cy="3674646"/>
            <a:chOff x="5466435" y="2373963"/>
            <a:chExt cx="4876800" cy="4876800"/>
          </a:xfrm>
        </p:grpSpPr>
        <p:pic>
          <p:nvPicPr>
            <p:cNvPr id="8" name="Graphic 7">
              <a:extLst>
                <a:ext uri="{FF2B5EF4-FFF2-40B4-BE49-F238E27FC236}">
                  <a16:creationId xmlns:a16="http://schemas.microsoft.com/office/drawing/2014/main" id="{FE15CCEC-A154-4DB6-A766-4EB096EB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6435" y="2373963"/>
              <a:ext cx="4876800" cy="4876800"/>
            </a:xfrm>
            <a:prstGeom prst="rect">
              <a:avLst/>
            </a:prstGeom>
          </p:spPr>
        </p:pic>
        <p:sp>
          <p:nvSpPr>
            <p:cNvPr id="9" name="TextBox 8">
              <a:extLst>
                <a:ext uri="{FF2B5EF4-FFF2-40B4-BE49-F238E27FC236}">
                  <a16:creationId xmlns:a16="http://schemas.microsoft.com/office/drawing/2014/main" id="{3675DFAD-FC8C-4743-976E-7BF194CCE40D}"/>
                </a:ext>
              </a:extLst>
            </p:cNvPr>
            <p:cNvSpPr txBox="1"/>
            <p:nvPr/>
          </p:nvSpPr>
          <p:spPr>
            <a:xfrm>
              <a:off x="5842440" y="5665807"/>
              <a:ext cx="1539747" cy="367619"/>
            </a:xfrm>
            <a:prstGeom prst="rect">
              <a:avLst/>
            </a:prstGeom>
            <a:solidFill>
              <a:schemeClr val="bg2">
                <a:lumMod val="60000"/>
                <a:lumOff val="40000"/>
              </a:schemeClr>
            </a:solidFill>
          </p:spPr>
          <p:txBody>
            <a:bodyPr wrap="square" rtlCol="0">
              <a:spAutoFit/>
            </a:bodyPr>
            <a:lstStyle/>
            <a:p>
              <a:r>
                <a:rPr lang="en-US" sz="1200" b="1" dirty="0"/>
                <a:t>CONTAINER</a:t>
              </a:r>
              <a:endParaRPr lang="en-IN" sz="1200" b="1" dirty="0"/>
            </a:p>
          </p:txBody>
        </p:sp>
      </p:grpSp>
      <p:sp>
        <p:nvSpPr>
          <p:cNvPr id="3" name="Rectangle 2">
            <a:extLst>
              <a:ext uri="{FF2B5EF4-FFF2-40B4-BE49-F238E27FC236}">
                <a16:creationId xmlns:a16="http://schemas.microsoft.com/office/drawing/2014/main" id="{7CBE3394-693A-4961-8201-23B8FF35F6F1}"/>
              </a:ext>
            </a:extLst>
          </p:cNvPr>
          <p:cNvSpPr/>
          <p:nvPr/>
        </p:nvSpPr>
        <p:spPr>
          <a:xfrm>
            <a:off x="340179" y="1436721"/>
            <a:ext cx="1768433" cy="307777"/>
          </a:xfrm>
          <a:prstGeom prst="rect">
            <a:avLst/>
          </a:prstGeom>
        </p:spPr>
        <p:txBody>
          <a:bodyPr wrap="none">
            <a:spAutoFit/>
          </a:bodyPr>
          <a:lstStyle/>
          <a:p>
            <a:r>
              <a:rPr lang="en-IN" sz="1400" dirty="0">
                <a:latin typeface="Arial" panose="020B0604020202020204" pitchFamily="34" charset="0"/>
              </a:rPr>
              <a:t>Multiplicity of stacks</a:t>
            </a:r>
            <a:endParaRPr lang="en-IN" sz="1400" dirty="0"/>
          </a:p>
        </p:txBody>
      </p:sp>
      <p:sp>
        <p:nvSpPr>
          <p:cNvPr id="4" name="Rectangle 3">
            <a:extLst>
              <a:ext uri="{FF2B5EF4-FFF2-40B4-BE49-F238E27FC236}">
                <a16:creationId xmlns:a16="http://schemas.microsoft.com/office/drawing/2014/main" id="{85E4B8F9-868A-46A3-8C14-7D2D8A32D09C}"/>
              </a:ext>
            </a:extLst>
          </p:cNvPr>
          <p:cNvSpPr/>
          <p:nvPr/>
        </p:nvSpPr>
        <p:spPr>
          <a:xfrm>
            <a:off x="8688607" y="1436720"/>
            <a:ext cx="3503393" cy="307777"/>
          </a:xfrm>
          <a:prstGeom prst="rect">
            <a:avLst/>
          </a:prstGeom>
        </p:spPr>
        <p:txBody>
          <a:bodyPr wrap="square">
            <a:spAutoFit/>
          </a:bodyPr>
          <a:lstStyle/>
          <a:p>
            <a:r>
              <a:rPr lang="en-IN" sz="1400" dirty="0">
                <a:latin typeface="Arial" panose="020B0604020202020204" pitchFamily="34" charset="0"/>
              </a:rPr>
              <a:t>Multiplicity of hardware environments</a:t>
            </a:r>
            <a:endParaRPr lang="en-IN" sz="1400" dirty="0"/>
          </a:p>
        </p:txBody>
      </p:sp>
      <p:sp>
        <p:nvSpPr>
          <p:cNvPr id="5" name="Rectangle 4">
            <a:extLst>
              <a:ext uri="{FF2B5EF4-FFF2-40B4-BE49-F238E27FC236}">
                <a16:creationId xmlns:a16="http://schemas.microsoft.com/office/drawing/2014/main" id="{C4CC1E70-B9DF-41FE-883F-092DB92EF586}"/>
              </a:ext>
            </a:extLst>
          </p:cNvPr>
          <p:cNvSpPr/>
          <p:nvPr/>
        </p:nvSpPr>
        <p:spPr>
          <a:xfrm>
            <a:off x="340179" y="1724020"/>
            <a:ext cx="3970959" cy="307777"/>
          </a:xfrm>
          <a:prstGeom prst="rect">
            <a:avLst/>
          </a:prstGeom>
        </p:spPr>
        <p:txBody>
          <a:bodyPr wrap="none">
            <a:spAutoFit/>
          </a:bodyPr>
          <a:lstStyle/>
          <a:p>
            <a:r>
              <a:rPr lang="en-US" sz="1400" b="1" dirty="0">
                <a:latin typeface="Arial" panose="020B0604020202020204" pitchFamily="34" charset="0"/>
              </a:rPr>
              <a:t>Developer: Build once, run anywhere(finally)</a:t>
            </a:r>
            <a:endParaRPr lang="en-IN" sz="1400" b="1" dirty="0">
              <a:latin typeface="Arial" panose="020B0604020202020204" pitchFamily="34" charset="0"/>
            </a:endParaRPr>
          </a:p>
        </p:txBody>
      </p:sp>
      <p:sp>
        <p:nvSpPr>
          <p:cNvPr id="15" name="Rectangle 14">
            <a:extLst>
              <a:ext uri="{FF2B5EF4-FFF2-40B4-BE49-F238E27FC236}">
                <a16:creationId xmlns:a16="http://schemas.microsoft.com/office/drawing/2014/main" id="{D615C68A-A09C-476D-B7F0-84B303198C1F}"/>
              </a:ext>
            </a:extLst>
          </p:cNvPr>
          <p:cNvSpPr/>
          <p:nvPr/>
        </p:nvSpPr>
        <p:spPr>
          <a:xfrm>
            <a:off x="8308863" y="1724020"/>
            <a:ext cx="3542958" cy="307777"/>
          </a:xfrm>
          <a:prstGeom prst="rect">
            <a:avLst/>
          </a:prstGeom>
        </p:spPr>
        <p:txBody>
          <a:bodyPr wrap="none">
            <a:spAutoFit/>
          </a:bodyPr>
          <a:lstStyle/>
          <a:p>
            <a:r>
              <a:rPr lang="en-US" sz="1400" b="1" dirty="0">
                <a:latin typeface="Arial" panose="020B0604020202020204" pitchFamily="34" charset="0"/>
              </a:rPr>
              <a:t>Operator: Configure once, run anything</a:t>
            </a:r>
            <a:endParaRPr lang="en-IN" sz="1400" b="1" dirty="0">
              <a:latin typeface="Arial" panose="020B0604020202020204" pitchFamily="34" charset="0"/>
            </a:endParaRPr>
          </a:p>
        </p:txBody>
      </p:sp>
      <p:grpSp>
        <p:nvGrpSpPr>
          <p:cNvPr id="16" name="Group 15">
            <a:extLst>
              <a:ext uri="{FF2B5EF4-FFF2-40B4-BE49-F238E27FC236}">
                <a16:creationId xmlns:a16="http://schemas.microsoft.com/office/drawing/2014/main" id="{06E9EEC6-CD8A-4F6D-BFC4-09863C284C1F}"/>
              </a:ext>
            </a:extLst>
          </p:cNvPr>
          <p:cNvGrpSpPr/>
          <p:nvPr/>
        </p:nvGrpSpPr>
        <p:grpSpPr>
          <a:xfrm>
            <a:off x="442656" y="2222811"/>
            <a:ext cx="3580212" cy="484003"/>
            <a:chOff x="442656" y="2638441"/>
            <a:chExt cx="3580212" cy="484003"/>
          </a:xfrm>
        </p:grpSpPr>
        <p:pic>
          <p:nvPicPr>
            <p:cNvPr id="18" name="Picture 17">
              <a:extLst>
                <a:ext uri="{FF2B5EF4-FFF2-40B4-BE49-F238E27FC236}">
                  <a16:creationId xmlns:a16="http://schemas.microsoft.com/office/drawing/2014/main" id="{E001BB7A-5A35-435F-B703-E4FD990D3BD8}"/>
                </a:ext>
              </a:extLst>
            </p:cNvPr>
            <p:cNvPicPr>
              <a:picLocks noChangeAspect="1"/>
            </p:cNvPicPr>
            <p:nvPr/>
          </p:nvPicPr>
          <p:blipFill>
            <a:blip r:embed="rId5"/>
            <a:stretch>
              <a:fillRect/>
            </a:stretch>
          </p:blipFill>
          <p:spPr>
            <a:xfrm>
              <a:off x="442656" y="2638441"/>
              <a:ext cx="434799" cy="434799"/>
            </a:xfrm>
            <a:prstGeom prst="rect">
              <a:avLst/>
            </a:prstGeom>
          </p:spPr>
        </p:pic>
        <p:sp>
          <p:nvSpPr>
            <p:cNvPr id="19" name="Rectangle 18">
              <a:extLst>
                <a:ext uri="{FF2B5EF4-FFF2-40B4-BE49-F238E27FC236}">
                  <a16:creationId xmlns:a16="http://schemas.microsoft.com/office/drawing/2014/main" id="{B211C69D-8067-4CC7-AF16-BAA4EB1EBF49}"/>
                </a:ext>
              </a:extLst>
            </p:cNvPr>
            <p:cNvSpPr/>
            <p:nvPr/>
          </p:nvSpPr>
          <p:spPr>
            <a:xfrm>
              <a:off x="877455" y="2646356"/>
              <a:ext cx="1236236" cy="276999"/>
            </a:xfrm>
            <a:prstGeom prst="rect">
              <a:avLst/>
            </a:prstGeom>
          </p:spPr>
          <p:txBody>
            <a:bodyPr wrap="none">
              <a:spAutoFit/>
            </a:bodyPr>
            <a:lstStyle/>
            <a:p>
              <a:r>
                <a:rPr lang="en-US" sz="1200" b="1" dirty="0">
                  <a:latin typeface="Arial" panose="020B0604020202020204" pitchFamily="34" charset="0"/>
                </a:rPr>
                <a:t>Static Website</a:t>
              </a:r>
              <a:endParaRPr lang="en-IN" sz="1200" b="1" dirty="0"/>
            </a:p>
          </p:txBody>
        </p:sp>
        <p:sp>
          <p:nvSpPr>
            <p:cNvPr id="20" name="Rectangle 19">
              <a:extLst>
                <a:ext uri="{FF2B5EF4-FFF2-40B4-BE49-F238E27FC236}">
                  <a16:creationId xmlns:a16="http://schemas.microsoft.com/office/drawing/2014/main" id="{9A984013-028C-43F1-885C-DFF565053EB9}"/>
                </a:ext>
              </a:extLst>
            </p:cNvPr>
            <p:cNvSpPr/>
            <p:nvPr/>
          </p:nvSpPr>
          <p:spPr>
            <a:xfrm>
              <a:off x="877455" y="2845445"/>
              <a:ext cx="3145413" cy="276999"/>
            </a:xfrm>
            <a:prstGeom prst="rect">
              <a:avLst/>
            </a:prstGeom>
          </p:spPr>
          <p:txBody>
            <a:bodyPr wrap="none">
              <a:spAutoFit/>
            </a:bodyPr>
            <a:lstStyle/>
            <a:p>
              <a:r>
                <a:rPr lang="en-US" sz="1200" dirty="0" err="1">
                  <a:latin typeface="Arial" panose="020B0604020202020204" pitchFamily="34" charset="0"/>
                </a:rPr>
                <a:t>nginx</a:t>
              </a:r>
              <a:r>
                <a:rPr lang="en-US" sz="1200" dirty="0">
                  <a:latin typeface="Arial" panose="020B0604020202020204" pitchFamily="34" charset="0"/>
                </a:rPr>
                <a:t> 1.5, </a:t>
              </a:r>
              <a:r>
                <a:rPr lang="en-US" sz="1200" dirty="0" err="1">
                  <a:latin typeface="Arial" panose="020B0604020202020204" pitchFamily="34" charset="0"/>
                </a:rPr>
                <a:t>modsecurity</a:t>
              </a:r>
              <a:r>
                <a:rPr lang="en-US" sz="1200" dirty="0">
                  <a:latin typeface="Arial" panose="020B0604020202020204" pitchFamily="34" charset="0"/>
                </a:rPr>
                <a:t>, </a:t>
              </a:r>
              <a:r>
                <a:rPr lang="en-US" sz="1200" dirty="0" err="1">
                  <a:latin typeface="Arial" panose="020B0604020202020204" pitchFamily="34" charset="0"/>
                </a:rPr>
                <a:t>openssl</a:t>
              </a:r>
              <a:r>
                <a:rPr lang="en-US" sz="1200" dirty="0">
                  <a:latin typeface="Arial" panose="020B0604020202020204" pitchFamily="34" charset="0"/>
                </a:rPr>
                <a:t>, bootstrap2</a:t>
              </a:r>
              <a:endParaRPr lang="en-IN" sz="1200" dirty="0">
                <a:latin typeface="Arial" panose="020B0604020202020204" pitchFamily="34" charset="0"/>
              </a:endParaRPr>
            </a:p>
          </p:txBody>
        </p:sp>
      </p:grpSp>
      <p:grpSp>
        <p:nvGrpSpPr>
          <p:cNvPr id="21" name="Group 20">
            <a:extLst>
              <a:ext uri="{FF2B5EF4-FFF2-40B4-BE49-F238E27FC236}">
                <a16:creationId xmlns:a16="http://schemas.microsoft.com/office/drawing/2014/main" id="{ABE9B393-0973-4A9B-8EEC-E1BF608B8D9E}"/>
              </a:ext>
            </a:extLst>
          </p:cNvPr>
          <p:cNvGrpSpPr/>
          <p:nvPr/>
        </p:nvGrpSpPr>
        <p:grpSpPr>
          <a:xfrm>
            <a:off x="442656" y="2766667"/>
            <a:ext cx="2007505" cy="493823"/>
            <a:chOff x="442656" y="2766667"/>
            <a:chExt cx="2007505" cy="493823"/>
          </a:xfrm>
        </p:grpSpPr>
        <p:pic>
          <p:nvPicPr>
            <p:cNvPr id="22" name="Picture 21">
              <a:extLst>
                <a:ext uri="{FF2B5EF4-FFF2-40B4-BE49-F238E27FC236}">
                  <a16:creationId xmlns:a16="http://schemas.microsoft.com/office/drawing/2014/main" id="{9BBE63DE-9D73-473C-B9A2-281FF5D63974}"/>
                </a:ext>
              </a:extLst>
            </p:cNvPr>
            <p:cNvPicPr>
              <a:picLocks noChangeAspect="1"/>
            </p:cNvPicPr>
            <p:nvPr/>
          </p:nvPicPr>
          <p:blipFill>
            <a:blip r:embed="rId6"/>
            <a:stretch>
              <a:fillRect/>
            </a:stretch>
          </p:blipFill>
          <p:spPr>
            <a:xfrm>
              <a:off x="442656" y="2808957"/>
              <a:ext cx="434799" cy="434799"/>
            </a:xfrm>
            <a:prstGeom prst="rect">
              <a:avLst/>
            </a:prstGeom>
          </p:spPr>
        </p:pic>
        <p:sp>
          <p:nvSpPr>
            <p:cNvPr id="23" name="Rectangle 22">
              <a:extLst>
                <a:ext uri="{FF2B5EF4-FFF2-40B4-BE49-F238E27FC236}">
                  <a16:creationId xmlns:a16="http://schemas.microsoft.com/office/drawing/2014/main" id="{70D69012-4FC3-4CC6-8B31-D16999DAFFF0}"/>
                </a:ext>
              </a:extLst>
            </p:cNvPr>
            <p:cNvSpPr/>
            <p:nvPr/>
          </p:nvSpPr>
          <p:spPr>
            <a:xfrm>
              <a:off x="877455" y="2766667"/>
              <a:ext cx="788999" cy="276999"/>
            </a:xfrm>
            <a:prstGeom prst="rect">
              <a:avLst/>
            </a:prstGeom>
          </p:spPr>
          <p:txBody>
            <a:bodyPr wrap="none">
              <a:spAutoFit/>
            </a:bodyPr>
            <a:lstStyle/>
            <a:p>
              <a:r>
                <a:rPr lang="en-US" sz="1200" b="1" dirty="0">
                  <a:latin typeface="Arial" panose="020B0604020202020204" pitchFamily="34" charset="0"/>
                </a:rPr>
                <a:t>User DB</a:t>
              </a:r>
              <a:endParaRPr lang="en-IN" sz="1200" b="1" dirty="0"/>
            </a:p>
          </p:txBody>
        </p:sp>
        <p:sp>
          <p:nvSpPr>
            <p:cNvPr id="24" name="Rectangle 23">
              <a:extLst>
                <a:ext uri="{FF2B5EF4-FFF2-40B4-BE49-F238E27FC236}">
                  <a16:creationId xmlns:a16="http://schemas.microsoft.com/office/drawing/2014/main" id="{E69DA2E9-03B6-4488-8D72-F601B6783FB7}"/>
                </a:ext>
              </a:extLst>
            </p:cNvPr>
            <p:cNvSpPr/>
            <p:nvPr/>
          </p:nvSpPr>
          <p:spPr>
            <a:xfrm>
              <a:off x="891721" y="2983491"/>
              <a:ext cx="1558440" cy="276999"/>
            </a:xfrm>
            <a:prstGeom prst="rect">
              <a:avLst/>
            </a:prstGeom>
          </p:spPr>
          <p:txBody>
            <a:bodyPr wrap="none">
              <a:spAutoFit/>
            </a:bodyPr>
            <a:lstStyle/>
            <a:p>
              <a:r>
                <a:rPr lang="en-IN" sz="1200" dirty="0" err="1">
                  <a:latin typeface="Arial" panose="020B0604020202020204" pitchFamily="34" charset="0"/>
                </a:rPr>
                <a:t>postgresql</a:t>
              </a:r>
              <a:r>
                <a:rPr lang="en-IN" sz="1200" dirty="0">
                  <a:latin typeface="Arial" panose="020B0604020202020204" pitchFamily="34" charset="0"/>
                </a:rPr>
                <a:t>, pgv8, v8</a:t>
              </a:r>
            </a:p>
          </p:txBody>
        </p:sp>
      </p:grpSp>
      <p:grpSp>
        <p:nvGrpSpPr>
          <p:cNvPr id="25" name="Group 24">
            <a:extLst>
              <a:ext uri="{FF2B5EF4-FFF2-40B4-BE49-F238E27FC236}">
                <a16:creationId xmlns:a16="http://schemas.microsoft.com/office/drawing/2014/main" id="{D99F26AD-1368-41F9-9E62-3553A31BD98D}"/>
              </a:ext>
            </a:extLst>
          </p:cNvPr>
          <p:cNvGrpSpPr/>
          <p:nvPr/>
        </p:nvGrpSpPr>
        <p:grpSpPr>
          <a:xfrm>
            <a:off x="453657" y="3346941"/>
            <a:ext cx="2422903" cy="493823"/>
            <a:chOff x="453657" y="3346941"/>
            <a:chExt cx="2422903" cy="493823"/>
          </a:xfrm>
        </p:grpSpPr>
        <p:sp>
          <p:nvSpPr>
            <p:cNvPr id="26" name="Rectangle 25">
              <a:extLst>
                <a:ext uri="{FF2B5EF4-FFF2-40B4-BE49-F238E27FC236}">
                  <a16:creationId xmlns:a16="http://schemas.microsoft.com/office/drawing/2014/main" id="{6AB09FA7-0536-44BD-966E-D3599444B334}"/>
                </a:ext>
              </a:extLst>
            </p:cNvPr>
            <p:cNvSpPr/>
            <p:nvPr/>
          </p:nvSpPr>
          <p:spPr>
            <a:xfrm>
              <a:off x="877455" y="3346941"/>
              <a:ext cx="1178528" cy="276999"/>
            </a:xfrm>
            <a:prstGeom prst="rect">
              <a:avLst/>
            </a:prstGeom>
          </p:spPr>
          <p:txBody>
            <a:bodyPr wrap="none">
              <a:spAutoFit/>
            </a:bodyPr>
            <a:lstStyle/>
            <a:p>
              <a:r>
                <a:rPr lang="en-US" sz="1200" b="1" dirty="0">
                  <a:latin typeface="Arial" panose="020B0604020202020204" pitchFamily="34" charset="0"/>
                </a:rPr>
                <a:t>Web frontend</a:t>
              </a:r>
              <a:endParaRPr lang="en-IN" sz="1200" b="1" dirty="0"/>
            </a:p>
          </p:txBody>
        </p:sp>
        <p:sp>
          <p:nvSpPr>
            <p:cNvPr id="27" name="Rectangle 26">
              <a:extLst>
                <a:ext uri="{FF2B5EF4-FFF2-40B4-BE49-F238E27FC236}">
                  <a16:creationId xmlns:a16="http://schemas.microsoft.com/office/drawing/2014/main" id="{AF06AD75-64E9-4562-A062-087E5A1FF8DD}"/>
                </a:ext>
              </a:extLst>
            </p:cNvPr>
            <p:cNvSpPr/>
            <p:nvPr/>
          </p:nvSpPr>
          <p:spPr>
            <a:xfrm>
              <a:off x="891721" y="3563765"/>
              <a:ext cx="1984839" cy="276999"/>
            </a:xfrm>
            <a:prstGeom prst="rect">
              <a:avLst/>
            </a:prstGeom>
          </p:spPr>
          <p:txBody>
            <a:bodyPr wrap="none">
              <a:spAutoFit/>
            </a:bodyPr>
            <a:lstStyle/>
            <a:p>
              <a:r>
                <a:rPr lang="en-IN" sz="1200" dirty="0">
                  <a:latin typeface="Arial" panose="020B0604020202020204" pitchFamily="34" charset="0"/>
                </a:rPr>
                <a:t>Ruby, Rails, sass, Unicorn</a:t>
              </a:r>
            </a:p>
          </p:txBody>
        </p:sp>
        <p:pic>
          <p:nvPicPr>
            <p:cNvPr id="28" name="Picture 27">
              <a:extLst>
                <a:ext uri="{FF2B5EF4-FFF2-40B4-BE49-F238E27FC236}">
                  <a16:creationId xmlns:a16="http://schemas.microsoft.com/office/drawing/2014/main" id="{0745AD88-98F3-4120-852B-BBC644595787}"/>
                </a:ext>
              </a:extLst>
            </p:cNvPr>
            <p:cNvPicPr>
              <a:picLocks noChangeAspect="1"/>
            </p:cNvPicPr>
            <p:nvPr/>
          </p:nvPicPr>
          <p:blipFill>
            <a:blip r:embed="rId7"/>
            <a:stretch>
              <a:fillRect/>
            </a:stretch>
          </p:blipFill>
          <p:spPr>
            <a:xfrm>
              <a:off x="453657" y="3382919"/>
              <a:ext cx="434799" cy="434799"/>
            </a:xfrm>
            <a:prstGeom prst="rect">
              <a:avLst/>
            </a:prstGeom>
          </p:spPr>
        </p:pic>
      </p:grpSp>
      <p:grpSp>
        <p:nvGrpSpPr>
          <p:cNvPr id="29" name="Group 28">
            <a:extLst>
              <a:ext uri="{FF2B5EF4-FFF2-40B4-BE49-F238E27FC236}">
                <a16:creationId xmlns:a16="http://schemas.microsoft.com/office/drawing/2014/main" id="{2974F6C2-5D64-4999-AC1F-736BE016D50A}"/>
              </a:ext>
            </a:extLst>
          </p:cNvPr>
          <p:cNvGrpSpPr/>
          <p:nvPr/>
        </p:nvGrpSpPr>
        <p:grpSpPr>
          <a:xfrm>
            <a:off x="442656" y="3859806"/>
            <a:ext cx="3480120" cy="769441"/>
            <a:chOff x="4209326" y="2084803"/>
            <a:chExt cx="3480120" cy="769441"/>
          </a:xfrm>
        </p:grpSpPr>
        <p:sp>
          <p:nvSpPr>
            <p:cNvPr id="30" name="Rectangle 29">
              <a:extLst>
                <a:ext uri="{FF2B5EF4-FFF2-40B4-BE49-F238E27FC236}">
                  <a16:creationId xmlns:a16="http://schemas.microsoft.com/office/drawing/2014/main" id="{44F651A1-3532-4CC9-8430-5765E04F38D2}"/>
                </a:ext>
              </a:extLst>
            </p:cNvPr>
            <p:cNvSpPr/>
            <p:nvPr/>
          </p:nvSpPr>
          <p:spPr>
            <a:xfrm>
              <a:off x="4643757" y="2084803"/>
              <a:ext cx="1741182" cy="400110"/>
            </a:xfrm>
            <a:prstGeom prst="rect">
              <a:avLst/>
            </a:prstGeom>
          </p:spPr>
          <p:txBody>
            <a:bodyPr wrap="none">
              <a:spAutoFit/>
            </a:bodyPr>
            <a:lstStyle/>
            <a:p>
              <a:r>
                <a:rPr lang="en-US" sz="1200" b="1" dirty="0">
                  <a:latin typeface="Arial" panose="020B0604020202020204" pitchFamily="34" charset="0"/>
                </a:rPr>
                <a:t>Background</a:t>
              </a:r>
              <a:r>
                <a:rPr lang="en-US" sz="2000" dirty="0">
                  <a:latin typeface="Arial" panose="020B0604020202020204" pitchFamily="34" charset="0"/>
                </a:rPr>
                <a:t> </a:t>
              </a:r>
              <a:r>
                <a:rPr lang="en-US" sz="1200" b="1" dirty="0">
                  <a:latin typeface="Arial" panose="020B0604020202020204" pitchFamily="34" charset="0"/>
                </a:rPr>
                <a:t>workers</a:t>
              </a:r>
              <a:endParaRPr lang="en-IN" sz="1200" b="1" dirty="0">
                <a:latin typeface="Arial" panose="020B0604020202020204" pitchFamily="34" charset="0"/>
              </a:endParaRPr>
            </a:p>
          </p:txBody>
        </p:sp>
        <p:pic>
          <p:nvPicPr>
            <p:cNvPr id="31" name="Picture 30">
              <a:extLst>
                <a:ext uri="{FF2B5EF4-FFF2-40B4-BE49-F238E27FC236}">
                  <a16:creationId xmlns:a16="http://schemas.microsoft.com/office/drawing/2014/main" id="{CE4A0FBB-2883-48A1-9B5D-285EF21B46C4}"/>
                </a:ext>
              </a:extLst>
            </p:cNvPr>
            <p:cNvPicPr>
              <a:picLocks noChangeAspect="1"/>
            </p:cNvPicPr>
            <p:nvPr/>
          </p:nvPicPr>
          <p:blipFill>
            <a:blip r:embed="rId8"/>
            <a:stretch>
              <a:fillRect/>
            </a:stretch>
          </p:blipFill>
          <p:spPr>
            <a:xfrm>
              <a:off x="4209326" y="2247520"/>
              <a:ext cx="434799" cy="434799"/>
            </a:xfrm>
            <a:prstGeom prst="rect">
              <a:avLst/>
            </a:prstGeom>
          </p:spPr>
        </p:pic>
        <p:sp>
          <p:nvSpPr>
            <p:cNvPr id="32" name="Rectangle 31">
              <a:extLst>
                <a:ext uri="{FF2B5EF4-FFF2-40B4-BE49-F238E27FC236}">
                  <a16:creationId xmlns:a16="http://schemas.microsoft.com/office/drawing/2014/main" id="{E547D1FB-6799-46B0-B362-B270EC209ADF}"/>
                </a:ext>
              </a:extLst>
            </p:cNvPr>
            <p:cNvSpPr/>
            <p:nvPr/>
          </p:nvSpPr>
          <p:spPr>
            <a:xfrm>
              <a:off x="4643757" y="2392579"/>
              <a:ext cx="3045689" cy="461665"/>
            </a:xfrm>
            <a:prstGeom prst="rect">
              <a:avLst/>
            </a:prstGeom>
          </p:spPr>
          <p:txBody>
            <a:bodyPr wrap="square">
              <a:spAutoFit/>
            </a:bodyPr>
            <a:lstStyle/>
            <a:p>
              <a:r>
                <a:rPr lang="en-IN" sz="1200" dirty="0">
                  <a:latin typeface="Arial" panose="020B0604020202020204" pitchFamily="34" charset="0"/>
                </a:rPr>
                <a:t>Python 3.0, celery, </a:t>
              </a:r>
              <a:r>
                <a:rPr lang="en-IN" sz="1200" dirty="0" err="1">
                  <a:latin typeface="Arial" panose="020B0604020202020204" pitchFamily="34" charset="0"/>
                </a:rPr>
                <a:t>pyredis</a:t>
              </a:r>
              <a:r>
                <a:rPr lang="en-IN" sz="1200" dirty="0">
                  <a:latin typeface="Arial" panose="020B0604020202020204" pitchFamily="34" charset="0"/>
                </a:rPr>
                <a:t>, </a:t>
              </a:r>
              <a:r>
                <a:rPr lang="en-IN" sz="1200" dirty="0" err="1">
                  <a:latin typeface="Arial" panose="020B0604020202020204" pitchFamily="34" charset="0"/>
                </a:rPr>
                <a:t>libcurl</a:t>
              </a:r>
              <a:r>
                <a:rPr lang="en-IN" sz="1200" dirty="0">
                  <a:latin typeface="Arial" panose="020B0604020202020204" pitchFamily="34" charset="0"/>
                </a:rPr>
                <a:t>, </a:t>
              </a:r>
              <a:r>
                <a:rPr lang="en-IN" sz="1200" dirty="0" err="1">
                  <a:latin typeface="Arial" panose="020B0604020202020204" pitchFamily="34" charset="0"/>
                </a:rPr>
                <a:t>ffmpeg</a:t>
              </a:r>
              <a:r>
                <a:rPr lang="en-IN" sz="1200" dirty="0">
                  <a:latin typeface="Arial" panose="020B0604020202020204" pitchFamily="34" charset="0"/>
                </a:rPr>
                <a:t>, </a:t>
              </a:r>
              <a:r>
                <a:rPr lang="en-IN" sz="1200" dirty="0" err="1">
                  <a:latin typeface="Arial" panose="020B0604020202020204" pitchFamily="34" charset="0"/>
                </a:rPr>
                <a:t>libopencv,nodejs</a:t>
              </a:r>
              <a:r>
                <a:rPr lang="en-IN" sz="1200" dirty="0">
                  <a:latin typeface="Arial" panose="020B0604020202020204" pitchFamily="34" charset="0"/>
                </a:rPr>
                <a:t>, </a:t>
              </a:r>
              <a:r>
                <a:rPr lang="en-IN" sz="1200" dirty="0" err="1">
                  <a:latin typeface="Arial" panose="020B0604020202020204" pitchFamily="34" charset="0"/>
                </a:rPr>
                <a:t>phantomjs</a:t>
              </a:r>
              <a:endParaRPr lang="en-IN" sz="1200" dirty="0">
                <a:latin typeface="Arial" panose="020B0604020202020204" pitchFamily="34" charset="0"/>
              </a:endParaRPr>
            </a:p>
          </p:txBody>
        </p:sp>
      </p:grpSp>
      <p:grpSp>
        <p:nvGrpSpPr>
          <p:cNvPr id="33" name="Group 32">
            <a:extLst>
              <a:ext uri="{FF2B5EF4-FFF2-40B4-BE49-F238E27FC236}">
                <a16:creationId xmlns:a16="http://schemas.microsoft.com/office/drawing/2014/main" id="{80358898-1BE1-41FC-BE6D-02BDCA46AA9A}"/>
              </a:ext>
            </a:extLst>
          </p:cNvPr>
          <p:cNvGrpSpPr/>
          <p:nvPr/>
        </p:nvGrpSpPr>
        <p:grpSpPr>
          <a:xfrm>
            <a:off x="442656" y="4716991"/>
            <a:ext cx="3565810" cy="701774"/>
            <a:chOff x="4209952" y="2792977"/>
            <a:chExt cx="3565810" cy="701774"/>
          </a:xfrm>
        </p:grpSpPr>
        <p:sp>
          <p:nvSpPr>
            <p:cNvPr id="34" name="Rectangle 33">
              <a:extLst>
                <a:ext uri="{FF2B5EF4-FFF2-40B4-BE49-F238E27FC236}">
                  <a16:creationId xmlns:a16="http://schemas.microsoft.com/office/drawing/2014/main" id="{CD47510D-1E07-48B8-9079-F5DCE82C854B}"/>
                </a:ext>
              </a:extLst>
            </p:cNvPr>
            <p:cNvSpPr/>
            <p:nvPr/>
          </p:nvSpPr>
          <p:spPr>
            <a:xfrm>
              <a:off x="4630349" y="2792977"/>
              <a:ext cx="1178528" cy="276999"/>
            </a:xfrm>
            <a:prstGeom prst="rect">
              <a:avLst/>
            </a:prstGeom>
          </p:spPr>
          <p:txBody>
            <a:bodyPr wrap="none">
              <a:spAutoFit/>
            </a:bodyPr>
            <a:lstStyle/>
            <a:p>
              <a:r>
                <a:rPr lang="en-US" sz="1200" b="1" dirty="0">
                  <a:latin typeface="Arial" panose="020B0604020202020204" pitchFamily="34" charset="0"/>
                </a:rPr>
                <a:t>API Endpoint</a:t>
              </a:r>
              <a:endParaRPr lang="en-IN" sz="1200" b="1" dirty="0">
                <a:latin typeface="Arial" panose="020B0604020202020204" pitchFamily="34" charset="0"/>
              </a:endParaRPr>
            </a:p>
          </p:txBody>
        </p:sp>
        <p:sp>
          <p:nvSpPr>
            <p:cNvPr id="35" name="Rectangle 34">
              <a:extLst>
                <a:ext uri="{FF2B5EF4-FFF2-40B4-BE49-F238E27FC236}">
                  <a16:creationId xmlns:a16="http://schemas.microsoft.com/office/drawing/2014/main" id="{77010DC3-B5F8-4723-8F43-E4D2F2A2CC4B}"/>
                </a:ext>
              </a:extLst>
            </p:cNvPr>
            <p:cNvSpPr/>
            <p:nvPr/>
          </p:nvSpPr>
          <p:spPr>
            <a:xfrm>
              <a:off x="4630349" y="3033086"/>
              <a:ext cx="3145413" cy="461665"/>
            </a:xfrm>
            <a:prstGeom prst="rect">
              <a:avLst/>
            </a:prstGeom>
          </p:spPr>
          <p:txBody>
            <a:bodyPr wrap="square">
              <a:spAutoFit/>
            </a:bodyPr>
            <a:lstStyle/>
            <a:p>
              <a:r>
                <a:rPr lang="en-IN" sz="1200" dirty="0">
                  <a:latin typeface="Arial" panose="020B0604020202020204" pitchFamily="34" charset="0"/>
                </a:rPr>
                <a:t>Python 2.7, Flask, </a:t>
              </a:r>
              <a:r>
                <a:rPr lang="en-IN" sz="1200" dirty="0" err="1">
                  <a:latin typeface="Arial" panose="020B0604020202020204" pitchFamily="34" charset="0"/>
                </a:rPr>
                <a:t>pyredis</a:t>
              </a:r>
              <a:r>
                <a:rPr lang="en-IN" sz="1200" dirty="0">
                  <a:latin typeface="Arial" panose="020B0604020202020204" pitchFamily="34" charset="0"/>
                </a:rPr>
                <a:t>, celery, </a:t>
              </a:r>
              <a:r>
                <a:rPr lang="en-IN" sz="1200" dirty="0" err="1">
                  <a:latin typeface="Arial" panose="020B0604020202020204" pitchFamily="34" charset="0"/>
                </a:rPr>
                <a:t>psycopg</a:t>
              </a:r>
              <a:r>
                <a:rPr lang="en-IN" sz="1200" dirty="0">
                  <a:latin typeface="Arial" panose="020B0604020202020204" pitchFamily="34" charset="0"/>
                </a:rPr>
                <a:t>, </a:t>
              </a:r>
              <a:r>
                <a:rPr lang="en-IN" sz="1200" dirty="0" err="1">
                  <a:latin typeface="Arial" panose="020B0604020202020204" pitchFamily="34" charset="0"/>
                </a:rPr>
                <a:t>postgresql</a:t>
              </a:r>
              <a:r>
                <a:rPr lang="en-IN" sz="1200" dirty="0">
                  <a:latin typeface="Arial" panose="020B0604020202020204" pitchFamily="34" charset="0"/>
                </a:rPr>
                <a:t>-client</a:t>
              </a:r>
            </a:p>
          </p:txBody>
        </p:sp>
        <p:pic>
          <p:nvPicPr>
            <p:cNvPr id="36" name="Picture 35">
              <a:extLst>
                <a:ext uri="{FF2B5EF4-FFF2-40B4-BE49-F238E27FC236}">
                  <a16:creationId xmlns:a16="http://schemas.microsoft.com/office/drawing/2014/main" id="{5DA2A3B9-5DA3-4BFF-BA8F-6970A5951947}"/>
                </a:ext>
              </a:extLst>
            </p:cNvPr>
            <p:cNvPicPr>
              <a:picLocks noChangeAspect="1"/>
            </p:cNvPicPr>
            <p:nvPr/>
          </p:nvPicPr>
          <p:blipFill>
            <a:blip r:embed="rId9"/>
            <a:stretch>
              <a:fillRect/>
            </a:stretch>
          </p:blipFill>
          <p:spPr>
            <a:xfrm>
              <a:off x="4209952" y="2800900"/>
              <a:ext cx="472883" cy="472883"/>
            </a:xfrm>
            <a:prstGeom prst="rect">
              <a:avLst/>
            </a:prstGeom>
          </p:spPr>
        </p:pic>
      </p:grpSp>
      <p:grpSp>
        <p:nvGrpSpPr>
          <p:cNvPr id="37" name="Group 36">
            <a:extLst>
              <a:ext uri="{FF2B5EF4-FFF2-40B4-BE49-F238E27FC236}">
                <a16:creationId xmlns:a16="http://schemas.microsoft.com/office/drawing/2014/main" id="{76DACCEE-C804-4F68-8AAC-019E67E2D3A3}"/>
              </a:ext>
            </a:extLst>
          </p:cNvPr>
          <p:cNvGrpSpPr/>
          <p:nvPr/>
        </p:nvGrpSpPr>
        <p:grpSpPr>
          <a:xfrm>
            <a:off x="442656" y="5447050"/>
            <a:ext cx="2009269" cy="538695"/>
            <a:chOff x="4212418" y="3335495"/>
            <a:chExt cx="2009269" cy="538695"/>
          </a:xfrm>
        </p:grpSpPr>
        <p:sp>
          <p:nvSpPr>
            <p:cNvPr id="38" name="Rectangle 37">
              <a:extLst>
                <a:ext uri="{FF2B5EF4-FFF2-40B4-BE49-F238E27FC236}">
                  <a16:creationId xmlns:a16="http://schemas.microsoft.com/office/drawing/2014/main" id="{F2AB73BA-3947-4181-8327-64CB02EFC948}"/>
                </a:ext>
              </a:extLst>
            </p:cNvPr>
            <p:cNvSpPr/>
            <p:nvPr/>
          </p:nvSpPr>
          <p:spPr>
            <a:xfrm>
              <a:off x="4648821" y="3357082"/>
              <a:ext cx="663964" cy="276999"/>
            </a:xfrm>
            <a:prstGeom prst="rect">
              <a:avLst/>
            </a:prstGeom>
          </p:spPr>
          <p:txBody>
            <a:bodyPr wrap="none">
              <a:spAutoFit/>
            </a:bodyPr>
            <a:lstStyle/>
            <a:p>
              <a:r>
                <a:rPr lang="en-US" sz="1200" b="1" dirty="0">
                  <a:latin typeface="Arial" panose="020B0604020202020204" pitchFamily="34" charset="0"/>
                </a:rPr>
                <a:t>Queue</a:t>
              </a:r>
              <a:endParaRPr lang="en-IN" sz="1200" b="1" dirty="0">
                <a:latin typeface="Arial" panose="020B0604020202020204" pitchFamily="34" charset="0"/>
              </a:endParaRPr>
            </a:p>
          </p:txBody>
        </p:sp>
        <p:sp>
          <p:nvSpPr>
            <p:cNvPr id="39" name="Rectangle 38">
              <a:extLst>
                <a:ext uri="{FF2B5EF4-FFF2-40B4-BE49-F238E27FC236}">
                  <a16:creationId xmlns:a16="http://schemas.microsoft.com/office/drawing/2014/main" id="{05C5B2EF-7E51-4F8C-B2CE-1D18CCD86258}"/>
                </a:ext>
              </a:extLst>
            </p:cNvPr>
            <p:cNvSpPr/>
            <p:nvPr/>
          </p:nvSpPr>
          <p:spPr>
            <a:xfrm>
              <a:off x="4648821" y="3597191"/>
              <a:ext cx="1572866" cy="276999"/>
            </a:xfrm>
            <a:prstGeom prst="rect">
              <a:avLst/>
            </a:prstGeom>
          </p:spPr>
          <p:txBody>
            <a:bodyPr wrap="none">
              <a:spAutoFit/>
            </a:bodyPr>
            <a:lstStyle/>
            <a:p>
              <a:r>
                <a:rPr lang="en-IN" sz="1200" dirty="0">
                  <a:latin typeface="Arial" panose="020B0604020202020204" pitchFamily="34" charset="0"/>
                </a:rPr>
                <a:t>Redis, </a:t>
              </a:r>
              <a:r>
                <a:rPr lang="en-IN" sz="1200" dirty="0" err="1">
                  <a:latin typeface="Arial" panose="020B0604020202020204" pitchFamily="34" charset="0"/>
                </a:rPr>
                <a:t>redis</a:t>
              </a:r>
              <a:r>
                <a:rPr lang="en-IN" sz="1200" dirty="0">
                  <a:latin typeface="Arial" panose="020B0604020202020204" pitchFamily="34" charset="0"/>
                </a:rPr>
                <a:t>-sentinel</a:t>
              </a:r>
            </a:p>
          </p:txBody>
        </p:sp>
        <p:pic>
          <p:nvPicPr>
            <p:cNvPr id="40" name="Picture 39">
              <a:extLst>
                <a:ext uri="{FF2B5EF4-FFF2-40B4-BE49-F238E27FC236}">
                  <a16:creationId xmlns:a16="http://schemas.microsoft.com/office/drawing/2014/main" id="{6ADA8008-7A45-45F2-8700-95CE871E8060}"/>
                </a:ext>
              </a:extLst>
            </p:cNvPr>
            <p:cNvPicPr>
              <a:picLocks noChangeAspect="1"/>
            </p:cNvPicPr>
            <p:nvPr/>
          </p:nvPicPr>
          <p:blipFill>
            <a:blip r:embed="rId10"/>
            <a:stretch>
              <a:fillRect/>
            </a:stretch>
          </p:blipFill>
          <p:spPr>
            <a:xfrm>
              <a:off x="4212418" y="3335495"/>
              <a:ext cx="472294" cy="472294"/>
            </a:xfrm>
            <a:prstGeom prst="rect">
              <a:avLst/>
            </a:prstGeom>
          </p:spPr>
        </p:pic>
      </p:grpSp>
      <p:grpSp>
        <p:nvGrpSpPr>
          <p:cNvPr id="41" name="Group 40">
            <a:extLst>
              <a:ext uri="{FF2B5EF4-FFF2-40B4-BE49-F238E27FC236}">
                <a16:creationId xmlns:a16="http://schemas.microsoft.com/office/drawing/2014/main" id="{F575F844-F957-47FD-83C9-F112D702EDC1}"/>
              </a:ext>
            </a:extLst>
          </p:cNvPr>
          <p:cNvGrpSpPr/>
          <p:nvPr/>
        </p:nvGrpSpPr>
        <p:grpSpPr>
          <a:xfrm>
            <a:off x="8511766" y="2288910"/>
            <a:ext cx="1872151" cy="383711"/>
            <a:chOff x="493744" y="4786603"/>
            <a:chExt cx="1872151" cy="383711"/>
          </a:xfrm>
        </p:grpSpPr>
        <p:pic>
          <p:nvPicPr>
            <p:cNvPr id="42" name="Picture 41">
              <a:extLst>
                <a:ext uri="{FF2B5EF4-FFF2-40B4-BE49-F238E27FC236}">
                  <a16:creationId xmlns:a16="http://schemas.microsoft.com/office/drawing/2014/main" id="{67DB3AE2-4717-40B1-AA38-3E136797FB46}"/>
                </a:ext>
              </a:extLst>
            </p:cNvPr>
            <p:cNvPicPr>
              <a:picLocks noChangeAspect="1"/>
            </p:cNvPicPr>
            <p:nvPr/>
          </p:nvPicPr>
          <p:blipFill>
            <a:blip r:embed="rId11"/>
            <a:stretch>
              <a:fillRect/>
            </a:stretch>
          </p:blipFill>
          <p:spPr>
            <a:xfrm>
              <a:off x="493744" y="4786603"/>
              <a:ext cx="383711" cy="383711"/>
            </a:xfrm>
            <a:prstGeom prst="rect">
              <a:avLst/>
            </a:prstGeom>
          </p:spPr>
        </p:pic>
        <p:sp>
          <p:nvSpPr>
            <p:cNvPr id="43" name="Rectangle 42">
              <a:extLst>
                <a:ext uri="{FF2B5EF4-FFF2-40B4-BE49-F238E27FC236}">
                  <a16:creationId xmlns:a16="http://schemas.microsoft.com/office/drawing/2014/main" id="{A25F8456-324D-419C-95AB-DF6DC93188C3}"/>
                </a:ext>
              </a:extLst>
            </p:cNvPr>
            <p:cNvSpPr/>
            <p:nvPr/>
          </p:nvSpPr>
          <p:spPr>
            <a:xfrm>
              <a:off x="942107" y="4839958"/>
              <a:ext cx="1423788" cy="276999"/>
            </a:xfrm>
            <a:prstGeom prst="rect">
              <a:avLst/>
            </a:prstGeom>
          </p:spPr>
          <p:txBody>
            <a:bodyPr wrap="none">
              <a:spAutoFit/>
            </a:bodyPr>
            <a:lstStyle/>
            <a:p>
              <a:r>
                <a:rPr lang="en-US" sz="1200" b="1" dirty="0">
                  <a:latin typeface="Arial" panose="020B0604020202020204" pitchFamily="34" charset="0"/>
                </a:rPr>
                <a:t>Development VM</a:t>
              </a:r>
              <a:endParaRPr lang="en-IN" sz="1200" b="1" dirty="0"/>
            </a:p>
          </p:txBody>
        </p:sp>
      </p:grpSp>
      <p:grpSp>
        <p:nvGrpSpPr>
          <p:cNvPr id="44" name="Group 43">
            <a:extLst>
              <a:ext uri="{FF2B5EF4-FFF2-40B4-BE49-F238E27FC236}">
                <a16:creationId xmlns:a16="http://schemas.microsoft.com/office/drawing/2014/main" id="{9A38422A-5AE0-49C6-A5B0-C8D7212D951E}"/>
              </a:ext>
            </a:extLst>
          </p:cNvPr>
          <p:cNvGrpSpPr/>
          <p:nvPr/>
        </p:nvGrpSpPr>
        <p:grpSpPr>
          <a:xfrm>
            <a:off x="8549022" y="2619264"/>
            <a:ext cx="2271467" cy="631008"/>
            <a:chOff x="5400337" y="5170312"/>
            <a:chExt cx="2271467" cy="631008"/>
          </a:xfrm>
        </p:grpSpPr>
        <p:pic>
          <p:nvPicPr>
            <p:cNvPr id="45" name="Picture 44">
              <a:extLst>
                <a:ext uri="{FF2B5EF4-FFF2-40B4-BE49-F238E27FC236}">
                  <a16:creationId xmlns:a16="http://schemas.microsoft.com/office/drawing/2014/main" id="{264975FA-9330-4DCE-BAB5-2711806D2095}"/>
                </a:ext>
              </a:extLst>
            </p:cNvPr>
            <p:cNvPicPr>
              <a:picLocks noChangeAspect="1"/>
            </p:cNvPicPr>
            <p:nvPr/>
          </p:nvPicPr>
          <p:blipFill>
            <a:blip r:embed="rId12"/>
            <a:stretch>
              <a:fillRect/>
            </a:stretch>
          </p:blipFill>
          <p:spPr>
            <a:xfrm>
              <a:off x="5400337" y="5170312"/>
              <a:ext cx="631008" cy="631008"/>
            </a:xfrm>
            <a:prstGeom prst="rect">
              <a:avLst/>
            </a:prstGeom>
          </p:spPr>
        </p:pic>
        <p:sp>
          <p:nvSpPr>
            <p:cNvPr id="46" name="Rectangle 45">
              <a:extLst>
                <a:ext uri="{FF2B5EF4-FFF2-40B4-BE49-F238E27FC236}">
                  <a16:creationId xmlns:a16="http://schemas.microsoft.com/office/drawing/2014/main" id="{6397AC65-D5C8-46B4-B8A6-8E62562B84A8}"/>
                </a:ext>
              </a:extLst>
            </p:cNvPr>
            <p:cNvSpPr/>
            <p:nvPr/>
          </p:nvSpPr>
          <p:spPr>
            <a:xfrm>
              <a:off x="6068480" y="5363669"/>
              <a:ext cx="1603324" cy="276999"/>
            </a:xfrm>
            <a:prstGeom prst="rect">
              <a:avLst/>
            </a:prstGeom>
          </p:spPr>
          <p:txBody>
            <a:bodyPr wrap="none">
              <a:spAutoFit/>
            </a:bodyPr>
            <a:lstStyle/>
            <a:p>
              <a:r>
                <a:rPr lang="en-US" sz="1200" b="1" dirty="0">
                  <a:latin typeface="Arial" panose="020B0604020202020204" pitchFamily="34" charset="0"/>
                </a:rPr>
                <a:t>Production Servers</a:t>
              </a:r>
              <a:endParaRPr lang="en-IN" sz="1200" b="1" dirty="0"/>
            </a:p>
          </p:txBody>
        </p:sp>
      </p:grpSp>
      <p:grpSp>
        <p:nvGrpSpPr>
          <p:cNvPr id="47" name="Group 46">
            <a:extLst>
              <a:ext uri="{FF2B5EF4-FFF2-40B4-BE49-F238E27FC236}">
                <a16:creationId xmlns:a16="http://schemas.microsoft.com/office/drawing/2014/main" id="{08730F7E-DFFC-4F9D-BB3A-52B3976D5B77}"/>
              </a:ext>
            </a:extLst>
          </p:cNvPr>
          <p:cNvGrpSpPr/>
          <p:nvPr/>
        </p:nvGrpSpPr>
        <p:grpSpPr>
          <a:xfrm>
            <a:off x="8480864" y="3269197"/>
            <a:ext cx="2243371" cy="383711"/>
            <a:chOff x="2406271" y="4786601"/>
            <a:chExt cx="2243371" cy="383711"/>
          </a:xfrm>
        </p:grpSpPr>
        <p:pic>
          <p:nvPicPr>
            <p:cNvPr id="48" name="Picture 47">
              <a:extLst>
                <a:ext uri="{FF2B5EF4-FFF2-40B4-BE49-F238E27FC236}">
                  <a16:creationId xmlns:a16="http://schemas.microsoft.com/office/drawing/2014/main" id="{24BFD2D4-1B58-4C01-8CA3-6686B3E56834}"/>
                </a:ext>
              </a:extLst>
            </p:cNvPr>
            <p:cNvPicPr>
              <a:picLocks noChangeAspect="1"/>
            </p:cNvPicPr>
            <p:nvPr/>
          </p:nvPicPr>
          <p:blipFill>
            <a:blip r:embed="rId13"/>
            <a:stretch>
              <a:fillRect/>
            </a:stretch>
          </p:blipFill>
          <p:spPr>
            <a:xfrm>
              <a:off x="2406271" y="4786601"/>
              <a:ext cx="383711" cy="383711"/>
            </a:xfrm>
            <a:prstGeom prst="rect">
              <a:avLst/>
            </a:prstGeom>
          </p:spPr>
        </p:pic>
        <p:sp>
          <p:nvSpPr>
            <p:cNvPr id="49" name="Rectangle 48">
              <a:extLst>
                <a:ext uri="{FF2B5EF4-FFF2-40B4-BE49-F238E27FC236}">
                  <a16:creationId xmlns:a16="http://schemas.microsoft.com/office/drawing/2014/main" id="{792EBD2F-465C-4B00-825B-A4E60E6BC313}"/>
                </a:ext>
              </a:extLst>
            </p:cNvPr>
            <p:cNvSpPr/>
            <p:nvPr/>
          </p:nvSpPr>
          <p:spPr>
            <a:xfrm>
              <a:off x="2844340" y="4839958"/>
              <a:ext cx="1805302" cy="276999"/>
            </a:xfrm>
            <a:prstGeom prst="rect">
              <a:avLst/>
            </a:prstGeom>
          </p:spPr>
          <p:txBody>
            <a:bodyPr wrap="none">
              <a:spAutoFit/>
            </a:bodyPr>
            <a:lstStyle/>
            <a:p>
              <a:r>
                <a:rPr lang="en-US" sz="1200" b="1" dirty="0">
                  <a:latin typeface="Arial" panose="020B0604020202020204" pitchFamily="34" charset="0"/>
                </a:rPr>
                <a:t>Customer Data Center</a:t>
              </a:r>
              <a:endParaRPr lang="en-IN" sz="1200" b="1" dirty="0"/>
            </a:p>
          </p:txBody>
        </p:sp>
      </p:grpSp>
      <p:grpSp>
        <p:nvGrpSpPr>
          <p:cNvPr id="50" name="Group 49">
            <a:extLst>
              <a:ext uri="{FF2B5EF4-FFF2-40B4-BE49-F238E27FC236}">
                <a16:creationId xmlns:a16="http://schemas.microsoft.com/office/drawing/2014/main" id="{A40EB16E-E84C-400C-97D7-7357210F8DA7}"/>
              </a:ext>
            </a:extLst>
          </p:cNvPr>
          <p:cNvGrpSpPr/>
          <p:nvPr/>
        </p:nvGrpSpPr>
        <p:grpSpPr>
          <a:xfrm>
            <a:off x="8480864" y="3709285"/>
            <a:ext cx="2119536" cy="429380"/>
            <a:chOff x="4672023" y="4712559"/>
            <a:chExt cx="2119536" cy="429380"/>
          </a:xfrm>
        </p:grpSpPr>
        <p:pic>
          <p:nvPicPr>
            <p:cNvPr id="51" name="Picture 50">
              <a:extLst>
                <a:ext uri="{FF2B5EF4-FFF2-40B4-BE49-F238E27FC236}">
                  <a16:creationId xmlns:a16="http://schemas.microsoft.com/office/drawing/2014/main" id="{3B0D69F1-1B36-4094-BCFE-19298D26DC15}"/>
                </a:ext>
              </a:extLst>
            </p:cNvPr>
            <p:cNvPicPr>
              <a:picLocks noChangeAspect="1"/>
            </p:cNvPicPr>
            <p:nvPr/>
          </p:nvPicPr>
          <p:blipFill>
            <a:blip r:embed="rId14"/>
            <a:stretch>
              <a:fillRect/>
            </a:stretch>
          </p:blipFill>
          <p:spPr>
            <a:xfrm>
              <a:off x="4672023" y="4712559"/>
              <a:ext cx="429380" cy="429380"/>
            </a:xfrm>
            <a:prstGeom prst="rect">
              <a:avLst/>
            </a:prstGeom>
          </p:spPr>
        </p:pic>
        <p:sp>
          <p:nvSpPr>
            <p:cNvPr id="52" name="Rectangle 51">
              <a:extLst>
                <a:ext uri="{FF2B5EF4-FFF2-40B4-BE49-F238E27FC236}">
                  <a16:creationId xmlns:a16="http://schemas.microsoft.com/office/drawing/2014/main" id="{3917F0D7-06B3-41AC-9C01-11A7E085DF0D}"/>
                </a:ext>
              </a:extLst>
            </p:cNvPr>
            <p:cNvSpPr/>
            <p:nvPr/>
          </p:nvSpPr>
          <p:spPr>
            <a:xfrm>
              <a:off x="5124115" y="4839958"/>
              <a:ext cx="1667444" cy="276999"/>
            </a:xfrm>
            <a:prstGeom prst="rect">
              <a:avLst/>
            </a:prstGeom>
          </p:spPr>
          <p:txBody>
            <a:bodyPr wrap="none">
              <a:spAutoFit/>
            </a:bodyPr>
            <a:lstStyle/>
            <a:p>
              <a:r>
                <a:rPr lang="en-US" sz="1200" b="1" dirty="0">
                  <a:latin typeface="Arial" panose="020B0604020202020204" pitchFamily="34" charset="0"/>
                </a:rPr>
                <a:t>Contributor’s laptop</a:t>
              </a:r>
              <a:endParaRPr lang="en-IN" sz="1200" b="1" dirty="0"/>
            </a:p>
          </p:txBody>
        </p:sp>
      </p:grpSp>
      <p:grpSp>
        <p:nvGrpSpPr>
          <p:cNvPr id="56" name="Group 55">
            <a:extLst>
              <a:ext uri="{FF2B5EF4-FFF2-40B4-BE49-F238E27FC236}">
                <a16:creationId xmlns:a16="http://schemas.microsoft.com/office/drawing/2014/main" id="{48C26444-CA7D-4464-9874-3A8E3B6AE45D}"/>
              </a:ext>
            </a:extLst>
          </p:cNvPr>
          <p:cNvGrpSpPr/>
          <p:nvPr/>
        </p:nvGrpSpPr>
        <p:grpSpPr>
          <a:xfrm>
            <a:off x="8566530" y="4206558"/>
            <a:ext cx="1301269" cy="383711"/>
            <a:chOff x="558077" y="5322350"/>
            <a:chExt cx="1301269" cy="383711"/>
          </a:xfrm>
        </p:grpSpPr>
        <p:pic>
          <p:nvPicPr>
            <p:cNvPr id="57" name="Picture 56">
              <a:extLst>
                <a:ext uri="{FF2B5EF4-FFF2-40B4-BE49-F238E27FC236}">
                  <a16:creationId xmlns:a16="http://schemas.microsoft.com/office/drawing/2014/main" id="{10AE6F01-E0CC-4892-9D45-5AD37088A783}"/>
                </a:ext>
              </a:extLst>
            </p:cNvPr>
            <p:cNvPicPr>
              <a:picLocks noChangeAspect="1"/>
            </p:cNvPicPr>
            <p:nvPr/>
          </p:nvPicPr>
          <p:blipFill>
            <a:blip r:embed="rId15"/>
            <a:stretch>
              <a:fillRect/>
            </a:stretch>
          </p:blipFill>
          <p:spPr>
            <a:xfrm>
              <a:off x="558077" y="5322350"/>
              <a:ext cx="383711" cy="383711"/>
            </a:xfrm>
            <a:prstGeom prst="rect">
              <a:avLst/>
            </a:prstGeom>
          </p:spPr>
        </p:pic>
        <p:sp>
          <p:nvSpPr>
            <p:cNvPr id="58" name="Rectangle 57">
              <a:extLst>
                <a:ext uri="{FF2B5EF4-FFF2-40B4-BE49-F238E27FC236}">
                  <a16:creationId xmlns:a16="http://schemas.microsoft.com/office/drawing/2014/main" id="{E50B2E1A-26E8-45EF-8035-13F25C846880}"/>
                </a:ext>
              </a:extLst>
            </p:cNvPr>
            <p:cNvSpPr/>
            <p:nvPr/>
          </p:nvSpPr>
          <p:spPr>
            <a:xfrm>
              <a:off x="942107" y="5381163"/>
              <a:ext cx="917239" cy="276999"/>
            </a:xfrm>
            <a:prstGeom prst="rect">
              <a:avLst/>
            </a:prstGeom>
          </p:spPr>
          <p:txBody>
            <a:bodyPr wrap="none">
              <a:spAutoFit/>
            </a:bodyPr>
            <a:lstStyle/>
            <a:p>
              <a:r>
                <a:rPr lang="en-US" sz="1200" b="1" dirty="0">
                  <a:latin typeface="Arial" panose="020B0604020202020204" pitchFamily="34" charset="0"/>
                </a:rPr>
                <a:t>QA server</a:t>
              </a:r>
              <a:endParaRPr lang="en-IN" sz="1200" b="1" dirty="0"/>
            </a:p>
          </p:txBody>
        </p:sp>
      </p:grpSp>
      <p:grpSp>
        <p:nvGrpSpPr>
          <p:cNvPr id="59" name="Group 58">
            <a:extLst>
              <a:ext uri="{FF2B5EF4-FFF2-40B4-BE49-F238E27FC236}">
                <a16:creationId xmlns:a16="http://schemas.microsoft.com/office/drawing/2014/main" id="{DC78B25D-5D7E-4E70-ACBE-D215E25588BB}"/>
              </a:ext>
            </a:extLst>
          </p:cNvPr>
          <p:cNvGrpSpPr/>
          <p:nvPr/>
        </p:nvGrpSpPr>
        <p:grpSpPr>
          <a:xfrm>
            <a:off x="8549022" y="4740248"/>
            <a:ext cx="1865907" cy="339821"/>
            <a:chOff x="1932926" y="5361503"/>
            <a:chExt cx="1865907" cy="339821"/>
          </a:xfrm>
        </p:grpSpPr>
        <p:pic>
          <p:nvPicPr>
            <p:cNvPr id="60" name="Picture 59">
              <a:extLst>
                <a:ext uri="{FF2B5EF4-FFF2-40B4-BE49-F238E27FC236}">
                  <a16:creationId xmlns:a16="http://schemas.microsoft.com/office/drawing/2014/main" id="{4DE896F7-ADFB-43C6-8F2F-D0A60809861F}"/>
                </a:ext>
              </a:extLst>
            </p:cNvPr>
            <p:cNvPicPr>
              <a:picLocks noChangeAspect="1"/>
            </p:cNvPicPr>
            <p:nvPr/>
          </p:nvPicPr>
          <p:blipFill>
            <a:blip r:embed="rId16"/>
            <a:stretch>
              <a:fillRect/>
            </a:stretch>
          </p:blipFill>
          <p:spPr>
            <a:xfrm>
              <a:off x="1932926" y="5361503"/>
              <a:ext cx="339821" cy="339821"/>
            </a:xfrm>
            <a:prstGeom prst="rect">
              <a:avLst/>
            </a:prstGeom>
          </p:spPr>
        </p:pic>
        <p:sp>
          <p:nvSpPr>
            <p:cNvPr id="61" name="Rectangle 60">
              <a:extLst>
                <a:ext uri="{FF2B5EF4-FFF2-40B4-BE49-F238E27FC236}">
                  <a16:creationId xmlns:a16="http://schemas.microsoft.com/office/drawing/2014/main" id="{BF97850F-3EC5-43CD-AFB6-BCEE4D755E88}"/>
                </a:ext>
              </a:extLst>
            </p:cNvPr>
            <p:cNvSpPr/>
            <p:nvPr/>
          </p:nvSpPr>
          <p:spPr>
            <a:xfrm>
              <a:off x="2253217" y="5372905"/>
              <a:ext cx="1545616" cy="276999"/>
            </a:xfrm>
            <a:prstGeom prst="rect">
              <a:avLst/>
            </a:prstGeom>
          </p:spPr>
          <p:txBody>
            <a:bodyPr wrap="none">
              <a:spAutoFit/>
            </a:bodyPr>
            <a:lstStyle/>
            <a:p>
              <a:r>
                <a:rPr lang="en-US" sz="1200" b="1" dirty="0">
                  <a:latin typeface="Arial" panose="020B0604020202020204" pitchFamily="34" charset="0"/>
                </a:rPr>
                <a:t>Production cluster</a:t>
              </a:r>
              <a:endParaRPr lang="en-IN" sz="1200" b="1" dirty="0"/>
            </a:p>
          </p:txBody>
        </p:sp>
      </p:grpSp>
      <p:grpSp>
        <p:nvGrpSpPr>
          <p:cNvPr id="62" name="Group 61">
            <a:extLst>
              <a:ext uri="{FF2B5EF4-FFF2-40B4-BE49-F238E27FC236}">
                <a16:creationId xmlns:a16="http://schemas.microsoft.com/office/drawing/2014/main" id="{5ECC9354-101A-4CBD-A285-7FC73549F954}"/>
              </a:ext>
            </a:extLst>
          </p:cNvPr>
          <p:cNvGrpSpPr/>
          <p:nvPr/>
        </p:nvGrpSpPr>
        <p:grpSpPr>
          <a:xfrm>
            <a:off x="8536737" y="5221451"/>
            <a:ext cx="1543605" cy="339821"/>
            <a:chOff x="3798833" y="5322350"/>
            <a:chExt cx="1543605" cy="339821"/>
          </a:xfrm>
        </p:grpSpPr>
        <p:pic>
          <p:nvPicPr>
            <p:cNvPr id="63" name="Picture 62">
              <a:extLst>
                <a:ext uri="{FF2B5EF4-FFF2-40B4-BE49-F238E27FC236}">
                  <a16:creationId xmlns:a16="http://schemas.microsoft.com/office/drawing/2014/main" id="{5E09BE95-C9C5-4D54-800C-D8B5289CADC1}"/>
                </a:ext>
              </a:extLst>
            </p:cNvPr>
            <p:cNvPicPr>
              <a:picLocks noChangeAspect="1"/>
            </p:cNvPicPr>
            <p:nvPr/>
          </p:nvPicPr>
          <p:blipFill>
            <a:blip r:embed="rId17"/>
            <a:stretch>
              <a:fillRect/>
            </a:stretch>
          </p:blipFill>
          <p:spPr>
            <a:xfrm>
              <a:off x="3798833" y="5322350"/>
              <a:ext cx="339821" cy="339821"/>
            </a:xfrm>
            <a:prstGeom prst="rect">
              <a:avLst/>
            </a:prstGeom>
          </p:spPr>
        </p:pic>
        <p:sp>
          <p:nvSpPr>
            <p:cNvPr id="64" name="Rectangle 63">
              <a:extLst>
                <a:ext uri="{FF2B5EF4-FFF2-40B4-BE49-F238E27FC236}">
                  <a16:creationId xmlns:a16="http://schemas.microsoft.com/office/drawing/2014/main" id="{2AF3F2FA-2B50-448A-887B-38A792620638}"/>
                </a:ext>
              </a:extLst>
            </p:cNvPr>
            <p:cNvSpPr/>
            <p:nvPr/>
          </p:nvSpPr>
          <p:spPr>
            <a:xfrm>
              <a:off x="4144674" y="5363669"/>
              <a:ext cx="1197764" cy="276999"/>
            </a:xfrm>
            <a:prstGeom prst="rect">
              <a:avLst/>
            </a:prstGeom>
          </p:spPr>
          <p:txBody>
            <a:bodyPr wrap="none">
              <a:spAutoFit/>
            </a:bodyPr>
            <a:lstStyle/>
            <a:p>
              <a:r>
                <a:rPr lang="en-US" sz="1200" b="1" dirty="0">
                  <a:latin typeface="Arial" panose="020B0604020202020204" pitchFamily="34" charset="0"/>
                </a:rPr>
                <a:t>Data recovery</a:t>
              </a:r>
              <a:endParaRPr lang="en-IN" sz="1200" b="1" dirty="0"/>
            </a:p>
          </p:txBody>
        </p:sp>
      </p:grpSp>
      <p:cxnSp>
        <p:nvCxnSpPr>
          <p:cNvPr id="71" name="Straight Arrow Connector 70">
            <a:extLst>
              <a:ext uri="{FF2B5EF4-FFF2-40B4-BE49-F238E27FC236}">
                <a16:creationId xmlns:a16="http://schemas.microsoft.com/office/drawing/2014/main" id="{16E51F7C-8891-47D8-8275-80F410F47F38}"/>
              </a:ext>
            </a:extLst>
          </p:cNvPr>
          <p:cNvCxnSpPr/>
          <p:nvPr/>
        </p:nvCxnSpPr>
        <p:spPr>
          <a:xfrm flipH="1">
            <a:off x="7855275" y="2480764"/>
            <a:ext cx="453588" cy="608856"/>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551B55-B4F8-4D5D-9E61-CE683F64C782}"/>
              </a:ext>
            </a:extLst>
          </p:cNvPr>
          <p:cNvCxnSpPr>
            <a:cxnSpLocks/>
          </p:cNvCxnSpPr>
          <p:nvPr/>
        </p:nvCxnSpPr>
        <p:spPr>
          <a:xfrm flipH="1">
            <a:off x="7994307" y="2993219"/>
            <a:ext cx="422630" cy="347689"/>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9B84E3C-A884-41ED-94F1-287013450A58}"/>
              </a:ext>
            </a:extLst>
          </p:cNvPr>
          <p:cNvCxnSpPr>
            <a:cxnSpLocks/>
          </p:cNvCxnSpPr>
          <p:nvPr/>
        </p:nvCxnSpPr>
        <p:spPr>
          <a:xfrm flipH="1">
            <a:off x="7963349" y="3485440"/>
            <a:ext cx="453587" cy="322844"/>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3899037-F353-4342-8DE3-F9548CF0A9DA}"/>
              </a:ext>
            </a:extLst>
          </p:cNvPr>
          <p:cNvCxnSpPr>
            <a:cxnSpLocks/>
          </p:cNvCxnSpPr>
          <p:nvPr/>
        </p:nvCxnSpPr>
        <p:spPr>
          <a:xfrm flipH="1">
            <a:off x="7963349" y="3942318"/>
            <a:ext cx="453587" cy="322844"/>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86DC2AA-5187-474B-A97D-E2D1D8B3F8B2}"/>
              </a:ext>
            </a:extLst>
          </p:cNvPr>
          <p:cNvCxnSpPr>
            <a:cxnSpLocks/>
          </p:cNvCxnSpPr>
          <p:nvPr/>
        </p:nvCxnSpPr>
        <p:spPr>
          <a:xfrm flipH="1">
            <a:off x="7963349" y="4307089"/>
            <a:ext cx="453587" cy="322844"/>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6AF6F83-6AF8-4A19-AB43-03E744B4ADC3}"/>
              </a:ext>
            </a:extLst>
          </p:cNvPr>
          <p:cNvCxnSpPr>
            <a:cxnSpLocks/>
          </p:cNvCxnSpPr>
          <p:nvPr/>
        </p:nvCxnSpPr>
        <p:spPr>
          <a:xfrm flipH="1" flipV="1">
            <a:off x="7960200" y="4855490"/>
            <a:ext cx="456736" cy="54668"/>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BE6D07E-CDBF-44A6-A0A6-E29EBFC61ACF}"/>
              </a:ext>
            </a:extLst>
          </p:cNvPr>
          <p:cNvCxnSpPr>
            <a:cxnSpLocks/>
          </p:cNvCxnSpPr>
          <p:nvPr/>
        </p:nvCxnSpPr>
        <p:spPr>
          <a:xfrm flipH="1" flipV="1">
            <a:off x="7933916" y="5105457"/>
            <a:ext cx="483020" cy="234245"/>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32BB24B-0221-4B00-9AD4-9FC6653F172C}"/>
              </a:ext>
            </a:extLst>
          </p:cNvPr>
          <p:cNvCxnSpPr>
            <a:cxnSpLocks/>
          </p:cNvCxnSpPr>
          <p:nvPr/>
        </p:nvCxnSpPr>
        <p:spPr>
          <a:xfrm>
            <a:off x="3626802" y="2785192"/>
            <a:ext cx="404246" cy="484005"/>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621447C-945B-4371-80F6-FE34A66C08F2}"/>
              </a:ext>
            </a:extLst>
          </p:cNvPr>
          <p:cNvCxnSpPr>
            <a:cxnSpLocks/>
          </p:cNvCxnSpPr>
          <p:nvPr/>
        </p:nvCxnSpPr>
        <p:spPr>
          <a:xfrm>
            <a:off x="3589667" y="3277086"/>
            <a:ext cx="429800" cy="215479"/>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6DAC770-446C-4BF6-9549-CBD9133E90D9}"/>
              </a:ext>
            </a:extLst>
          </p:cNvPr>
          <p:cNvCxnSpPr>
            <a:cxnSpLocks/>
          </p:cNvCxnSpPr>
          <p:nvPr/>
        </p:nvCxnSpPr>
        <p:spPr>
          <a:xfrm>
            <a:off x="3589667" y="3764641"/>
            <a:ext cx="429800"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B761034-C52A-4E84-B4BF-C7F1F23432B5}"/>
              </a:ext>
            </a:extLst>
          </p:cNvPr>
          <p:cNvCxnSpPr>
            <a:cxnSpLocks/>
          </p:cNvCxnSpPr>
          <p:nvPr/>
        </p:nvCxnSpPr>
        <p:spPr>
          <a:xfrm flipV="1">
            <a:off x="3589667" y="4206558"/>
            <a:ext cx="429800" cy="100531"/>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16AF96B-C2F6-43CF-8FF7-CCE07A0D236B}"/>
              </a:ext>
            </a:extLst>
          </p:cNvPr>
          <p:cNvCxnSpPr>
            <a:cxnSpLocks/>
          </p:cNvCxnSpPr>
          <p:nvPr/>
        </p:nvCxnSpPr>
        <p:spPr>
          <a:xfrm flipV="1">
            <a:off x="3557341" y="4629248"/>
            <a:ext cx="473707" cy="240108"/>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966426A-34F0-4541-A16D-552A8513B574}"/>
              </a:ext>
            </a:extLst>
          </p:cNvPr>
          <p:cNvCxnSpPr>
            <a:cxnSpLocks/>
          </p:cNvCxnSpPr>
          <p:nvPr/>
        </p:nvCxnSpPr>
        <p:spPr>
          <a:xfrm flipV="1">
            <a:off x="3589667" y="5177475"/>
            <a:ext cx="441381" cy="253577"/>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1.1 Disconnect between Development &amp; Operations teams</a:t>
            </a:r>
            <a:endParaRPr sz="2800" b="1" i="0" u="none" strike="noStrike" cap="none">
              <a:solidFill>
                <a:schemeClr val="dk2"/>
              </a:solidFill>
              <a:latin typeface="Arial"/>
              <a:ea typeface="Arial"/>
              <a:cs typeface="Arial"/>
              <a:sym typeface="Arial"/>
            </a:endParaRPr>
          </a:p>
        </p:txBody>
      </p:sp>
      <p:sp>
        <p:nvSpPr>
          <p:cNvPr id="770" name="Shape 770"/>
          <p:cNvSpPr txBox="1">
            <a:spLocks noGrp="1"/>
          </p:cNvSpPr>
          <p:nvPr>
            <p:ph type="body" idx="2"/>
          </p:nvPr>
        </p:nvSpPr>
        <p:spPr>
          <a:xfrm>
            <a:off x="514351" y="1304995"/>
            <a:ext cx="1037404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primary challenges between two teams are</a:t>
            </a:r>
            <a:endParaRPr/>
          </a:p>
          <a:p>
            <a:pPr marL="0" marR="0" lvl="1" indent="0" algn="l" rtl="0">
              <a:lnSpc>
                <a:spcPct val="90000"/>
              </a:lnSpc>
              <a:spcBef>
                <a:spcPts val="838"/>
              </a:spcBef>
              <a:spcAft>
                <a:spcPts val="0"/>
              </a:spcAft>
              <a:buClr>
                <a:srgbClr val="1CC083"/>
              </a:buClr>
              <a:buSzPts val="2300"/>
              <a:buFont typeface="Noto Sans Symbols"/>
              <a:buNone/>
            </a:pP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Lack of collaboration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Disintegrated processes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Difference in tools &amp; implementation processes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Disinterest in learning new tools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Difference of opinion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Work loss </a:t>
            </a:r>
            <a:r>
              <a:rPr lang="en-US" sz="2300" b="0" i="0" u="none" strike="noStrike" cap="none">
                <a:solidFill>
                  <a:srgbClr val="1CC083"/>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 Poor feedback system</a:t>
            </a:r>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1" name="Shape 771"/>
          <p:cNvSpPr/>
          <p:nvPr/>
        </p:nvSpPr>
        <p:spPr>
          <a:xfrm>
            <a:off x="6807321" y="3569806"/>
            <a:ext cx="4751027" cy="1341168"/>
          </a:xfrm>
          <a:prstGeom prst="rect">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2" name="Shape 772"/>
          <p:cNvSpPr/>
          <p:nvPr/>
        </p:nvSpPr>
        <p:spPr>
          <a:xfrm>
            <a:off x="732738" y="3569807"/>
            <a:ext cx="2464461" cy="2202462"/>
          </a:xfrm>
          <a:prstGeom prst="rect">
            <a:avLst/>
          </a:prstGeom>
          <a:solidFill>
            <a:srgbClr val="0CA0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3" name="Shape 773"/>
          <p:cNvSpPr/>
          <p:nvPr/>
        </p:nvSpPr>
        <p:spPr>
          <a:xfrm>
            <a:off x="3459595" y="3569807"/>
            <a:ext cx="2464461" cy="2202462"/>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4" name="Shape 774"/>
          <p:cNvSpPr txBox="1"/>
          <p:nvPr/>
        </p:nvSpPr>
        <p:spPr>
          <a:xfrm>
            <a:off x="525429" y="2597453"/>
            <a:ext cx="5576700" cy="369300"/>
          </a:xfrm>
          <a:prstGeom prst="rect">
            <a:avLst/>
          </a:prstGeom>
          <a:noFill/>
          <a:ln w="9525" cap="flat" cmpd="sng">
            <a:solidFill>
              <a:srgbClr val="404E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TRADITIONAL IT CULTURE</a:t>
            </a:r>
            <a:endParaRPr/>
          </a:p>
        </p:txBody>
      </p:sp>
      <p:sp>
        <p:nvSpPr>
          <p:cNvPr id="775" name="Shape 775"/>
          <p:cNvSpPr txBox="1"/>
          <p:nvPr/>
        </p:nvSpPr>
        <p:spPr>
          <a:xfrm>
            <a:off x="6627283" y="2574340"/>
            <a:ext cx="5064300" cy="369300"/>
          </a:xfrm>
          <a:prstGeom prst="rect">
            <a:avLst/>
          </a:prstGeom>
          <a:noFill/>
          <a:ln w="9525" cap="flat" cmpd="sng">
            <a:solidFill>
              <a:srgbClr val="404E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DEVOPS CULTURE</a:t>
            </a:r>
            <a:endParaRPr/>
          </a:p>
        </p:txBody>
      </p:sp>
      <p:sp>
        <p:nvSpPr>
          <p:cNvPr id="776" name="Shape 776"/>
          <p:cNvSpPr txBox="1"/>
          <p:nvPr/>
        </p:nvSpPr>
        <p:spPr>
          <a:xfrm>
            <a:off x="609515" y="3020966"/>
            <a:ext cx="2710907"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Objective:</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Deliver Features</a:t>
            </a:r>
            <a:endParaRPr/>
          </a:p>
        </p:txBody>
      </p:sp>
      <p:sp>
        <p:nvSpPr>
          <p:cNvPr id="777" name="Shape 777"/>
          <p:cNvSpPr txBox="1"/>
          <p:nvPr/>
        </p:nvSpPr>
        <p:spPr>
          <a:xfrm>
            <a:off x="3334845" y="3020966"/>
            <a:ext cx="271250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Objective:</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Maintain Availability</a:t>
            </a:r>
            <a:endParaRPr/>
          </a:p>
        </p:txBody>
      </p:sp>
      <p:sp>
        <p:nvSpPr>
          <p:cNvPr id="778" name="Shape 778"/>
          <p:cNvSpPr txBox="1"/>
          <p:nvPr/>
        </p:nvSpPr>
        <p:spPr>
          <a:xfrm>
            <a:off x="769134" y="3620607"/>
            <a:ext cx="2407814"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Development</a:t>
            </a:r>
            <a:endParaRPr sz="1200" b="1" i="0" u="none" strike="noStrike" cap="none">
              <a:solidFill>
                <a:schemeClr val="lt1"/>
              </a:solidFill>
              <a:latin typeface="Arial"/>
              <a:ea typeface="Arial"/>
              <a:cs typeface="Arial"/>
              <a:sym typeface="Arial"/>
            </a:endParaRPr>
          </a:p>
          <a:p>
            <a:pPr marL="0" marR="0" lvl="0" indent="0" algn="ctr" rtl="0">
              <a:lnSpc>
                <a:spcPct val="100000"/>
              </a:lnSpc>
              <a:spcBef>
                <a:spcPts val="120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Business Requirements </a:t>
            </a:r>
            <a:endParaRPr/>
          </a:p>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Software Development</a:t>
            </a:r>
            <a:endParaRPr/>
          </a:p>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Quality Assurance</a:t>
            </a:r>
            <a:endParaRPr/>
          </a:p>
        </p:txBody>
      </p:sp>
      <p:sp>
        <p:nvSpPr>
          <p:cNvPr id="779" name="Shape 779"/>
          <p:cNvSpPr txBox="1"/>
          <p:nvPr/>
        </p:nvSpPr>
        <p:spPr>
          <a:xfrm>
            <a:off x="3459595" y="3620607"/>
            <a:ext cx="2381339"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Operations</a:t>
            </a:r>
            <a:endParaRPr sz="1200" b="1" i="0" u="none" strike="noStrike" cap="none">
              <a:solidFill>
                <a:schemeClr val="lt1"/>
              </a:solidFill>
              <a:latin typeface="Arial"/>
              <a:ea typeface="Arial"/>
              <a:cs typeface="Arial"/>
              <a:sym typeface="Arial"/>
            </a:endParaRPr>
          </a:p>
          <a:p>
            <a:pPr marL="0" marR="0" lvl="0" indent="0" algn="ctr" rtl="0">
              <a:lnSpc>
                <a:spcPct val="100000"/>
              </a:lnSpc>
              <a:spcBef>
                <a:spcPts val="120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Service Desk</a:t>
            </a:r>
            <a:endParaRPr/>
          </a:p>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NOC/Support</a:t>
            </a:r>
            <a:endParaRPr/>
          </a:p>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Infrastructure</a:t>
            </a:r>
            <a:endParaRPr/>
          </a:p>
        </p:txBody>
      </p:sp>
      <p:sp>
        <p:nvSpPr>
          <p:cNvPr id="780" name="Shape 780"/>
          <p:cNvSpPr txBox="1"/>
          <p:nvPr/>
        </p:nvSpPr>
        <p:spPr>
          <a:xfrm>
            <a:off x="732738" y="5850554"/>
            <a:ext cx="564368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Dev vs. Ops – The organization’s culture mimics the organizations architectural design of two silos with competing objectives.</a:t>
            </a:r>
            <a:endParaRPr/>
          </a:p>
        </p:txBody>
      </p:sp>
      <p:sp>
        <p:nvSpPr>
          <p:cNvPr id="781" name="Shape 781"/>
          <p:cNvSpPr txBox="1"/>
          <p:nvPr/>
        </p:nvSpPr>
        <p:spPr>
          <a:xfrm>
            <a:off x="894427" y="5117328"/>
            <a:ext cx="542905" cy="405555"/>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Dev</a:t>
            </a:r>
            <a:endParaRPr/>
          </a:p>
        </p:txBody>
      </p:sp>
      <p:sp>
        <p:nvSpPr>
          <p:cNvPr id="782" name="Shape 782"/>
          <p:cNvSpPr txBox="1"/>
          <p:nvPr/>
        </p:nvSpPr>
        <p:spPr>
          <a:xfrm>
            <a:off x="1711251" y="5117328"/>
            <a:ext cx="504832" cy="405555"/>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SIT</a:t>
            </a:r>
            <a:endParaRPr/>
          </a:p>
        </p:txBody>
      </p:sp>
      <p:sp>
        <p:nvSpPr>
          <p:cNvPr id="783" name="Shape 783"/>
          <p:cNvSpPr txBox="1"/>
          <p:nvPr/>
        </p:nvSpPr>
        <p:spPr>
          <a:xfrm>
            <a:off x="2473839" y="5117328"/>
            <a:ext cx="584785" cy="405555"/>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UAT</a:t>
            </a:r>
            <a:endParaRPr/>
          </a:p>
        </p:txBody>
      </p:sp>
      <p:sp>
        <p:nvSpPr>
          <p:cNvPr id="784" name="Shape 784"/>
          <p:cNvSpPr txBox="1"/>
          <p:nvPr/>
        </p:nvSpPr>
        <p:spPr>
          <a:xfrm>
            <a:off x="3623135" y="5117328"/>
            <a:ext cx="2084553" cy="405555"/>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Prod</a:t>
            </a:r>
            <a:endParaRPr/>
          </a:p>
        </p:txBody>
      </p:sp>
      <p:sp>
        <p:nvSpPr>
          <p:cNvPr id="785" name="Shape 785"/>
          <p:cNvSpPr txBox="1"/>
          <p:nvPr/>
        </p:nvSpPr>
        <p:spPr>
          <a:xfrm>
            <a:off x="6683256" y="5884869"/>
            <a:ext cx="523597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DevOps – The organization’s culture is focused on end-to-end operational delivery (speed and quality).</a:t>
            </a:r>
            <a:endParaRPr/>
          </a:p>
        </p:txBody>
      </p:sp>
      <p:sp>
        <p:nvSpPr>
          <p:cNvPr id="786" name="Shape 786"/>
          <p:cNvSpPr txBox="1"/>
          <p:nvPr/>
        </p:nvSpPr>
        <p:spPr>
          <a:xfrm>
            <a:off x="9432222" y="5310604"/>
            <a:ext cx="2126126" cy="46166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Service Desk</a:t>
            </a:r>
            <a:endParaRPr/>
          </a:p>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NOC/Support</a:t>
            </a:r>
            <a:endParaRPr/>
          </a:p>
        </p:txBody>
      </p:sp>
      <p:sp>
        <p:nvSpPr>
          <p:cNvPr id="787" name="Shape 787"/>
          <p:cNvSpPr txBox="1"/>
          <p:nvPr/>
        </p:nvSpPr>
        <p:spPr>
          <a:xfrm>
            <a:off x="6972675" y="4552296"/>
            <a:ext cx="449298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SW Development – Infrastructure – Quality Assurance</a:t>
            </a:r>
            <a:endParaRPr/>
          </a:p>
        </p:txBody>
      </p:sp>
      <p:sp>
        <p:nvSpPr>
          <p:cNvPr id="788" name="Shape 788"/>
          <p:cNvSpPr txBox="1"/>
          <p:nvPr/>
        </p:nvSpPr>
        <p:spPr>
          <a:xfrm>
            <a:off x="6986636" y="4034581"/>
            <a:ext cx="656914" cy="490722"/>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Dev</a:t>
            </a:r>
            <a:endParaRPr/>
          </a:p>
        </p:txBody>
      </p:sp>
      <p:sp>
        <p:nvSpPr>
          <p:cNvPr id="789" name="Shape 789"/>
          <p:cNvSpPr txBox="1"/>
          <p:nvPr/>
        </p:nvSpPr>
        <p:spPr>
          <a:xfrm>
            <a:off x="8254543" y="4034581"/>
            <a:ext cx="610848" cy="490722"/>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SIT</a:t>
            </a:r>
            <a:endParaRPr/>
          </a:p>
        </p:txBody>
      </p:sp>
      <p:sp>
        <p:nvSpPr>
          <p:cNvPr id="790" name="Shape 790"/>
          <p:cNvSpPr txBox="1"/>
          <p:nvPr/>
        </p:nvSpPr>
        <p:spPr>
          <a:xfrm>
            <a:off x="9343866" y="4034581"/>
            <a:ext cx="707589" cy="490722"/>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UAT</a:t>
            </a:r>
            <a:endParaRPr/>
          </a:p>
        </p:txBody>
      </p:sp>
      <p:sp>
        <p:nvSpPr>
          <p:cNvPr id="791" name="Shape 791"/>
          <p:cNvSpPr txBox="1"/>
          <p:nvPr/>
        </p:nvSpPr>
        <p:spPr>
          <a:xfrm>
            <a:off x="10464609" y="4034581"/>
            <a:ext cx="730623" cy="490722"/>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Prod</a:t>
            </a:r>
            <a:endParaRPr/>
          </a:p>
        </p:txBody>
      </p:sp>
      <p:sp>
        <p:nvSpPr>
          <p:cNvPr id="792" name="Shape 792"/>
          <p:cNvSpPr txBox="1"/>
          <p:nvPr/>
        </p:nvSpPr>
        <p:spPr>
          <a:xfrm>
            <a:off x="6549452" y="2969449"/>
            <a:ext cx="5235974"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Objective:</a:t>
            </a:r>
            <a:br>
              <a:rPr lang="en-US" sz="1400" b="1" i="0" u="none" strike="noStrike" cap="none">
                <a:solidFill>
                  <a:srgbClr val="000000"/>
                </a:solidFill>
                <a:latin typeface="Arial"/>
                <a:ea typeface="Arial"/>
                <a:cs typeface="Arial"/>
                <a:sym typeface="Arial"/>
              </a:rPr>
            </a:br>
            <a:r>
              <a:rPr lang="en-US" sz="1400" b="1" i="0" u="none" strike="noStrike" cap="none">
                <a:solidFill>
                  <a:srgbClr val="000000"/>
                </a:solidFill>
                <a:latin typeface="Arial"/>
                <a:ea typeface="Arial"/>
                <a:cs typeface="Arial"/>
                <a:sym typeface="Arial"/>
              </a:rPr>
              <a:t>Deliver features and maintain availability</a:t>
            </a:r>
            <a:endParaRPr/>
          </a:p>
        </p:txBody>
      </p:sp>
      <p:sp>
        <p:nvSpPr>
          <p:cNvPr id="793" name="Shape 793"/>
          <p:cNvSpPr/>
          <p:nvPr/>
        </p:nvSpPr>
        <p:spPr>
          <a:xfrm>
            <a:off x="8348239" y="3567520"/>
            <a:ext cx="162201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Operations</a:t>
            </a:r>
            <a:endParaRPr sz="1400" b="0" i="0" u="none" strike="noStrike" cap="none">
              <a:solidFill>
                <a:schemeClr val="lt1"/>
              </a:solidFill>
              <a:latin typeface="Arial"/>
              <a:ea typeface="Arial"/>
              <a:cs typeface="Arial"/>
              <a:sym typeface="Arial"/>
            </a:endParaRPr>
          </a:p>
        </p:txBody>
      </p:sp>
      <p:cxnSp>
        <p:nvCxnSpPr>
          <p:cNvPr id="794" name="Shape 794"/>
          <p:cNvCxnSpPr/>
          <p:nvPr/>
        </p:nvCxnSpPr>
        <p:spPr>
          <a:xfrm>
            <a:off x="835701" y="5630437"/>
            <a:ext cx="1614507" cy="0"/>
          </a:xfrm>
          <a:prstGeom prst="straightConnector1">
            <a:avLst/>
          </a:prstGeom>
          <a:noFill/>
          <a:ln w="12700" cap="flat" cmpd="sng">
            <a:solidFill>
              <a:schemeClr val="lt1"/>
            </a:solidFill>
            <a:prstDash val="dash"/>
            <a:miter lim="800000"/>
            <a:headEnd type="none" w="lg" len="lg"/>
            <a:tailEnd type="triangle" w="lg" len="lg"/>
          </a:ln>
        </p:spPr>
      </p:cxnSp>
      <p:cxnSp>
        <p:nvCxnSpPr>
          <p:cNvPr id="795" name="Shape 795"/>
          <p:cNvCxnSpPr/>
          <p:nvPr/>
        </p:nvCxnSpPr>
        <p:spPr>
          <a:xfrm>
            <a:off x="2870644" y="4992757"/>
            <a:ext cx="1213003" cy="0"/>
          </a:xfrm>
          <a:prstGeom prst="straightConnector1">
            <a:avLst/>
          </a:prstGeom>
          <a:noFill/>
          <a:ln w="12700" cap="flat" cmpd="sng">
            <a:solidFill>
              <a:schemeClr val="lt1"/>
            </a:solidFill>
            <a:prstDash val="dash"/>
            <a:miter lim="800000"/>
            <a:headEnd type="none" w="lg" len="lg"/>
            <a:tailEnd type="triangle" w="lg" len="lg"/>
          </a:ln>
        </p:spPr>
      </p:cxnSp>
      <p:cxnSp>
        <p:nvCxnSpPr>
          <p:cNvPr id="796" name="Shape 796"/>
          <p:cNvCxnSpPr/>
          <p:nvPr/>
        </p:nvCxnSpPr>
        <p:spPr>
          <a:xfrm>
            <a:off x="6902168" y="3908088"/>
            <a:ext cx="3770317" cy="0"/>
          </a:xfrm>
          <a:prstGeom prst="straightConnector1">
            <a:avLst/>
          </a:prstGeom>
          <a:noFill/>
          <a:ln w="12700" cap="flat" cmpd="sng">
            <a:solidFill>
              <a:schemeClr val="lt1"/>
            </a:solidFill>
            <a:prstDash val="dash"/>
            <a:miter lim="800000"/>
            <a:headEnd type="none" w="lg" len="lg"/>
            <a:tailEnd type="triangle" w="lg" len="lg"/>
          </a:ln>
        </p:spPr>
      </p:cxnSp>
      <p:cxnSp>
        <p:nvCxnSpPr>
          <p:cNvPr id="797" name="Shape 797"/>
          <p:cNvCxnSpPr/>
          <p:nvPr/>
        </p:nvCxnSpPr>
        <p:spPr>
          <a:xfrm rot="5400000">
            <a:off x="10395553" y="5092435"/>
            <a:ext cx="393817" cy="0"/>
          </a:xfrm>
          <a:prstGeom prst="straightConnector1">
            <a:avLst/>
          </a:prstGeom>
          <a:noFill/>
          <a:ln w="12700" cap="flat" cmpd="sng">
            <a:solidFill>
              <a:srgbClr val="404E5C"/>
            </a:solidFill>
            <a:prstDash val="dash"/>
            <a:miter lim="800000"/>
            <a:headEnd type="none" w="lg" len="lg"/>
            <a:tailEnd type="triangle" w="lg" len="lg"/>
          </a:ln>
        </p:spPr>
      </p:cxnSp>
      <p:cxnSp>
        <p:nvCxnSpPr>
          <p:cNvPr id="798" name="Shape 798"/>
          <p:cNvCxnSpPr/>
          <p:nvPr/>
        </p:nvCxnSpPr>
        <p:spPr>
          <a:xfrm rot="-5400000">
            <a:off x="7634248" y="5143442"/>
            <a:ext cx="393817" cy="0"/>
          </a:xfrm>
          <a:prstGeom prst="straightConnector1">
            <a:avLst/>
          </a:prstGeom>
          <a:noFill/>
          <a:ln w="12700" cap="flat" cmpd="sng">
            <a:solidFill>
              <a:srgbClr val="404E5C"/>
            </a:solidFill>
            <a:prstDash val="dash"/>
            <a:miter lim="800000"/>
            <a:headEnd type="none" w="lg" len="lg"/>
            <a:tailEnd type="triangle" w="lg" len="lg"/>
          </a:ln>
        </p:spPr>
      </p:cxnSp>
      <p:sp>
        <p:nvSpPr>
          <p:cNvPr id="799" name="Shape 799"/>
          <p:cNvSpPr txBox="1"/>
          <p:nvPr/>
        </p:nvSpPr>
        <p:spPr>
          <a:xfrm>
            <a:off x="6800127" y="5310604"/>
            <a:ext cx="2126126" cy="46166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Business </a:t>
            </a:r>
            <a:endParaRPr/>
          </a:p>
          <a:p>
            <a:pPr marL="0" marR="0" lvl="0" indent="0" algn="ctr"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Requirements</a:t>
            </a:r>
            <a:endParaRPr/>
          </a:p>
        </p:txBody>
      </p:sp>
      <p:cxnSp>
        <p:nvCxnSpPr>
          <p:cNvPr id="800" name="Shape 800"/>
          <p:cNvCxnSpPr/>
          <p:nvPr/>
        </p:nvCxnSpPr>
        <p:spPr>
          <a:xfrm>
            <a:off x="6364710" y="2449265"/>
            <a:ext cx="0" cy="3924509"/>
          </a:xfrm>
          <a:prstGeom prst="straightConnector1">
            <a:avLst/>
          </a:prstGeom>
          <a:noFill/>
          <a:ln w="9525" cap="flat" cmpd="sng">
            <a:solidFill>
              <a:srgbClr val="404E5C"/>
            </a:solidFill>
            <a:prstDash val="dash"/>
            <a:miter lim="800000"/>
            <a:headEnd type="none" w="sm" len="sm"/>
            <a:tailEnd type="none" w="sm" len="sm"/>
          </a:ln>
        </p:spPr>
      </p:cxnSp>
      <p:sp>
        <p:nvSpPr>
          <p:cNvPr id="3" name="Text Placeholder 2">
            <a:extLst>
              <a:ext uri="{FF2B5EF4-FFF2-40B4-BE49-F238E27FC236}">
                <a16:creationId xmlns:a16="http://schemas.microsoft.com/office/drawing/2014/main" id="{70CEC3BD-7A31-3BE0-79B3-410EA43B1EAA}"/>
              </a:ext>
            </a:extLst>
          </p:cNvPr>
          <p:cNvSpPr>
            <a:spLocks noGrp="1"/>
          </p:cNvSpPr>
          <p:nvPr>
            <p:ph type="body"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895" name="Shape 895"/>
          <p:cNvPicPr preferRelativeResize="0">
            <a:picLocks noGrp="1"/>
          </p:cNvPicPr>
          <p:nvPr>
            <p:ph type="pic" idx="2"/>
          </p:nvPr>
        </p:nvPicPr>
        <p:blipFill rotWithShape="1">
          <a:blip r:embed="rId3">
            <a:alphaModFix/>
          </a:blip>
          <a:srcRect t="1931" b="1930"/>
          <a:stretch/>
        </p:blipFill>
        <p:spPr>
          <a:xfrm>
            <a:off x="0" y="1450975"/>
            <a:ext cx="12192000" cy="2822575"/>
          </a:xfrm>
          <a:prstGeom prst="rect">
            <a:avLst/>
          </a:prstGeom>
          <a:noFill/>
          <a:ln>
            <a:noFill/>
          </a:ln>
        </p:spPr>
      </p:pic>
      <p:sp>
        <p:nvSpPr>
          <p:cNvPr id="896" name="Shape 896"/>
          <p:cNvSpPr txBox="1">
            <a:spLocks noGrp="1"/>
          </p:cNvSpPr>
          <p:nvPr>
            <p:ph type="body" idx="1"/>
          </p:nvPr>
        </p:nvSpPr>
        <p:spPr>
          <a:xfrm>
            <a:off x="401053" y="4565682"/>
            <a:ext cx="11429703" cy="150204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“DevOps represents a change in IT culture, focusing on rapid IT service delivery through the adoption of agile, lean practices in the context of a system-oriented approach. DevOps emphasizes people (and culture), and seeks to improve collaboration between operations and development teams. DevOps implementations utilize technology — especially automation tools that can leverage an increasingly programmable and dynamic infrastructure from a life cycle perspective”</a:t>
            </a:r>
            <a:endParaRPr/>
          </a:p>
          <a:p>
            <a:pPr marL="0" marR="0" lvl="0" indent="0" algn="ctr" rtl="0">
              <a:lnSpc>
                <a:spcPct val="100000"/>
              </a:lnSpc>
              <a:spcBef>
                <a:spcPts val="0"/>
              </a:spcBef>
              <a:spcAft>
                <a:spcPts val="0"/>
              </a:spcAft>
              <a:buClr>
                <a:schemeClr val="dk1"/>
              </a:buClr>
              <a:buSzPts val="1800"/>
              <a:buFont typeface="Arial"/>
              <a:buNone/>
            </a:pPr>
            <a:endParaRPr sz="1800" b="0" i="1" u="none" strike="noStrike" cap="none">
              <a:solidFill>
                <a:schemeClr val="dk1"/>
              </a:solidFill>
              <a:latin typeface="Arial"/>
              <a:ea typeface="Arial"/>
              <a:cs typeface="Arial"/>
              <a:sym typeface="Arial"/>
            </a:endParaRPr>
          </a:p>
        </p:txBody>
      </p:sp>
      <p:sp>
        <p:nvSpPr>
          <p:cNvPr id="897" name="Shape 897"/>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rgbClr val="000000"/>
                </a:solidFill>
                <a:latin typeface="Arial"/>
                <a:ea typeface="Arial"/>
                <a:cs typeface="Arial"/>
                <a:sym typeface="Arial"/>
              </a:rPr>
              <a:t>Source adopted from https://www.gartner.com/it-glossary/devops</a:t>
            </a:r>
            <a:endParaRPr/>
          </a:p>
          <a:p>
            <a:pPr marL="0" marR="0" lvl="0" indent="0" algn="l" rtl="0">
              <a:lnSpc>
                <a:spcPct val="100000"/>
              </a:lnSpc>
              <a:spcBef>
                <a:spcPts val="0"/>
              </a:spcBef>
              <a:spcAft>
                <a:spcPts val="0"/>
              </a:spcAft>
              <a:buClr>
                <a:srgbClr val="000000"/>
              </a:buClr>
              <a:buSzPts val="900"/>
              <a:buFont typeface="Arial"/>
              <a:buNone/>
            </a:pPr>
            <a:endParaRPr sz="900" b="0" i="1" u="none" strike="noStrike" cap="none">
              <a:solidFill>
                <a:srgbClr val="000000"/>
              </a:solidFill>
              <a:latin typeface="Arial"/>
              <a:ea typeface="Arial"/>
              <a:cs typeface="Arial"/>
              <a:sym typeface="Arial"/>
            </a:endParaRPr>
          </a:p>
        </p:txBody>
      </p:sp>
      <p:sp>
        <p:nvSpPr>
          <p:cNvPr id="898" name="Shape 89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 Definition for DevOps</a:t>
            </a:r>
            <a:endParaRPr sz="2800" b="1" i="0" u="none" strike="noStrike" cap="none">
              <a:solidFill>
                <a:schemeClr val="dk2"/>
              </a:solidFill>
              <a:latin typeface="Arial"/>
              <a:ea typeface="Arial"/>
              <a:cs typeface="Arial"/>
              <a:sym typeface="Arial"/>
            </a:endParaRPr>
          </a:p>
        </p:txBody>
      </p:sp>
      <p:sp>
        <p:nvSpPr>
          <p:cNvPr id="899" name="Shape 899"/>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Shape 92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 Agile, Lean &amp; DevOps</a:t>
            </a:r>
            <a:endParaRPr sz="2800" b="1" i="0" u="none" strike="noStrike" cap="none">
              <a:solidFill>
                <a:schemeClr val="dk2"/>
              </a:solidFill>
              <a:latin typeface="Arial"/>
              <a:ea typeface="Arial"/>
              <a:cs typeface="Arial"/>
              <a:sym typeface="Arial"/>
            </a:endParaRPr>
          </a:p>
        </p:txBody>
      </p:sp>
      <p:sp>
        <p:nvSpPr>
          <p:cNvPr id="930" name="Shape 93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931" name="Shape 93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932" name="Shape 932"/>
          <p:cNvGrpSpPr/>
          <p:nvPr/>
        </p:nvGrpSpPr>
        <p:grpSpPr>
          <a:xfrm>
            <a:off x="1398771" y="1953702"/>
            <a:ext cx="1620994" cy="2603950"/>
            <a:chOff x="2011515" y="1953702"/>
            <a:chExt cx="1620994" cy="2603950"/>
          </a:xfrm>
        </p:grpSpPr>
        <p:sp>
          <p:nvSpPr>
            <p:cNvPr id="933" name="Shape 93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4" name="Shape 93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5" name="Shape 93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6" name="Shape 93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7" name="Shape 93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8" name="Shape 93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9" name="Shape 93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0" name="Shape 94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1" name="Shape 94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42" name="Shape 942"/>
          <p:cNvGrpSpPr/>
          <p:nvPr/>
        </p:nvGrpSpPr>
        <p:grpSpPr>
          <a:xfrm>
            <a:off x="5202409" y="1953702"/>
            <a:ext cx="1620896" cy="2603950"/>
            <a:chOff x="6077203" y="1953702"/>
            <a:chExt cx="1620896" cy="2603950"/>
          </a:xfrm>
        </p:grpSpPr>
        <p:sp>
          <p:nvSpPr>
            <p:cNvPr id="943" name="Shape 943"/>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4" name="Shape 944"/>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5" name="Shape 945"/>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6" name="Shape 946"/>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7" name="Shape 947"/>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8" name="Shape 948"/>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9" name="Shape 949"/>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0" name="Shape 950"/>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1" name="Shape 951"/>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52" name="Shape 952"/>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953" name="Shape 953"/>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954" name="Shape 954"/>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955" name="Shape 955"/>
          <p:cNvSpPr txBox="1"/>
          <p:nvPr/>
        </p:nvSpPr>
        <p:spPr>
          <a:xfrm>
            <a:off x="442709" y="5129363"/>
            <a:ext cx="3658029"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Product development is broken into smaller units and delivered at continuous intervals.</a:t>
            </a:r>
            <a:endParaRPr/>
          </a:p>
        </p:txBody>
      </p:sp>
      <p:sp>
        <p:nvSpPr>
          <p:cNvPr id="956" name="Shape 956"/>
          <p:cNvSpPr txBox="1"/>
          <p:nvPr/>
        </p:nvSpPr>
        <p:spPr>
          <a:xfrm>
            <a:off x="443342" y="4670026"/>
            <a:ext cx="3644936" cy="3727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Agile</a:t>
            </a:r>
            <a:endParaRPr sz="1800" b="1" i="0" u="none" strike="noStrike" cap="none">
              <a:solidFill>
                <a:srgbClr val="000000"/>
              </a:solidFill>
              <a:latin typeface="Arial"/>
              <a:ea typeface="Arial"/>
              <a:cs typeface="Arial"/>
              <a:sym typeface="Arial"/>
            </a:endParaRPr>
          </a:p>
        </p:txBody>
      </p:sp>
      <p:grpSp>
        <p:nvGrpSpPr>
          <p:cNvPr id="957" name="Shape 957"/>
          <p:cNvGrpSpPr/>
          <p:nvPr/>
        </p:nvGrpSpPr>
        <p:grpSpPr>
          <a:xfrm>
            <a:off x="9228128" y="1953702"/>
            <a:ext cx="1620994" cy="2603950"/>
            <a:chOff x="2011515" y="1953702"/>
            <a:chExt cx="1620994" cy="2603950"/>
          </a:xfrm>
        </p:grpSpPr>
        <p:sp>
          <p:nvSpPr>
            <p:cNvPr id="958" name="Shape 958"/>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9" name="Shape 959"/>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0" name="Shape 960"/>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1" name="Shape 961"/>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2" name="Shape 962"/>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3" name="Shape 963"/>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4" name="Shape 964"/>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5" name="Shape 965"/>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6" name="Shape 966"/>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67" name="Shape 967"/>
          <p:cNvSpPr txBox="1"/>
          <p:nvPr/>
        </p:nvSpPr>
        <p:spPr>
          <a:xfrm>
            <a:off x="4729267" y="5139323"/>
            <a:ext cx="2813357"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Lean processes is about creating and delivering customer value with efficient use of resources and minmizing waste.</a:t>
            </a:r>
            <a:endParaRPr/>
          </a:p>
        </p:txBody>
      </p:sp>
      <p:sp>
        <p:nvSpPr>
          <p:cNvPr id="968" name="Shape 968"/>
          <p:cNvSpPr txBox="1"/>
          <p:nvPr/>
        </p:nvSpPr>
        <p:spPr>
          <a:xfrm>
            <a:off x="4376387" y="4670026"/>
            <a:ext cx="3713315" cy="3727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Lean</a:t>
            </a:r>
            <a:endParaRPr sz="1800" b="1" i="0" u="none" strike="noStrike" cap="none">
              <a:solidFill>
                <a:srgbClr val="000000"/>
              </a:solidFill>
              <a:latin typeface="Arial"/>
              <a:ea typeface="Arial"/>
              <a:cs typeface="Arial"/>
              <a:sym typeface="Arial"/>
            </a:endParaRPr>
          </a:p>
        </p:txBody>
      </p:sp>
      <p:sp>
        <p:nvSpPr>
          <p:cNvPr id="969" name="Shape 969"/>
          <p:cNvSpPr txBox="1"/>
          <p:nvPr/>
        </p:nvSpPr>
        <p:spPr>
          <a:xfrm>
            <a:off x="8267578" y="5129363"/>
            <a:ext cx="3610195"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DevOps methodology follows many of the principles adapted by agile and lean practitioners. Agile, lean and devops are linked together as there are many commonalities.</a:t>
            </a:r>
            <a:endParaRPr/>
          </a:p>
        </p:txBody>
      </p:sp>
      <p:sp>
        <p:nvSpPr>
          <p:cNvPr id="970" name="Shape 970"/>
          <p:cNvSpPr txBox="1"/>
          <p:nvPr/>
        </p:nvSpPr>
        <p:spPr>
          <a:xfrm>
            <a:off x="8277634" y="4670026"/>
            <a:ext cx="3597273" cy="3727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DevOps</a:t>
            </a:r>
            <a:endParaRPr sz="1800" b="1" i="0" u="none" strike="noStrike" cap="none">
              <a:solidFill>
                <a:srgbClr val="000000"/>
              </a:solidFill>
              <a:latin typeface="Arial"/>
              <a:ea typeface="Arial"/>
              <a:cs typeface="Arial"/>
              <a:sym typeface="Arial"/>
            </a:endParaRPr>
          </a:p>
        </p:txBody>
      </p:sp>
      <p:sp>
        <p:nvSpPr>
          <p:cNvPr id="971" name="Shape 971"/>
          <p:cNvSpPr txBox="1"/>
          <p:nvPr/>
        </p:nvSpPr>
        <p:spPr>
          <a:xfrm>
            <a:off x="6776952" y="689371"/>
            <a:ext cx="3658029"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Shape 97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3.1.1 DevOps – A Culture &amp; Its Benefits</a:t>
            </a:r>
            <a:endParaRPr/>
          </a:p>
        </p:txBody>
      </p:sp>
      <p:sp>
        <p:nvSpPr>
          <p:cNvPr id="978" name="Shape 97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979" name="Shape 979"/>
          <p:cNvSpPr txBox="1">
            <a:spLocks noGrp="1"/>
          </p:cNvSpPr>
          <p:nvPr>
            <p:ph type="body" idx="2"/>
          </p:nvPr>
        </p:nvSpPr>
        <p:spPr>
          <a:xfrm>
            <a:off x="514350" y="1304995"/>
            <a:ext cx="502382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DevOps is not a framework or a standard to be implemented but a culture that pervades the organization and enables speedy delivery of products and services. </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DevOps is an amalgamation of development and operations to create a more efficient, foolproof process that supports collaboration and teamwork leading to high performance.</a:t>
            </a:r>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22" name="Group 21"/>
          <p:cNvGrpSpPr/>
          <p:nvPr/>
        </p:nvGrpSpPr>
        <p:grpSpPr>
          <a:xfrm>
            <a:off x="5880912" y="1099432"/>
            <a:ext cx="6061036" cy="4653668"/>
            <a:chOff x="5880912" y="1099432"/>
            <a:chExt cx="6061036" cy="4653668"/>
          </a:xfrm>
        </p:grpSpPr>
        <p:sp>
          <p:nvSpPr>
            <p:cNvPr id="23" name="Rounded Rectangle 22"/>
            <p:cNvSpPr/>
            <p:nvPr/>
          </p:nvSpPr>
          <p:spPr>
            <a:xfrm>
              <a:off x="5880912" y="1304996"/>
              <a:ext cx="6061036" cy="4448104"/>
            </a:xfrm>
            <a:prstGeom prst="roundRect">
              <a:avLst>
                <a:gd name="adj" fmla="val 2239"/>
              </a:avLst>
            </a:prstGeom>
            <a:solidFill>
              <a:srgbClr val="1CC08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solidFill>
                  <a:schemeClr val="bg2">
                    <a:lumMod val="25000"/>
                  </a:schemeClr>
                </a:solidFill>
                <a:latin typeface="Arial" panose="020B0604020202020204" pitchFamily="34" charset="0"/>
                <a:cs typeface="Arial" panose="020B0604020202020204" pitchFamily="34" charset="0"/>
              </a:endParaRPr>
            </a:p>
          </p:txBody>
        </p:sp>
        <p:sp>
          <p:nvSpPr>
            <p:cNvPr id="24" name="Freeform 23"/>
            <p:cNvSpPr/>
            <p:nvPr/>
          </p:nvSpPr>
          <p:spPr>
            <a:xfrm>
              <a:off x="7525627" y="3144643"/>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Chang is Good</a:t>
              </a:r>
            </a:p>
          </p:txBody>
        </p:sp>
        <p:sp>
          <p:nvSpPr>
            <p:cNvPr id="25" name="Hexagon 24"/>
            <p:cNvSpPr/>
            <p:nvPr/>
          </p:nvSpPr>
          <p:spPr>
            <a:xfrm>
              <a:off x="6120018" y="1913969"/>
              <a:ext cx="1324982" cy="1137424"/>
            </a:xfrm>
            <a:prstGeom prst="hexagon">
              <a:avLst>
                <a:gd name="adj" fmla="val 25000"/>
                <a:gd name="vf" fmla="val 115470"/>
              </a:avLst>
            </a:pr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Hexagon 25"/>
            <p:cNvSpPr/>
            <p:nvPr/>
          </p:nvSpPr>
          <p:spPr>
            <a:xfrm>
              <a:off x="7027511" y="2899846"/>
              <a:ext cx="154348" cy="133225"/>
            </a:xfrm>
            <a:prstGeom prst="hexagon">
              <a:avLst>
                <a:gd name="adj" fmla="val 25000"/>
                <a:gd name="vf" fmla="val 115470"/>
              </a:avLst>
            </a:pr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7525627" y="1887315"/>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Transparency</a:t>
              </a:r>
            </a:p>
          </p:txBody>
        </p:sp>
        <p:sp>
          <p:nvSpPr>
            <p:cNvPr id="28" name="Freeform 27"/>
            <p:cNvSpPr/>
            <p:nvPr/>
          </p:nvSpPr>
          <p:spPr>
            <a:xfrm>
              <a:off x="10365348" y="1885094"/>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Rewarding </a:t>
              </a:r>
              <a:br>
                <a:rPr lang="en-US" sz="1200" kern="1200" dirty="0">
                  <a:solidFill>
                    <a:schemeClr val="bg2">
                      <a:lumMod val="25000"/>
                    </a:schemeClr>
                  </a:solidFill>
                  <a:latin typeface="Arial" panose="020B0604020202020204" pitchFamily="34" charset="0"/>
                  <a:cs typeface="Arial" panose="020B0604020202020204" pitchFamily="34" charset="0"/>
                </a:rPr>
              </a:br>
              <a:r>
                <a:rPr lang="en-US" sz="1200" kern="1200" dirty="0">
                  <a:solidFill>
                    <a:schemeClr val="bg2">
                      <a:lumMod val="25000"/>
                    </a:schemeClr>
                  </a:solidFill>
                  <a:latin typeface="Arial" panose="020B0604020202020204" pitchFamily="34" charset="0"/>
                  <a:cs typeface="Arial" panose="020B0604020202020204" pitchFamily="34" charset="0"/>
                </a:rPr>
                <a:t>good behaviors</a:t>
              </a:r>
            </a:p>
          </p:txBody>
        </p:sp>
        <p:sp>
          <p:nvSpPr>
            <p:cNvPr id="29" name="Freeform 28"/>
            <p:cNvSpPr/>
            <p:nvPr/>
          </p:nvSpPr>
          <p:spPr>
            <a:xfrm>
              <a:off x="8938924" y="1896478"/>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Grassroots innovation</a:t>
              </a:r>
            </a:p>
          </p:txBody>
        </p:sp>
        <p:sp>
          <p:nvSpPr>
            <p:cNvPr id="30" name="Freeform 29"/>
            <p:cNvSpPr/>
            <p:nvPr/>
          </p:nvSpPr>
          <p:spPr>
            <a:xfrm>
              <a:off x="8930628" y="3152695"/>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No blame</a:t>
              </a:r>
            </a:p>
          </p:txBody>
        </p:sp>
        <p:sp>
          <p:nvSpPr>
            <p:cNvPr id="31" name="Freeform 30"/>
            <p:cNvSpPr/>
            <p:nvPr/>
          </p:nvSpPr>
          <p:spPr>
            <a:xfrm>
              <a:off x="10388263" y="3150573"/>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Trust</a:t>
              </a:r>
            </a:p>
          </p:txBody>
        </p:sp>
        <p:sp>
          <p:nvSpPr>
            <p:cNvPr id="32" name="Freeform 31"/>
            <p:cNvSpPr/>
            <p:nvPr/>
          </p:nvSpPr>
          <p:spPr>
            <a:xfrm>
              <a:off x="10360698" y="4409742"/>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Collaboration</a:t>
              </a:r>
            </a:p>
          </p:txBody>
        </p:sp>
        <p:sp>
          <p:nvSpPr>
            <p:cNvPr id="33" name="Freeform 32"/>
            <p:cNvSpPr/>
            <p:nvPr/>
          </p:nvSpPr>
          <p:spPr>
            <a:xfrm>
              <a:off x="8924821" y="4409742"/>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Accountability</a:t>
              </a:r>
            </a:p>
          </p:txBody>
        </p:sp>
        <p:sp>
          <p:nvSpPr>
            <p:cNvPr id="34" name="Freeform 33"/>
            <p:cNvSpPr/>
            <p:nvPr/>
          </p:nvSpPr>
          <p:spPr>
            <a:xfrm>
              <a:off x="6102680" y="3177400"/>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Embrace failure</a:t>
              </a:r>
            </a:p>
          </p:txBody>
        </p:sp>
        <p:sp>
          <p:nvSpPr>
            <p:cNvPr id="35" name="Freeform 34"/>
            <p:cNvSpPr/>
            <p:nvPr/>
          </p:nvSpPr>
          <p:spPr>
            <a:xfrm>
              <a:off x="6120014" y="1908972"/>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Communication</a:t>
              </a:r>
            </a:p>
          </p:txBody>
        </p:sp>
        <p:sp>
          <p:nvSpPr>
            <p:cNvPr id="36" name="Freeform 35"/>
            <p:cNvSpPr/>
            <p:nvPr/>
          </p:nvSpPr>
          <p:spPr>
            <a:xfrm>
              <a:off x="6102679" y="4409742"/>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Honesty and openness</a:t>
              </a:r>
            </a:p>
          </p:txBody>
        </p:sp>
        <p:sp>
          <p:nvSpPr>
            <p:cNvPr id="37" name="Freeform 36"/>
            <p:cNvSpPr/>
            <p:nvPr/>
          </p:nvSpPr>
          <p:spPr>
            <a:xfrm>
              <a:off x="7501874" y="4399473"/>
              <a:ext cx="1324982" cy="1137424"/>
            </a:xfrm>
            <a:custGeom>
              <a:avLst/>
              <a:gdLst>
                <a:gd name="connsiteX0" fmla="*/ 0 w 540327"/>
                <a:gd name="connsiteY0" fmla="*/ 231921 h 463841"/>
                <a:gd name="connsiteX1" fmla="*/ 115960 w 540327"/>
                <a:gd name="connsiteY1" fmla="*/ 0 h 463841"/>
                <a:gd name="connsiteX2" fmla="*/ 424367 w 540327"/>
                <a:gd name="connsiteY2" fmla="*/ 0 h 463841"/>
                <a:gd name="connsiteX3" fmla="*/ 540327 w 540327"/>
                <a:gd name="connsiteY3" fmla="*/ 231921 h 463841"/>
                <a:gd name="connsiteX4" fmla="*/ 424367 w 540327"/>
                <a:gd name="connsiteY4" fmla="*/ 463841 h 463841"/>
                <a:gd name="connsiteX5" fmla="*/ 115960 w 540327"/>
                <a:gd name="connsiteY5" fmla="*/ 463841 h 463841"/>
                <a:gd name="connsiteX6" fmla="*/ 0 w 540327"/>
                <a:gd name="connsiteY6" fmla="*/ 231921 h 46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27" h="463841">
                  <a:moveTo>
                    <a:pt x="0" y="231921"/>
                  </a:moveTo>
                  <a:lnTo>
                    <a:pt x="115960" y="0"/>
                  </a:lnTo>
                  <a:lnTo>
                    <a:pt x="424367" y="0"/>
                  </a:lnTo>
                  <a:lnTo>
                    <a:pt x="540327" y="231921"/>
                  </a:lnTo>
                  <a:lnTo>
                    <a:pt x="424367" y="463841"/>
                  </a:lnTo>
                  <a:lnTo>
                    <a:pt x="115960" y="463841"/>
                  </a:lnTo>
                  <a:lnTo>
                    <a:pt x="0" y="231921"/>
                  </a:lnTo>
                  <a:close/>
                </a:path>
              </a:pathLst>
            </a:custGeom>
            <a:solidFill>
              <a:schemeClr val="bg1"/>
            </a:solidFill>
            <a:ln>
              <a:noFill/>
            </a:ln>
            <a:effectLst>
              <a:innerShdw blurRad="114300">
                <a:prstClr val="black"/>
              </a:inn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3681" tIns="78185" rIns="83681" bIns="78185" numCol="1" spcCol="1270" anchor="ctr" anchorCtr="0">
              <a:noAutofit/>
            </a:bodyPr>
            <a:lstStyle/>
            <a:p>
              <a:pPr lvl="0" algn="ctr" defTabSz="222250">
                <a:lnSpc>
                  <a:spcPct val="90000"/>
                </a:lnSpc>
                <a:spcBef>
                  <a:spcPct val="0"/>
                </a:spcBef>
                <a:spcAft>
                  <a:spcPct val="35000"/>
                </a:spcAft>
              </a:pPr>
              <a:r>
                <a:rPr lang="en-US" sz="1200" kern="1200" dirty="0">
                  <a:solidFill>
                    <a:schemeClr val="bg2">
                      <a:lumMod val="25000"/>
                    </a:schemeClr>
                  </a:solidFill>
                  <a:latin typeface="Arial" panose="020B0604020202020204" pitchFamily="34" charset="0"/>
                  <a:cs typeface="Arial" panose="020B0604020202020204" pitchFamily="34" charset="0"/>
                </a:rPr>
                <a:t>Tools</a:t>
              </a:r>
            </a:p>
          </p:txBody>
        </p:sp>
        <p:sp>
          <p:nvSpPr>
            <p:cNvPr id="38" name="Rounded Rectangle 37"/>
            <p:cNvSpPr/>
            <p:nvPr/>
          </p:nvSpPr>
          <p:spPr>
            <a:xfrm>
              <a:off x="7631839" y="1099432"/>
              <a:ext cx="2559185" cy="510778"/>
            </a:xfrm>
            <a:prstGeom prst="roundRect">
              <a:avLst/>
            </a:prstGeom>
            <a:solidFill>
              <a:schemeClr val="bg1"/>
            </a:solidFill>
            <a:effectLst>
              <a:innerShdw blurRad="114300">
                <a:prstClr val="black"/>
              </a:innerShdw>
            </a:effectLst>
          </p:spPr>
          <p:txBody>
            <a:bodyPr wrap="none">
              <a:spAutoFit/>
            </a:bodyPr>
            <a:lstStyle/>
            <a:p>
              <a:pPr algn="ctr"/>
              <a:r>
                <a:rPr lang="en-US" sz="2400" b="1" dirty="0" err="1">
                  <a:solidFill>
                    <a:schemeClr val="bg2">
                      <a:lumMod val="25000"/>
                    </a:schemeClr>
                  </a:solidFill>
                  <a:latin typeface="Arial" panose="020B0604020202020204" pitchFamily="34" charset="0"/>
                  <a:cs typeface="Arial" panose="020B0604020202020204" pitchFamily="34" charset="0"/>
                </a:rPr>
                <a:t>DevOps</a:t>
              </a:r>
              <a:r>
                <a:rPr lang="en-US" sz="2400" b="1" dirty="0">
                  <a:solidFill>
                    <a:schemeClr val="bg2">
                      <a:lumMod val="25000"/>
                    </a:schemeClr>
                  </a:solidFill>
                  <a:latin typeface="Arial" panose="020B0604020202020204" pitchFamily="34" charset="0"/>
                  <a:cs typeface="Arial" panose="020B0604020202020204" pitchFamily="34" charset="0"/>
                </a:rPr>
                <a:t> Culture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Shape 100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3.1.2 DevOps – Benefits </a:t>
            </a:r>
            <a:endParaRPr/>
          </a:p>
        </p:txBody>
      </p:sp>
      <p:sp>
        <p:nvSpPr>
          <p:cNvPr id="1003" name="Shape 100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004" name="Shape 1004"/>
          <p:cNvSpPr txBox="1">
            <a:spLocks noGrp="1"/>
          </p:cNvSpPr>
          <p:nvPr>
            <p:ph type="body" idx="2"/>
          </p:nvPr>
        </p:nvSpPr>
        <p:spPr>
          <a:xfrm>
            <a:off x="514349" y="1304995"/>
            <a:ext cx="11009993"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DevOps adoption offers numerous benefits to organizations at large</a:t>
            </a:r>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
        <p:nvSpPr>
          <p:cNvPr id="1005" name="Shape 1005"/>
          <p:cNvSpPr/>
          <p:nvPr/>
        </p:nvSpPr>
        <p:spPr>
          <a:xfrm>
            <a:off x="2590800" y="1880764"/>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propagates efficiency and reduces the lead time for product delivery</a:t>
            </a:r>
            <a:endParaRPr dirty="0"/>
          </a:p>
        </p:txBody>
      </p:sp>
      <p:sp>
        <p:nvSpPr>
          <p:cNvPr id="1006" name="Shape 1006"/>
          <p:cNvSpPr/>
          <p:nvPr/>
        </p:nvSpPr>
        <p:spPr>
          <a:xfrm>
            <a:off x="514349" y="1816371"/>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Reduction of lead time</a:t>
            </a:r>
            <a:endParaRPr sz="1400" b="0" i="0" u="none" strike="noStrike" cap="none">
              <a:solidFill>
                <a:schemeClr val="lt1"/>
              </a:solidFill>
              <a:latin typeface="Arial"/>
              <a:ea typeface="Arial"/>
              <a:cs typeface="Arial"/>
              <a:sym typeface="Arial"/>
            </a:endParaRPr>
          </a:p>
        </p:txBody>
      </p:sp>
      <p:sp>
        <p:nvSpPr>
          <p:cNvPr id="1007" name="Shape 1007"/>
          <p:cNvSpPr/>
          <p:nvPr/>
        </p:nvSpPr>
        <p:spPr>
          <a:xfrm>
            <a:off x="2590800" y="2632695"/>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 stable environment facilitates stable product building. With the amalgamation of development and operations, </a:t>
            </a:r>
            <a:br>
              <a:rPr lang="en-US" sz="1400" b="0" i="0" u="none" strike="noStrike" cap="none" dirty="0">
                <a:solidFill>
                  <a:schemeClr val="dk1"/>
                </a:solidFill>
                <a:latin typeface="Arial"/>
                <a:ea typeface="Arial"/>
                <a:cs typeface="Arial"/>
                <a:sym typeface="Arial"/>
              </a:rPr>
            </a:br>
            <a:r>
              <a:rPr lang="en-US" sz="1400" b="0" i="0" u="none" strike="noStrike" cap="none" dirty="0">
                <a:solidFill>
                  <a:schemeClr val="dk1"/>
                </a:solidFill>
                <a:latin typeface="Arial"/>
                <a:ea typeface="Arial"/>
                <a:cs typeface="Arial"/>
                <a:sym typeface="Arial"/>
              </a:rPr>
              <a:t>processes are streamlined and product releases happen at shorter timelines</a:t>
            </a:r>
            <a:endParaRPr dirty="0"/>
          </a:p>
        </p:txBody>
      </p:sp>
      <p:sp>
        <p:nvSpPr>
          <p:cNvPr id="1008" name="Shape 1008"/>
          <p:cNvSpPr/>
          <p:nvPr/>
        </p:nvSpPr>
        <p:spPr>
          <a:xfrm>
            <a:off x="514349" y="2568302"/>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Reduction in failure of product &amp; its releases</a:t>
            </a:r>
            <a:endParaRPr sz="1400" b="0" i="0" u="none" strike="noStrike" cap="none" dirty="0">
              <a:solidFill>
                <a:schemeClr val="lt1"/>
              </a:solidFill>
              <a:latin typeface="Arial"/>
              <a:ea typeface="Arial"/>
              <a:cs typeface="Arial"/>
              <a:sym typeface="Arial"/>
            </a:endParaRPr>
          </a:p>
        </p:txBody>
      </p:sp>
      <p:sp>
        <p:nvSpPr>
          <p:cNvPr id="1009" name="Shape 1009"/>
          <p:cNvSpPr/>
          <p:nvPr/>
        </p:nvSpPr>
        <p:spPr>
          <a:xfrm>
            <a:off x="2590800" y="3384625"/>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is about collaboration. Different teams such as development, operations, quality assurance, testing and </a:t>
            </a:r>
            <a:br>
              <a:rPr lang="en-US" sz="1400" b="0" i="0" u="none" strike="noStrike" cap="none" dirty="0">
                <a:solidFill>
                  <a:schemeClr val="dk1"/>
                </a:solidFill>
                <a:latin typeface="Arial"/>
                <a:ea typeface="Arial"/>
                <a:cs typeface="Arial"/>
                <a:sym typeface="Arial"/>
              </a:rPr>
            </a:br>
            <a:r>
              <a:rPr lang="en-US" sz="1400" b="0" i="0" u="none" strike="noStrike" cap="none" dirty="0">
                <a:solidFill>
                  <a:schemeClr val="dk1"/>
                </a:solidFill>
                <a:latin typeface="Arial"/>
                <a:ea typeface="Arial"/>
                <a:cs typeface="Arial"/>
                <a:sym typeface="Arial"/>
              </a:rPr>
              <a:t>support coming together and work cohesively and deliver products in a shorter time span than traditional systems</a:t>
            </a:r>
            <a:endParaRPr dirty="0"/>
          </a:p>
        </p:txBody>
      </p:sp>
      <p:sp>
        <p:nvSpPr>
          <p:cNvPr id="1010" name="Shape 1010"/>
          <p:cNvSpPr/>
          <p:nvPr/>
        </p:nvSpPr>
        <p:spPr>
          <a:xfrm>
            <a:off x="514349" y="3320233"/>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Collaboration</a:t>
            </a:r>
            <a:endParaRPr sz="1400" b="0" i="0" u="none" strike="noStrike" cap="none">
              <a:solidFill>
                <a:schemeClr val="lt1"/>
              </a:solidFill>
              <a:latin typeface="Arial"/>
              <a:ea typeface="Arial"/>
              <a:cs typeface="Arial"/>
              <a:sym typeface="Arial"/>
            </a:endParaRPr>
          </a:p>
        </p:txBody>
      </p:sp>
      <p:sp>
        <p:nvSpPr>
          <p:cNvPr id="1011" name="Shape 1011"/>
          <p:cNvSpPr/>
          <p:nvPr/>
        </p:nvSpPr>
        <p:spPr>
          <a:xfrm>
            <a:off x="2590800" y="4136556"/>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Automation helps you manage large infrastructure efficiently and devops adoption helps companies scale faster</a:t>
            </a:r>
            <a:endParaRPr/>
          </a:p>
        </p:txBody>
      </p:sp>
      <p:sp>
        <p:nvSpPr>
          <p:cNvPr id="1012" name="Shape 1012"/>
          <p:cNvSpPr/>
          <p:nvPr/>
        </p:nvSpPr>
        <p:spPr>
          <a:xfrm>
            <a:off x="514349" y="4072163"/>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Scalability</a:t>
            </a:r>
            <a:endParaRPr sz="1400" b="0" i="0" u="none" strike="noStrike" cap="none">
              <a:solidFill>
                <a:schemeClr val="lt1"/>
              </a:solidFill>
              <a:latin typeface="Arial"/>
              <a:ea typeface="Arial"/>
              <a:cs typeface="Arial"/>
              <a:sym typeface="Arial"/>
            </a:endParaRPr>
          </a:p>
        </p:txBody>
      </p:sp>
      <p:sp>
        <p:nvSpPr>
          <p:cNvPr id="1013" name="Shape 1013"/>
          <p:cNvSpPr/>
          <p:nvPr/>
        </p:nvSpPr>
        <p:spPr>
          <a:xfrm>
            <a:off x="2590800" y="4888486"/>
            <a:ext cx="9267372"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As a culture, </a:t>
            </a: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strives for stability and fault proof products. </a:t>
            </a: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creates efficient processes that eliminate </a:t>
            </a:r>
            <a:br>
              <a:rPr lang="en-US" sz="1400" b="0" i="0" u="none" strike="noStrike" cap="none" dirty="0">
                <a:solidFill>
                  <a:schemeClr val="dk1"/>
                </a:solidFill>
                <a:latin typeface="Arial"/>
                <a:ea typeface="Arial"/>
                <a:cs typeface="Arial"/>
                <a:sym typeface="Arial"/>
              </a:rPr>
            </a:br>
            <a:r>
              <a:rPr lang="en-US" sz="1400" b="0" i="0" u="none" strike="noStrike" cap="none" dirty="0">
                <a:solidFill>
                  <a:schemeClr val="dk1"/>
                </a:solidFill>
                <a:latin typeface="Arial"/>
                <a:ea typeface="Arial"/>
                <a:cs typeface="Arial"/>
                <a:sym typeface="Arial"/>
              </a:rPr>
              <a:t>errors and time loss</a:t>
            </a:r>
            <a:endParaRPr dirty="0"/>
          </a:p>
        </p:txBody>
      </p:sp>
      <p:sp>
        <p:nvSpPr>
          <p:cNvPr id="1014" name="Shape 1014"/>
          <p:cNvSpPr/>
          <p:nvPr/>
        </p:nvSpPr>
        <p:spPr>
          <a:xfrm>
            <a:off x="514349" y="4824094"/>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Reliability</a:t>
            </a:r>
            <a:endParaRPr sz="1400" b="0" i="0" u="none" strike="noStrike" cap="none">
              <a:solidFill>
                <a:schemeClr val="lt1"/>
              </a:solidFill>
              <a:latin typeface="Arial"/>
              <a:ea typeface="Arial"/>
              <a:cs typeface="Arial"/>
              <a:sym typeface="Arial"/>
            </a:endParaRPr>
          </a:p>
        </p:txBody>
      </p:sp>
      <p:sp>
        <p:nvSpPr>
          <p:cNvPr id="1015" name="Shape 1015"/>
          <p:cNvSpPr/>
          <p:nvPr/>
        </p:nvSpPr>
        <p:spPr>
          <a:xfrm>
            <a:off x="2590800" y="5640417"/>
            <a:ext cx="9267372" cy="541965"/>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41900" tIns="594360" rIns="69875" bIns="48900" anchor="ctr" anchorCtr="0">
            <a:noAutofit/>
          </a:bodyPr>
          <a:lstStyle/>
          <a:p>
            <a:pPr marL="274320" marR="0" lvl="1"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Implementing a </a:t>
            </a:r>
            <a:r>
              <a:rPr lang="en-US" sz="1400" b="0" i="0" u="none" strike="noStrike" cap="none" dirty="0" err="1">
                <a:solidFill>
                  <a:schemeClr val="dk1"/>
                </a:solidFill>
                <a:latin typeface="Arial"/>
                <a:ea typeface="Arial"/>
                <a:cs typeface="Arial"/>
                <a:sym typeface="Arial"/>
              </a:rPr>
              <a:t>devops</a:t>
            </a:r>
            <a:r>
              <a:rPr lang="en-US" sz="1400" b="0" i="0" u="none" strike="noStrike" cap="none" dirty="0">
                <a:solidFill>
                  <a:schemeClr val="dk1"/>
                </a:solidFill>
                <a:latin typeface="Arial"/>
                <a:ea typeface="Arial"/>
                <a:cs typeface="Arial"/>
                <a:sym typeface="Arial"/>
              </a:rPr>
              <a:t> culture means a thorough study of end to end lifecycle and removing bottlenecks if any. </a:t>
            </a:r>
            <a:br>
              <a:rPr lang="en-US" sz="1400" b="0" i="0" u="none" strike="noStrike" cap="none" dirty="0">
                <a:solidFill>
                  <a:schemeClr val="dk1"/>
                </a:solidFill>
                <a:latin typeface="Arial"/>
                <a:ea typeface="Arial"/>
                <a:cs typeface="Arial"/>
                <a:sym typeface="Arial"/>
              </a:rPr>
            </a:br>
            <a:r>
              <a:rPr lang="en-US" sz="1400" b="0" i="0" u="none" strike="noStrike" cap="none" dirty="0">
                <a:solidFill>
                  <a:schemeClr val="dk1"/>
                </a:solidFill>
                <a:latin typeface="Arial"/>
                <a:ea typeface="Arial"/>
                <a:cs typeface="Arial"/>
                <a:sym typeface="Arial"/>
              </a:rPr>
              <a:t>The primary goal is to offer customer value and continuously eliminate wastage</a:t>
            </a:r>
            <a:endParaRPr dirty="0"/>
          </a:p>
        </p:txBody>
      </p:sp>
      <p:sp>
        <p:nvSpPr>
          <p:cNvPr id="1016" name="Shape 1016"/>
          <p:cNvSpPr/>
          <p:nvPr/>
        </p:nvSpPr>
        <p:spPr>
          <a:xfrm>
            <a:off x="514349" y="5576024"/>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Optimum utilization of cost and resources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Shape 102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3.1.3 Principles Governing DevOps</a:t>
            </a:r>
            <a:endParaRPr sz="2800" b="1" i="0" u="none" strike="noStrike" cap="none">
              <a:solidFill>
                <a:schemeClr val="dk2"/>
              </a:solidFill>
              <a:latin typeface="Arial"/>
              <a:ea typeface="Arial"/>
              <a:cs typeface="Arial"/>
              <a:sym typeface="Arial"/>
            </a:endParaRPr>
          </a:p>
        </p:txBody>
      </p:sp>
      <p:sp>
        <p:nvSpPr>
          <p:cNvPr id="1023" name="Shape 102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024" name="Shape 1024"/>
          <p:cNvSpPr txBox="1">
            <a:spLocks noGrp="1"/>
          </p:cNvSpPr>
          <p:nvPr>
            <p:ph type="body" idx="2"/>
          </p:nvPr>
        </p:nvSpPr>
        <p:spPr>
          <a:xfrm>
            <a:off x="514350" y="1304995"/>
            <a:ext cx="4886325"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025" name="Shape 1025"/>
          <p:cNvSpPr/>
          <p:nvPr/>
        </p:nvSpPr>
        <p:spPr>
          <a:xfrm>
            <a:off x="286619" y="1369521"/>
            <a:ext cx="3651397" cy="4955879"/>
          </a:xfrm>
          <a:prstGeom prst="rect">
            <a:avLst/>
          </a:prstGeom>
          <a:noFill/>
          <a:ln>
            <a:noFill/>
          </a:ln>
        </p:spPr>
        <p:txBody>
          <a:bodyPr spcFirstLastPara="1" wrap="square" lIns="274300" tIns="182875" rIns="91425" bIns="45700" anchor="t" anchorCtr="0">
            <a:noAutofit/>
          </a:bodyPr>
          <a:lstStyle/>
          <a:p>
            <a:pPr marL="0" marR="0" lvl="0" indent="0" algn="l" rtl="0">
              <a:lnSpc>
                <a:spcPct val="11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Globally organizations, independent bodies and front runners have observed different views and attributed various aspects as the principles</a:t>
            </a:r>
            <a:endParaRPr/>
          </a:p>
          <a:p>
            <a:pPr marL="0" marR="0" lvl="0" indent="0" algn="l" rtl="0">
              <a:lnSpc>
                <a:spcPct val="110000"/>
              </a:lnSpc>
              <a:spcBef>
                <a:spcPts val="120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DASA, the DevOps Agile Skills Association, Microsoft, Accenture and other </a:t>
            </a:r>
            <a:r>
              <a:rPr lang="en-US" sz="1600"/>
              <a:t>forerunners</a:t>
            </a:r>
            <a:r>
              <a:rPr lang="en-US" sz="1600" b="0" i="0" u="none" strike="noStrike" cap="none">
                <a:solidFill>
                  <a:srgbClr val="000000"/>
                </a:solidFill>
                <a:latin typeface="Arial"/>
                <a:ea typeface="Arial"/>
                <a:cs typeface="Arial"/>
                <a:sym typeface="Arial"/>
              </a:rPr>
              <a:t> define DevOps based on principles such as agile, customer-centric action, creating product with end in mind, performance orientation, teamwork, end to end responsibility, cross-functional teams, continuous improvement and automation among many others</a:t>
            </a:r>
            <a:endParaRPr/>
          </a:p>
        </p:txBody>
      </p:sp>
      <p:grpSp>
        <p:nvGrpSpPr>
          <p:cNvPr id="1026" name="Shape 1026"/>
          <p:cNvGrpSpPr/>
          <p:nvPr/>
        </p:nvGrpSpPr>
        <p:grpSpPr>
          <a:xfrm>
            <a:off x="4311248" y="1327497"/>
            <a:ext cx="7449313" cy="5148201"/>
            <a:chOff x="4291584" y="1332681"/>
            <a:chExt cx="7449313" cy="5148201"/>
          </a:xfrm>
        </p:grpSpPr>
        <p:sp>
          <p:nvSpPr>
            <p:cNvPr id="1027" name="Shape 1027"/>
            <p:cNvSpPr/>
            <p:nvPr/>
          </p:nvSpPr>
          <p:spPr>
            <a:xfrm>
              <a:off x="4291585" y="1332681"/>
              <a:ext cx="7449312" cy="5055927"/>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8" name="Shape 1028"/>
            <p:cNvSpPr/>
            <p:nvPr/>
          </p:nvSpPr>
          <p:spPr>
            <a:xfrm>
              <a:off x="8155094" y="2744917"/>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9" name="Shape 1029"/>
            <p:cNvSpPr/>
            <p:nvPr/>
          </p:nvSpPr>
          <p:spPr>
            <a:xfrm>
              <a:off x="8111420" y="1779112"/>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0" name="Shape 1030"/>
            <p:cNvSpPr/>
            <p:nvPr/>
          </p:nvSpPr>
          <p:spPr>
            <a:xfrm>
              <a:off x="4380646" y="2919046"/>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1" name="Shape 1031"/>
            <p:cNvSpPr/>
            <p:nvPr/>
          </p:nvSpPr>
          <p:spPr>
            <a:xfrm>
              <a:off x="8163514" y="3983191"/>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2" name="Shape 1032"/>
            <p:cNvSpPr/>
            <p:nvPr/>
          </p:nvSpPr>
          <p:spPr>
            <a:xfrm>
              <a:off x="4394584" y="1795919"/>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3" name="Shape 1033"/>
            <p:cNvSpPr/>
            <p:nvPr/>
          </p:nvSpPr>
          <p:spPr>
            <a:xfrm>
              <a:off x="4411988" y="4287945"/>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4" name="Shape 1034"/>
            <p:cNvSpPr txBox="1"/>
            <p:nvPr/>
          </p:nvSpPr>
          <p:spPr>
            <a:xfrm>
              <a:off x="5113016" y="2111856"/>
              <a:ext cx="2641096"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Modern developers use APM tools to decrease latency, have complete visibility into code, databases, caches, queues, and third-party services.</a:t>
              </a:r>
              <a:endParaRPr/>
            </a:p>
          </p:txBody>
        </p:sp>
        <p:sp>
          <p:nvSpPr>
            <p:cNvPr id="1035" name="Shape 1035"/>
            <p:cNvSpPr txBox="1"/>
            <p:nvPr/>
          </p:nvSpPr>
          <p:spPr>
            <a:xfrm>
              <a:off x="5123072" y="1878581"/>
              <a:ext cx="2358194"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Application Performance</a:t>
              </a:r>
              <a:endParaRPr/>
            </a:p>
          </p:txBody>
        </p:sp>
        <p:sp>
          <p:nvSpPr>
            <p:cNvPr id="1036" name="Shape 1036"/>
            <p:cNvSpPr txBox="1"/>
            <p:nvPr/>
          </p:nvSpPr>
          <p:spPr>
            <a:xfrm>
              <a:off x="5113015" y="3195249"/>
              <a:ext cx="2872667"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A great developer understands end users have the best feedback and analytics play an enormous part of understanding users. Developers are constantly monitoring end user latency and checking performance by devices and browsers.</a:t>
              </a:r>
              <a:endParaRPr/>
            </a:p>
          </p:txBody>
        </p:sp>
        <p:sp>
          <p:nvSpPr>
            <p:cNvPr id="1037" name="Shape 1037"/>
            <p:cNvSpPr txBox="1"/>
            <p:nvPr/>
          </p:nvSpPr>
          <p:spPr>
            <a:xfrm>
              <a:off x="5123072" y="2961974"/>
              <a:ext cx="2358194"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End User Analytics</a:t>
              </a:r>
              <a:endParaRPr/>
            </a:p>
          </p:txBody>
        </p:sp>
        <p:sp>
          <p:nvSpPr>
            <p:cNvPr id="1038" name="Shape 1038"/>
            <p:cNvSpPr txBox="1"/>
            <p:nvPr/>
          </p:nvSpPr>
          <p:spPr>
            <a:xfrm>
              <a:off x="5113016" y="4540754"/>
              <a:ext cx="2641096"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Developers need to ensure their deployments and new releases don’t implode or degrade the overall performance</a:t>
              </a:r>
              <a:endParaRPr/>
            </a:p>
          </p:txBody>
        </p:sp>
        <p:sp>
          <p:nvSpPr>
            <p:cNvPr id="1039" name="Shape 1039"/>
            <p:cNvSpPr txBox="1"/>
            <p:nvPr/>
          </p:nvSpPr>
          <p:spPr>
            <a:xfrm>
              <a:off x="5123072" y="4307479"/>
              <a:ext cx="2346418"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Quality Code</a:t>
              </a:r>
              <a:endParaRPr/>
            </a:p>
          </p:txBody>
        </p:sp>
        <p:sp>
          <p:nvSpPr>
            <p:cNvPr id="1040" name="Shape 1040"/>
            <p:cNvSpPr txBox="1"/>
            <p:nvPr/>
          </p:nvSpPr>
          <p:spPr>
            <a:xfrm>
              <a:off x="8863394" y="2129302"/>
              <a:ext cx="2552239"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The applications need to be up and running and it’s Ops responsibility to ensure uptime and SLAs are in order.</a:t>
              </a:r>
              <a:endParaRPr/>
            </a:p>
          </p:txBody>
        </p:sp>
        <p:sp>
          <p:nvSpPr>
            <p:cNvPr id="1041" name="Shape 1041"/>
            <p:cNvSpPr txBox="1"/>
            <p:nvPr/>
          </p:nvSpPr>
          <p:spPr>
            <a:xfrm>
              <a:off x="8873451" y="1896027"/>
              <a:ext cx="2358194"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Application Availability</a:t>
              </a:r>
              <a:endParaRPr/>
            </a:p>
          </p:txBody>
        </p:sp>
        <p:sp>
          <p:nvSpPr>
            <p:cNvPr id="1042" name="Shape 1042"/>
            <p:cNvSpPr txBox="1"/>
            <p:nvPr/>
          </p:nvSpPr>
          <p:spPr>
            <a:xfrm>
              <a:off x="8863394" y="3017623"/>
              <a:ext cx="2877502"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Classic Ops generally rely on infrastructure metrics – CPU, memory, network and disk I/O, etc. Modem Ops correlate all of those metrics with application metrics to solve problems 10x faster</a:t>
              </a:r>
              <a:endParaRPr dirty="0"/>
            </a:p>
          </p:txBody>
        </p:sp>
        <p:sp>
          <p:nvSpPr>
            <p:cNvPr id="1043" name="Shape 1043"/>
            <p:cNvSpPr txBox="1"/>
            <p:nvPr/>
          </p:nvSpPr>
          <p:spPr>
            <a:xfrm>
              <a:off x="8873451" y="2784348"/>
              <a:ext cx="2358194"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Application Performance</a:t>
              </a:r>
              <a:endParaRPr/>
            </a:p>
          </p:txBody>
        </p:sp>
        <p:sp>
          <p:nvSpPr>
            <p:cNvPr id="1044" name="Shape 1044"/>
            <p:cNvSpPr txBox="1"/>
            <p:nvPr/>
          </p:nvSpPr>
          <p:spPr>
            <a:xfrm>
              <a:off x="8863394" y="4216824"/>
              <a:ext cx="2877502"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The goal is to know about and fix problems before end users complain, reduce the number of support tickets, and eliminate false alerts.</a:t>
              </a:r>
              <a:endParaRPr/>
            </a:p>
          </p:txBody>
        </p:sp>
        <p:sp>
          <p:nvSpPr>
            <p:cNvPr id="1045" name="Shape 1045"/>
            <p:cNvSpPr txBox="1"/>
            <p:nvPr/>
          </p:nvSpPr>
          <p:spPr>
            <a:xfrm>
              <a:off x="8873451" y="3983549"/>
              <a:ext cx="2346418"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End User Complaints</a:t>
              </a:r>
              <a:endParaRPr/>
            </a:p>
          </p:txBody>
        </p:sp>
        <p:sp>
          <p:nvSpPr>
            <p:cNvPr id="1046" name="Shape 1046"/>
            <p:cNvSpPr/>
            <p:nvPr/>
          </p:nvSpPr>
          <p:spPr>
            <a:xfrm>
              <a:off x="8163514" y="5049458"/>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7" name="Shape 1047"/>
            <p:cNvSpPr/>
            <p:nvPr/>
          </p:nvSpPr>
          <p:spPr>
            <a:xfrm>
              <a:off x="4411988" y="5354212"/>
              <a:ext cx="616688" cy="616688"/>
            </a:xfrm>
            <a:prstGeom prst="roundRect">
              <a:avLst>
                <a:gd name="adj" fmla="val 50000"/>
              </a:avLst>
            </a:prstGeom>
            <a:solidFill>
              <a:schemeClr val="lt1"/>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8" name="Shape 1048"/>
            <p:cNvSpPr txBox="1"/>
            <p:nvPr/>
          </p:nvSpPr>
          <p:spPr>
            <a:xfrm>
              <a:off x="5113016" y="5607021"/>
              <a:ext cx="2641096"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When you have a large distributed application its is vital to lower MTTR by finding the root cause of errors and exceptions.</a:t>
              </a:r>
              <a:endParaRPr/>
            </a:p>
          </p:txBody>
        </p:sp>
        <p:sp>
          <p:nvSpPr>
            <p:cNvPr id="1049" name="Shape 1049"/>
            <p:cNvSpPr txBox="1"/>
            <p:nvPr/>
          </p:nvSpPr>
          <p:spPr>
            <a:xfrm>
              <a:off x="5123072" y="5373746"/>
              <a:ext cx="2346418"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Code-Level Errors</a:t>
              </a:r>
              <a:endParaRPr/>
            </a:p>
          </p:txBody>
        </p:sp>
        <p:sp>
          <p:nvSpPr>
            <p:cNvPr id="1050" name="Shape 1050"/>
            <p:cNvSpPr txBox="1"/>
            <p:nvPr/>
          </p:nvSpPr>
          <p:spPr>
            <a:xfrm>
              <a:off x="8863394" y="5283091"/>
              <a:ext cx="2779966" cy="873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Automatically generated baselines of all metrics help Ops understand what has changed and where to focus their troubleshooting efforts. Alerts based upon deviation from observed baselines improved alert quality and reduce alert noise.</a:t>
              </a:r>
              <a:endParaRPr/>
            </a:p>
          </p:txBody>
        </p:sp>
        <p:sp>
          <p:nvSpPr>
            <p:cNvPr id="1051" name="Shape 1051"/>
            <p:cNvSpPr txBox="1"/>
            <p:nvPr/>
          </p:nvSpPr>
          <p:spPr>
            <a:xfrm>
              <a:off x="8873451" y="5049816"/>
              <a:ext cx="2346418" cy="3627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Performance Analytics</a:t>
              </a:r>
              <a:endParaRPr/>
            </a:p>
          </p:txBody>
        </p:sp>
        <p:sp>
          <p:nvSpPr>
            <p:cNvPr id="1052" name="Shape 1052"/>
            <p:cNvSpPr/>
            <p:nvPr/>
          </p:nvSpPr>
          <p:spPr>
            <a:xfrm>
              <a:off x="4291584" y="1338082"/>
              <a:ext cx="3684550" cy="406265"/>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DEV</a:t>
              </a:r>
              <a:endParaRPr/>
            </a:p>
          </p:txBody>
        </p:sp>
        <p:sp>
          <p:nvSpPr>
            <p:cNvPr id="1053" name="Shape 1053"/>
            <p:cNvSpPr/>
            <p:nvPr/>
          </p:nvSpPr>
          <p:spPr>
            <a:xfrm>
              <a:off x="7967474" y="1338082"/>
              <a:ext cx="3773421" cy="406265"/>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OPS</a:t>
              </a:r>
              <a:endParaRPr/>
            </a:p>
          </p:txBody>
        </p:sp>
        <p:cxnSp>
          <p:nvCxnSpPr>
            <p:cNvPr id="1054" name="Shape 1054"/>
            <p:cNvCxnSpPr/>
            <p:nvPr/>
          </p:nvCxnSpPr>
          <p:spPr>
            <a:xfrm flipH="1">
              <a:off x="7938614" y="1666203"/>
              <a:ext cx="28860" cy="4813355"/>
            </a:xfrm>
            <a:prstGeom prst="straightConnector1">
              <a:avLst/>
            </a:prstGeom>
            <a:noFill/>
            <a:ln w="104775" cap="flat" cmpd="sng">
              <a:solidFill>
                <a:schemeClr val="lt1"/>
              </a:solidFill>
              <a:prstDash val="solid"/>
              <a:miter lim="800000"/>
              <a:headEnd type="none" w="sm" len="sm"/>
              <a:tailEnd type="none" w="sm" len="sm"/>
            </a:ln>
          </p:spPr>
        </p:cxnSp>
        <p:sp>
          <p:nvSpPr>
            <p:cNvPr id="1055" name="Shape 1055"/>
            <p:cNvSpPr/>
            <p:nvPr/>
          </p:nvSpPr>
          <p:spPr>
            <a:xfrm>
              <a:off x="8267370" y="4127688"/>
              <a:ext cx="421935" cy="282696"/>
            </a:xfrm>
            <a:prstGeom prst="wedgeEllipseCallout">
              <a:avLst>
                <a:gd name="adj1" fmla="val -46327"/>
                <a:gd name="adj2" fmla="val 69295"/>
              </a:avLst>
            </a:prstGeom>
            <a:solidFill>
              <a:srgbClr val="A2BA2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a:t>
              </a:r>
              <a:endParaRPr/>
            </a:p>
          </p:txBody>
        </p:sp>
        <p:pic>
          <p:nvPicPr>
            <p:cNvPr id="1056" name="Shape 1056"/>
            <p:cNvPicPr preferRelativeResize="0"/>
            <p:nvPr/>
          </p:nvPicPr>
          <p:blipFill rotWithShape="1">
            <a:blip r:embed="rId3">
              <a:alphaModFix/>
            </a:blip>
            <a:srcRect/>
            <a:stretch/>
          </p:blipFill>
          <p:spPr>
            <a:xfrm>
              <a:off x="8267370" y="2919046"/>
              <a:ext cx="429514" cy="291645"/>
            </a:xfrm>
            <a:prstGeom prst="rect">
              <a:avLst/>
            </a:prstGeom>
            <a:noFill/>
            <a:ln>
              <a:noFill/>
            </a:ln>
          </p:spPr>
        </p:pic>
        <p:pic>
          <p:nvPicPr>
            <p:cNvPr id="1057" name="Shape 1057"/>
            <p:cNvPicPr preferRelativeResize="0"/>
            <p:nvPr/>
          </p:nvPicPr>
          <p:blipFill rotWithShape="1">
            <a:blip r:embed="rId3">
              <a:alphaModFix/>
            </a:blip>
            <a:srcRect/>
            <a:stretch/>
          </p:blipFill>
          <p:spPr>
            <a:xfrm>
              <a:off x="4487547" y="1966033"/>
              <a:ext cx="429514" cy="291645"/>
            </a:xfrm>
            <a:prstGeom prst="rect">
              <a:avLst/>
            </a:prstGeom>
            <a:noFill/>
            <a:ln>
              <a:noFill/>
            </a:ln>
          </p:spPr>
        </p:pic>
        <p:pic>
          <p:nvPicPr>
            <p:cNvPr id="1058" name="Shape 1058"/>
            <p:cNvPicPr preferRelativeResize="0"/>
            <p:nvPr/>
          </p:nvPicPr>
          <p:blipFill rotWithShape="1">
            <a:blip r:embed="rId4">
              <a:alphaModFix/>
            </a:blip>
            <a:srcRect/>
            <a:stretch/>
          </p:blipFill>
          <p:spPr>
            <a:xfrm>
              <a:off x="8237243" y="1923966"/>
              <a:ext cx="371014" cy="306887"/>
            </a:xfrm>
            <a:prstGeom prst="rect">
              <a:avLst/>
            </a:prstGeom>
            <a:noFill/>
            <a:ln>
              <a:noFill/>
            </a:ln>
          </p:spPr>
        </p:pic>
        <p:pic>
          <p:nvPicPr>
            <p:cNvPr id="1059" name="Shape 1059"/>
            <p:cNvPicPr preferRelativeResize="0"/>
            <p:nvPr/>
          </p:nvPicPr>
          <p:blipFill rotWithShape="1">
            <a:blip r:embed="rId5">
              <a:alphaModFix/>
            </a:blip>
            <a:srcRect/>
            <a:stretch/>
          </p:blipFill>
          <p:spPr>
            <a:xfrm>
              <a:off x="4538613" y="5449387"/>
              <a:ext cx="384081" cy="432854"/>
            </a:xfrm>
            <a:prstGeom prst="rect">
              <a:avLst/>
            </a:prstGeom>
            <a:noFill/>
            <a:ln>
              <a:noFill/>
            </a:ln>
          </p:spPr>
        </p:pic>
        <p:pic>
          <p:nvPicPr>
            <p:cNvPr id="1060" name="Shape 1060"/>
            <p:cNvPicPr preferRelativeResize="0"/>
            <p:nvPr/>
          </p:nvPicPr>
          <p:blipFill rotWithShape="1">
            <a:blip r:embed="rId6">
              <a:alphaModFix/>
            </a:blip>
            <a:srcRect/>
            <a:stretch/>
          </p:blipFill>
          <p:spPr>
            <a:xfrm>
              <a:off x="4513348" y="4436226"/>
              <a:ext cx="398996" cy="320125"/>
            </a:xfrm>
            <a:prstGeom prst="rect">
              <a:avLst/>
            </a:prstGeom>
            <a:noFill/>
            <a:ln>
              <a:noFill/>
            </a:ln>
          </p:spPr>
        </p:pic>
        <p:pic>
          <p:nvPicPr>
            <p:cNvPr id="1061" name="Shape 1061"/>
            <p:cNvPicPr preferRelativeResize="0"/>
            <p:nvPr/>
          </p:nvPicPr>
          <p:blipFill rotWithShape="1">
            <a:blip r:embed="rId7">
              <a:alphaModFix/>
            </a:blip>
            <a:srcRect/>
            <a:stretch/>
          </p:blipFill>
          <p:spPr>
            <a:xfrm>
              <a:off x="4435175" y="3053261"/>
              <a:ext cx="495735" cy="332903"/>
            </a:xfrm>
            <a:prstGeom prst="rect">
              <a:avLst/>
            </a:prstGeom>
            <a:noFill/>
            <a:ln>
              <a:noFill/>
            </a:ln>
          </p:spPr>
        </p:pic>
        <p:grpSp>
          <p:nvGrpSpPr>
            <p:cNvPr id="1062" name="Shape 1062"/>
            <p:cNvGrpSpPr/>
            <p:nvPr/>
          </p:nvGrpSpPr>
          <p:grpSpPr>
            <a:xfrm>
              <a:off x="8261952" y="5240069"/>
              <a:ext cx="435867" cy="267354"/>
              <a:chOff x="11970394" y="3283708"/>
              <a:chExt cx="2501700" cy="1687960"/>
            </a:xfrm>
          </p:grpSpPr>
          <p:pic>
            <p:nvPicPr>
              <p:cNvPr id="1063" name="Shape 1063"/>
              <p:cNvPicPr preferRelativeResize="0"/>
              <p:nvPr/>
            </p:nvPicPr>
            <p:blipFill rotWithShape="1">
              <a:blip r:embed="rId8">
                <a:alphaModFix/>
              </a:blip>
              <a:srcRect/>
              <a:stretch/>
            </p:blipFill>
            <p:spPr>
              <a:xfrm>
                <a:off x="11970394" y="3283708"/>
                <a:ext cx="2501700" cy="1687960"/>
              </a:xfrm>
              <a:prstGeom prst="rect">
                <a:avLst/>
              </a:prstGeom>
              <a:noFill/>
              <a:ln>
                <a:noFill/>
              </a:ln>
            </p:spPr>
          </p:pic>
          <p:pic>
            <p:nvPicPr>
              <p:cNvPr id="1064" name="Shape 1064"/>
              <p:cNvPicPr preferRelativeResize="0"/>
              <p:nvPr/>
            </p:nvPicPr>
            <p:blipFill rotWithShape="1">
              <a:blip r:embed="rId3">
                <a:alphaModFix/>
              </a:blip>
              <a:srcRect l="13883" t="30767" r="23274" b="5113"/>
              <a:stretch/>
            </p:blipFill>
            <p:spPr>
              <a:xfrm>
                <a:off x="12562327" y="3739661"/>
                <a:ext cx="602688" cy="677343"/>
              </a:xfrm>
              <a:prstGeom prst="rect">
                <a:avLst/>
              </a:prstGeom>
              <a:noFill/>
              <a:ln>
                <a:noFill/>
              </a:ln>
            </p:spPr>
          </p:pic>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Shape 120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208" name="Shape 120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3: </a:t>
            </a:r>
            <a:r>
              <a:rPr lang="en-US" sz="1600" b="0" i="0" u="none" strike="noStrike" cap="none">
                <a:solidFill>
                  <a:srgbClr val="0EC07D"/>
                </a:solidFill>
                <a:latin typeface="Arial"/>
                <a:ea typeface="Arial"/>
                <a:cs typeface="Arial"/>
                <a:sym typeface="Arial"/>
              </a:rPr>
              <a:t>Definition of DevOps</a:t>
            </a:r>
            <a:endParaRPr sz="1600" b="0" i="0" u="none" strike="noStrike" cap="none">
              <a:solidFill>
                <a:srgbClr val="0EC07D"/>
              </a:solidFill>
              <a:latin typeface="Arial"/>
              <a:ea typeface="Arial"/>
              <a:cs typeface="Arial"/>
              <a:sym typeface="Arial"/>
            </a:endParaRPr>
          </a:p>
        </p:txBody>
      </p:sp>
      <p:sp>
        <p:nvSpPr>
          <p:cNvPr id="1209" name="Shape 1209"/>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Which of the following is not a DevOps principle?</a:t>
            </a:r>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Culture</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Automation </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Processes</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None of the above</a:t>
            </a:r>
            <a:endParaRPr/>
          </a:p>
          <a:p>
            <a:pPr marL="342900" marR="0" lvl="0" indent="-342900" algn="l" rtl="0">
              <a:lnSpc>
                <a:spcPct val="100000"/>
              </a:lnSpc>
              <a:spcBef>
                <a:spcPts val="360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Disconnect between development and operations team can occur due to</a:t>
            </a:r>
            <a:endParaRPr sz="1800" b="0" i="0" u="none" strike="noStrike" cap="none">
              <a:solidFill>
                <a:schemeClr val="dk1"/>
              </a:solidFill>
              <a:latin typeface="Arial"/>
              <a:ea typeface="Arial"/>
              <a:cs typeface="Arial"/>
              <a:sym typeface="Arial"/>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Disintegrated processes</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Closed feedback loops</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Lack of collaboration</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Unanimity in usage of tools</a:t>
            </a:r>
            <a:endParaRPr/>
          </a:p>
          <a:p>
            <a:pPr marL="68580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8457</Words>
  <Application>Microsoft Office PowerPoint</Application>
  <PresentationFormat>Widescreen</PresentationFormat>
  <Paragraphs>677</Paragraphs>
  <Slides>21</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Calibri</vt:lpstr>
      <vt:lpstr>Wingdings 3</vt:lpstr>
      <vt:lpstr>Source Sans Pro</vt:lpstr>
      <vt:lpstr>Open Sans</vt:lpstr>
      <vt:lpstr>Arial</vt:lpstr>
      <vt:lpstr>Noto Sans Symbols</vt:lpstr>
      <vt:lpstr>Source Sans Pro Light</vt:lpstr>
      <vt:lpstr>Roboto</vt:lpstr>
      <vt:lpstr>Source Code Pro</vt:lpstr>
      <vt:lpstr>Office Theme</vt:lpstr>
      <vt:lpstr>Custom Design</vt:lpstr>
      <vt:lpstr>PowerPoint Presentation</vt:lpstr>
      <vt:lpstr>1. Challenges of Traditional IT systems </vt:lpstr>
      <vt:lpstr>1.1 Disconnect between Development &amp; Operations teams</vt:lpstr>
      <vt:lpstr>3. Definition for DevOps</vt:lpstr>
      <vt:lpstr>3.1 Agile, Lean &amp; DevOps</vt:lpstr>
      <vt:lpstr>3.1.1 DevOps – A Culture &amp; Its Benefits</vt:lpstr>
      <vt:lpstr>3.1.2 DevOps – Benefits </vt:lpstr>
      <vt:lpstr>3.1.3 Principles Governing DevOps</vt:lpstr>
      <vt:lpstr>What did you Grasp?</vt:lpstr>
      <vt:lpstr>5. DevOps and Agile</vt:lpstr>
      <vt:lpstr>5.1 Agile Methodology</vt:lpstr>
      <vt:lpstr>5.2 Comparison between DevOps and Traditional IT Cultures</vt:lpstr>
      <vt:lpstr>5.3 Why to Build a Business Case for DevOps</vt:lpstr>
      <vt:lpstr>What did you grasp?</vt:lpstr>
      <vt:lpstr>What did you grasp?</vt:lpstr>
      <vt:lpstr>1.3 Shipping Industry Challenges</vt:lpstr>
      <vt:lpstr>1.4 Container: The Saviour</vt:lpstr>
      <vt:lpstr>1.5 Solution by Containers in the Shipping Industry</vt:lpstr>
      <vt:lpstr>1.6 Challenges in the Software Industry (Contd.)</vt:lpstr>
      <vt:lpstr>1.7 Problems in Software Industry Before Containers (Contd.)</vt:lpstr>
      <vt:lpstr>1.8 Put that in Container!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Hitesh Kumar Sharma</dc:creator>
  <cp:lastModifiedBy>Dr. Hitesh Kumar Sharma</cp:lastModifiedBy>
  <cp:revision>13</cp:revision>
  <dcterms:modified xsi:type="dcterms:W3CDTF">2023-04-26T23:52:21Z</dcterms:modified>
</cp:coreProperties>
</file>