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9" r:id="rId7"/>
    <p:sldId id="282" r:id="rId8"/>
    <p:sldId id="280" r:id="rId9"/>
    <p:sldId id="258" r:id="rId10"/>
    <p:sldId id="279" r:id="rId11"/>
    <p:sldId id="289" r:id="rId12"/>
    <p:sldId id="271" r:id="rId13"/>
    <p:sldId id="297" r:id="rId14"/>
    <p:sldId id="291" r:id="rId15"/>
    <p:sldId id="299" r:id="rId16"/>
    <p:sldId id="284" r:id="rId17"/>
    <p:sldId id="281" r:id="rId18"/>
    <p:sldId id="285" r:id="rId19"/>
    <p:sldId id="265" r:id="rId20"/>
    <p:sldId id="286" r:id="rId21"/>
    <p:sldId id="304" r:id="rId22"/>
    <p:sldId id="288" r:id="rId23"/>
    <p:sldId id="276" r:id="rId24"/>
    <p:sldId id="278" r:id="rId25"/>
    <p:sldId id="292" r:id="rId26"/>
    <p:sldId id="296" r:id="rId27"/>
    <p:sldId id="293" r:id="rId28"/>
    <p:sldId id="266" r:id="rId29"/>
    <p:sldId id="264" r:id="rId30"/>
    <p:sldId id="300" r:id="rId31"/>
    <p:sldId id="302" r:id="rId32"/>
    <p:sldId id="305" r:id="rId33"/>
    <p:sldId id="295" r:id="rId34"/>
    <p:sldId id="269" r:id="rId35"/>
    <p:sldId id="260" r:id="rId36"/>
    <p:sldId id="267" r:id="rId37"/>
    <p:sldId id="27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9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46250-EC68-4AC3-916F-B70ABE5E4E99}" v="710" dt="2023-07-12T08:16:48.333"/>
    <p1510:client id="{7AA11438-2BD5-4753-A619-75274E58991C}" v="2" vWet="6" dt="2023-07-12T07:15:20.304"/>
    <p1510:client id="{7D425FC5-89CE-4327-BD1A-8F7FCB4AB2FF}" v="3210" dt="2023-07-12T07:30:21.459"/>
    <p1510:client id="{A0E31AB1-0251-4017-99A2-2776C3450C33}" v="1368" dt="2023-07-12T08:09:14.580"/>
    <p1510:client id="{DE862577-24D1-46B2-9D60-AB07A6BA89DB}" v="1531" dt="2023-07-12T08:14:57.736"/>
    <p1510:client id="{E19AD7F8-DDC4-4606-BBDA-98E5C4067D53}" vWet="2" dt="2023-07-12T06:47:23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83D74-FB03-4430-B72D-27B0500784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CD2FEAB-894D-4088-BFA5-FB70524F106E}">
      <dgm:prSet phldrT="[Text]"/>
      <dgm:spPr/>
      <dgm:t>
        <a:bodyPr/>
        <a:lstStyle/>
        <a:p>
          <a:r>
            <a:rPr lang="zh-CN" altLang="en-US" b="1"/>
            <a:t>文件下载</a:t>
          </a:r>
          <a:endParaRPr lang="en-US" b="1"/>
        </a:p>
      </dgm:t>
    </dgm:pt>
    <dgm:pt modelId="{82DF3030-3780-4AAC-8D18-8BB70494BB48}" type="parTrans" cxnId="{66091E61-96CA-479D-9827-C50CC82E586C}">
      <dgm:prSet/>
      <dgm:spPr/>
      <dgm:t>
        <a:bodyPr/>
        <a:lstStyle/>
        <a:p>
          <a:endParaRPr lang="en-US"/>
        </a:p>
      </dgm:t>
    </dgm:pt>
    <dgm:pt modelId="{0A379B06-2F5E-40F9-8026-E33DC258A1CD}" type="sibTrans" cxnId="{66091E61-96CA-479D-9827-C50CC82E586C}">
      <dgm:prSet/>
      <dgm:spPr/>
      <dgm:t>
        <a:bodyPr/>
        <a:lstStyle/>
        <a:p>
          <a:endParaRPr lang="en-US"/>
        </a:p>
      </dgm:t>
    </dgm:pt>
    <dgm:pt modelId="{C2637249-97B3-4A42-84FF-9D065A643234}">
      <dgm:prSet phldrT="[Text]"/>
      <dgm:spPr/>
      <dgm:t>
        <a:bodyPr/>
        <a:lstStyle/>
        <a:p>
          <a:r>
            <a:rPr lang="zh-CN" altLang="en-US" b="1"/>
            <a:t>图片打标</a:t>
          </a:r>
          <a:endParaRPr lang="en-US" b="1"/>
        </a:p>
      </dgm:t>
    </dgm:pt>
    <dgm:pt modelId="{712B0F61-991C-41B9-9B0A-A5A4DE4677A3}" type="parTrans" cxnId="{44BEA67A-AB4A-483C-B8F5-F31A2234CD84}">
      <dgm:prSet/>
      <dgm:spPr/>
      <dgm:t>
        <a:bodyPr/>
        <a:lstStyle/>
        <a:p>
          <a:endParaRPr lang="en-US"/>
        </a:p>
      </dgm:t>
    </dgm:pt>
    <dgm:pt modelId="{C4408B3C-70F6-4944-99E1-40A89247DB86}" type="sibTrans" cxnId="{44BEA67A-AB4A-483C-B8F5-F31A2234CD84}">
      <dgm:prSet/>
      <dgm:spPr/>
      <dgm:t>
        <a:bodyPr/>
        <a:lstStyle/>
        <a:p>
          <a:endParaRPr lang="en-US">
            <a:solidFill>
              <a:srgbClr val="AAB9FF"/>
            </a:solidFill>
          </a:endParaRPr>
        </a:p>
      </dgm:t>
    </dgm:pt>
    <dgm:pt modelId="{FE97870E-AE72-4ED1-A2B3-EEE97E1BE482}">
      <dgm:prSet phldrT="[Text]"/>
      <dgm:spPr/>
      <dgm:t>
        <a:bodyPr/>
        <a:lstStyle/>
        <a:p>
          <a:r>
            <a:rPr lang="zh-CN" altLang="en-US" b="1"/>
            <a:t>文件转换</a:t>
          </a:r>
          <a:endParaRPr lang="en-US" b="1"/>
        </a:p>
      </dgm:t>
    </dgm:pt>
    <dgm:pt modelId="{3AF0D810-29BF-4B8A-AB69-6F03D7D5CD42}" type="parTrans" cxnId="{842ED8B9-E4B6-483E-AF76-93E2ECBC2078}">
      <dgm:prSet/>
      <dgm:spPr/>
      <dgm:t>
        <a:bodyPr/>
        <a:lstStyle/>
        <a:p>
          <a:endParaRPr lang="en-US"/>
        </a:p>
      </dgm:t>
    </dgm:pt>
    <dgm:pt modelId="{BABD36CD-F34A-4D75-9643-5D4F3E79F629}" type="sibTrans" cxnId="{842ED8B9-E4B6-483E-AF76-93E2ECBC2078}">
      <dgm:prSet/>
      <dgm:spPr/>
      <dgm:t>
        <a:bodyPr/>
        <a:lstStyle/>
        <a:p>
          <a:endParaRPr lang="en-US"/>
        </a:p>
      </dgm:t>
    </dgm:pt>
    <dgm:pt modelId="{A3D3097B-F259-432F-84D8-508C58CC2F25}">
      <dgm:prSet phldrT="[Text]"/>
      <dgm:spPr/>
      <dgm:t>
        <a:bodyPr/>
        <a:lstStyle/>
        <a:p>
          <a:r>
            <a:rPr lang="zh-CN" altLang="en-US" b="1"/>
            <a:t>图片集合划分</a:t>
          </a:r>
          <a:endParaRPr lang="en-US" b="1"/>
        </a:p>
      </dgm:t>
    </dgm:pt>
    <dgm:pt modelId="{E77224FF-6C22-4E0C-BA78-C696DEF04212}" type="parTrans" cxnId="{8B173EFD-92B1-4C8F-ABCE-8F94C7544EB8}">
      <dgm:prSet/>
      <dgm:spPr/>
      <dgm:t>
        <a:bodyPr/>
        <a:lstStyle/>
        <a:p>
          <a:endParaRPr lang="en-US"/>
        </a:p>
      </dgm:t>
    </dgm:pt>
    <dgm:pt modelId="{6E02AA8B-A6FB-4C8E-8369-33DD6E17D280}" type="sibTrans" cxnId="{8B173EFD-92B1-4C8F-ABCE-8F94C7544EB8}">
      <dgm:prSet/>
      <dgm:spPr/>
      <dgm:t>
        <a:bodyPr/>
        <a:lstStyle/>
        <a:p>
          <a:endParaRPr lang="en-US"/>
        </a:p>
      </dgm:t>
    </dgm:pt>
    <dgm:pt modelId="{C9962DBC-C584-4C59-9EDD-8BF783DC0114}">
      <dgm:prSet phldrT="[Text]"/>
      <dgm:spPr/>
      <dgm:t>
        <a:bodyPr/>
        <a:lstStyle/>
        <a:p>
          <a:r>
            <a:rPr lang="zh-CN" altLang="en-US" b="1"/>
            <a:t>验证并迭代</a:t>
          </a:r>
          <a:endParaRPr lang="en-US" b="1"/>
        </a:p>
      </dgm:t>
    </dgm:pt>
    <dgm:pt modelId="{F9E15CE8-E57B-4B25-8551-152A5D8515EA}" type="parTrans" cxnId="{0BAECE5D-1301-44D0-909B-AD0ED536D0FF}">
      <dgm:prSet/>
      <dgm:spPr/>
      <dgm:t>
        <a:bodyPr/>
        <a:lstStyle/>
        <a:p>
          <a:endParaRPr lang="en-US"/>
        </a:p>
      </dgm:t>
    </dgm:pt>
    <dgm:pt modelId="{16489776-6FF2-404B-92F7-D39A8D459DC1}" type="sibTrans" cxnId="{0BAECE5D-1301-44D0-909B-AD0ED536D0FF}">
      <dgm:prSet/>
      <dgm:spPr/>
      <dgm:t>
        <a:bodyPr/>
        <a:lstStyle/>
        <a:p>
          <a:endParaRPr lang="en-US"/>
        </a:p>
      </dgm:t>
    </dgm:pt>
    <dgm:pt modelId="{115ECD6E-FA73-4270-82B9-D2ACC9338946}" type="pres">
      <dgm:prSet presAssocID="{03A83D74-FB03-4430-B72D-27B0500784AF}" presName="Name0" presStyleCnt="0">
        <dgm:presLayoutVars>
          <dgm:dir/>
          <dgm:resizeHandles val="exact"/>
        </dgm:presLayoutVars>
      </dgm:prSet>
      <dgm:spPr/>
    </dgm:pt>
    <dgm:pt modelId="{261CE331-C210-4676-AAE7-517F524708E6}" type="pres">
      <dgm:prSet presAssocID="{6CD2FEAB-894D-4088-BFA5-FB70524F106E}" presName="node" presStyleLbl="node1" presStyleIdx="0" presStyleCnt="5">
        <dgm:presLayoutVars>
          <dgm:bulletEnabled val="1"/>
        </dgm:presLayoutVars>
      </dgm:prSet>
      <dgm:spPr/>
    </dgm:pt>
    <dgm:pt modelId="{1D5ED3C6-252F-423E-B6C3-B6287EAD8FF8}" type="pres">
      <dgm:prSet presAssocID="{0A379B06-2F5E-40F9-8026-E33DC258A1CD}" presName="sibTrans" presStyleLbl="sibTrans2D1" presStyleIdx="0" presStyleCnt="4"/>
      <dgm:spPr/>
    </dgm:pt>
    <dgm:pt modelId="{F108D139-9CF6-4B40-A866-E221F293EA45}" type="pres">
      <dgm:prSet presAssocID="{0A379B06-2F5E-40F9-8026-E33DC258A1CD}" presName="connectorText" presStyleLbl="sibTrans2D1" presStyleIdx="0" presStyleCnt="4"/>
      <dgm:spPr/>
    </dgm:pt>
    <dgm:pt modelId="{BA1CC7A4-1776-42CD-92F5-756E920D7BD0}" type="pres">
      <dgm:prSet presAssocID="{C2637249-97B3-4A42-84FF-9D065A643234}" presName="node" presStyleLbl="node1" presStyleIdx="1" presStyleCnt="5">
        <dgm:presLayoutVars>
          <dgm:bulletEnabled val="1"/>
        </dgm:presLayoutVars>
      </dgm:prSet>
      <dgm:spPr/>
    </dgm:pt>
    <dgm:pt modelId="{91CB81F3-4244-45D0-AD13-BCD3C55A8FD2}" type="pres">
      <dgm:prSet presAssocID="{C4408B3C-70F6-4944-99E1-40A89247DB86}" presName="sibTrans" presStyleLbl="sibTrans2D1" presStyleIdx="1" presStyleCnt="4"/>
      <dgm:spPr/>
    </dgm:pt>
    <dgm:pt modelId="{4402E6A8-1FBD-4AF3-A843-389C80173AA7}" type="pres">
      <dgm:prSet presAssocID="{C4408B3C-70F6-4944-99E1-40A89247DB86}" presName="connectorText" presStyleLbl="sibTrans2D1" presStyleIdx="1" presStyleCnt="4"/>
      <dgm:spPr/>
    </dgm:pt>
    <dgm:pt modelId="{F3684131-61A2-4961-A5CA-9D7CD8AA672A}" type="pres">
      <dgm:prSet presAssocID="{FE97870E-AE72-4ED1-A2B3-EEE97E1BE482}" presName="node" presStyleLbl="node1" presStyleIdx="2" presStyleCnt="5">
        <dgm:presLayoutVars>
          <dgm:bulletEnabled val="1"/>
        </dgm:presLayoutVars>
      </dgm:prSet>
      <dgm:spPr/>
    </dgm:pt>
    <dgm:pt modelId="{B6D98C5C-A2DD-48EC-8372-5C96CFDCCCD6}" type="pres">
      <dgm:prSet presAssocID="{BABD36CD-F34A-4D75-9643-5D4F3E79F629}" presName="sibTrans" presStyleLbl="sibTrans2D1" presStyleIdx="2" presStyleCnt="4"/>
      <dgm:spPr/>
    </dgm:pt>
    <dgm:pt modelId="{C1021CAE-84CB-41AE-AD96-01E58EA5D94D}" type="pres">
      <dgm:prSet presAssocID="{BABD36CD-F34A-4D75-9643-5D4F3E79F629}" presName="connectorText" presStyleLbl="sibTrans2D1" presStyleIdx="2" presStyleCnt="4"/>
      <dgm:spPr/>
    </dgm:pt>
    <dgm:pt modelId="{C860E4A3-2D51-40A6-822C-12A598B8ABAE}" type="pres">
      <dgm:prSet presAssocID="{A3D3097B-F259-432F-84D8-508C58CC2F25}" presName="node" presStyleLbl="node1" presStyleIdx="3" presStyleCnt="5">
        <dgm:presLayoutVars>
          <dgm:bulletEnabled val="1"/>
        </dgm:presLayoutVars>
      </dgm:prSet>
      <dgm:spPr/>
    </dgm:pt>
    <dgm:pt modelId="{CE590620-DA2F-467F-AA3D-0FCDA76EE102}" type="pres">
      <dgm:prSet presAssocID="{6E02AA8B-A6FB-4C8E-8369-33DD6E17D280}" presName="sibTrans" presStyleLbl="sibTrans2D1" presStyleIdx="3" presStyleCnt="4"/>
      <dgm:spPr/>
    </dgm:pt>
    <dgm:pt modelId="{64C3D052-3E45-4A1D-AE5A-F29901697183}" type="pres">
      <dgm:prSet presAssocID="{6E02AA8B-A6FB-4C8E-8369-33DD6E17D280}" presName="connectorText" presStyleLbl="sibTrans2D1" presStyleIdx="3" presStyleCnt="4"/>
      <dgm:spPr/>
    </dgm:pt>
    <dgm:pt modelId="{7E3CDDAE-4CD0-4F8F-8A25-5F092BFE93CC}" type="pres">
      <dgm:prSet presAssocID="{C9962DBC-C584-4C59-9EDD-8BF783DC0114}" presName="node" presStyleLbl="node1" presStyleIdx="4" presStyleCnt="5">
        <dgm:presLayoutVars>
          <dgm:bulletEnabled val="1"/>
        </dgm:presLayoutVars>
      </dgm:prSet>
      <dgm:spPr/>
    </dgm:pt>
  </dgm:ptLst>
  <dgm:cxnLst>
    <dgm:cxn modelId="{B78E0A09-61F2-4F19-B1BB-6A8FF0CFAEF1}" type="presOf" srcId="{0A379B06-2F5E-40F9-8026-E33DC258A1CD}" destId="{F108D139-9CF6-4B40-A866-E221F293EA45}" srcOrd="1" destOrd="0" presId="urn:microsoft.com/office/officeart/2005/8/layout/process1"/>
    <dgm:cxn modelId="{2529B41A-E57B-4F19-B5A4-EBB750C18861}" type="presOf" srcId="{BABD36CD-F34A-4D75-9643-5D4F3E79F629}" destId="{C1021CAE-84CB-41AE-AD96-01E58EA5D94D}" srcOrd="1" destOrd="0" presId="urn:microsoft.com/office/officeart/2005/8/layout/process1"/>
    <dgm:cxn modelId="{889D4425-E41E-439F-B412-AA5AC4A3726A}" type="presOf" srcId="{03A83D74-FB03-4430-B72D-27B0500784AF}" destId="{115ECD6E-FA73-4270-82B9-D2ACC9338946}" srcOrd="0" destOrd="0" presId="urn:microsoft.com/office/officeart/2005/8/layout/process1"/>
    <dgm:cxn modelId="{0BAECE5D-1301-44D0-909B-AD0ED536D0FF}" srcId="{03A83D74-FB03-4430-B72D-27B0500784AF}" destId="{C9962DBC-C584-4C59-9EDD-8BF783DC0114}" srcOrd="4" destOrd="0" parTransId="{F9E15CE8-E57B-4B25-8551-152A5D8515EA}" sibTransId="{16489776-6FF2-404B-92F7-D39A8D459DC1}"/>
    <dgm:cxn modelId="{66091E61-96CA-479D-9827-C50CC82E586C}" srcId="{03A83D74-FB03-4430-B72D-27B0500784AF}" destId="{6CD2FEAB-894D-4088-BFA5-FB70524F106E}" srcOrd="0" destOrd="0" parTransId="{82DF3030-3780-4AAC-8D18-8BB70494BB48}" sibTransId="{0A379B06-2F5E-40F9-8026-E33DC258A1CD}"/>
    <dgm:cxn modelId="{7D7E1F62-2D4D-4309-BC99-36520FF2A44E}" type="presOf" srcId="{BABD36CD-F34A-4D75-9643-5D4F3E79F629}" destId="{B6D98C5C-A2DD-48EC-8372-5C96CFDCCCD6}" srcOrd="0" destOrd="0" presId="urn:microsoft.com/office/officeart/2005/8/layout/process1"/>
    <dgm:cxn modelId="{D19B9362-2CE5-4126-BCC6-9A4FECE97469}" type="presOf" srcId="{C2637249-97B3-4A42-84FF-9D065A643234}" destId="{BA1CC7A4-1776-42CD-92F5-756E920D7BD0}" srcOrd="0" destOrd="0" presId="urn:microsoft.com/office/officeart/2005/8/layout/process1"/>
    <dgm:cxn modelId="{BE3B3D67-86F0-4399-8D16-A5D7F8907E09}" type="presOf" srcId="{C4408B3C-70F6-4944-99E1-40A89247DB86}" destId="{4402E6A8-1FBD-4AF3-A843-389C80173AA7}" srcOrd="1" destOrd="0" presId="urn:microsoft.com/office/officeart/2005/8/layout/process1"/>
    <dgm:cxn modelId="{4416914A-7934-452F-9285-5325472CBBF3}" type="presOf" srcId="{A3D3097B-F259-432F-84D8-508C58CC2F25}" destId="{C860E4A3-2D51-40A6-822C-12A598B8ABAE}" srcOrd="0" destOrd="0" presId="urn:microsoft.com/office/officeart/2005/8/layout/process1"/>
    <dgm:cxn modelId="{D9BDF271-09D1-4C16-AB7E-97ECB6ACC2B0}" type="presOf" srcId="{C9962DBC-C584-4C59-9EDD-8BF783DC0114}" destId="{7E3CDDAE-4CD0-4F8F-8A25-5F092BFE93CC}" srcOrd="0" destOrd="0" presId="urn:microsoft.com/office/officeart/2005/8/layout/process1"/>
    <dgm:cxn modelId="{E37C1E55-8E1D-462A-AE93-60814DF20521}" type="presOf" srcId="{0A379B06-2F5E-40F9-8026-E33DC258A1CD}" destId="{1D5ED3C6-252F-423E-B6C3-B6287EAD8FF8}" srcOrd="0" destOrd="0" presId="urn:microsoft.com/office/officeart/2005/8/layout/process1"/>
    <dgm:cxn modelId="{E1F79759-849F-4D5A-B210-82248B34784A}" type="presOf" srcId="{FE97870E-AE72-4ED1-A2B3-EEE97E1BE482}" destId="{F3684131-61A2-4961-A5CA-9D7CD8AA672A}" srcOrd="0" destOrd="0" presId="urn:microsoft.com/office/officeart/2005/8/layout/process1"/>
    <dgm:cxn modelId="{44BEA67A-AB4A-483C-B8F5-F31A2234CD84}" srcId="{03A83D74-FB03-4430-B72D-27B0500784AF}" destId="{C2637249-97B3-4A42-84FF-9D065A643234}" srcOrd="1" destOrd="0" parTransId="{712B0F61-991C-41B9-9B0A-A5A4DE4677A3}" sibTransId="{C4408B3C-70F6-4944-99E1-40A89247DB86}"/>
    <dgm:cxn modelId="{842ED8B9-E4B6-483E-AF76-93E2ECBC2078}" srcId="{03A83D74-FB03-4430-B72D-27B0500784AF}" destId="{FE97870E-AE72-4ED1-A2B3-EEE97E1BE482}" srcOrd="2" destOrd="0" parTransId="{3AF0D810-29BF-4B8A-AB69-6F03D7D5CD42}" sibTransId="{BABD36CD-F34A-4D75-9643-5D4F3E79F629}"/>
    <dgm:cxn modelId="{9268BAC0-50CB-4D2F-99DC-8970D34ABFB1}" type="presOf" srcId="{6E02AA8B-A6FB-4C8E-8369-33DD6E17D280}" destId="{CE590620-DA2F-467F-AA3D-0FCDA76EE102}" srcOrd="0" destOrd="0" presId="urn:microsoft.com/office/officeart/2005/8/layout/process1"/>
    <dgm:cxn modelId="{BE87CCD3-C2F2-4984-A286-44E106417763}" type="presOf" srcId="{6CD2FEAB-894D-4088-BFA5-FB70524F106E}" destId="{261CE331-C210-4676-AAE7-517F524708E6}" srcOrd="0" destOrd="0" presId="urn:microsoft.com/office/officeart/2005/8/layout/process1"/>
    <dgm:cxn modelId="{0D6720D7-E502-437E-868A-984682943B73}" type="presOf" srcId="{6E02AA8B-A6FB-4C8E-8369-33DD6E17D280}" destId="{64C3D052-3E45-4A1D-AE5A-F29901697183}" srcOrd="1" destOrd="0" presId="urn:microsoft.com/office/officeart/2005/8/layout/process1"/>
    <dgm:cxn modelId="{D4BC97DA-08DE-47F9-9D8A-A1F7242BE20A}" type="presOf" srcId="{C4408B3C-70F6-4944-99E1-40A89247DB86}" destId="{91CB81F3-4244-45D0-AD13-BCD3C55A8FD2}" srcOrd="0" destOrd="0" presId="urn:microsoft.com/office/officeart/2005/8/layout/process1"/>
    <dgm:cxn modelId="{8B173EFD-92B1-4C8F-ABCE-8F94C7544EB8}" srcId="{03A83D74-FB03-4430-B72D-27B0500784AF}" destId="{A3D3097B-F259-432F-84D8-508C58CC2F25}" srcOrd="3" destOrd="0" parTransId="{E77224FF-6C22-4E0C-BA78-C696DEF04212}" sibTransId="{6E02AA8B-A6FB-4C8E-8369-33DD6E17D280}"/>
    <dgm:cxn modelId="{0361D278-8E4D-4B19-B544-7F8490BDEE0C}" type="presParOf" srcId="{115ECD6E-FA73-4270-82B9-D2ACC9338946}" destId="{261CE331-C210-4676-AAE7-517F524708E6}" srcOrd="0" destOrd="0" presId="urn:microsoft.com/office/officeart/2005/8/layout/process1"/>
    <dgm:cxn modelId="{9C537B99-7E3A-4FD3-B164-B7F7A0C02C95}" type="presParOf" srcId="{115ECD6E-FA73-4270-82B9-D2ACC9338946}" destId="{1D5ED3C6-252F-423E-B6C3-B6287EAD8FF8}" srcOrd="1" destOrd="0" presId="urn:microsoft.com/office/officeart/2005/8/layout/process1"/>
    <dgm:cxn modelId="{D49AF69F-5EA0-4D0F-9537-E3BA934183AE}" type="presParOf" srcId="{1D5ED3C6-252F-423E-B6C3-B6287EAD8FF8}" destId="{F108D139-9CF6-4B40-A866-E221F293EA45}" srcOrd="0" destOrd="0" presId="urn:microsoft.com/office/officeart/2005/8/layout/process1"/>
    <dgm:cxn modelId="{AE7BBBAE-6D01-4280-9FE6-217E2CF7F447}" type="presParOf" srcId="{115ECD6E-FA73-4270-82B9-D2ACC9338946}" destId="{BA1CC7A4-1776-42CD-92F5-756E920D7BD0}" srcOrd="2" destOrd="0" presId="urn:microsoft.com/office/officeart/2005/8/layout/process1"/>
    <dgm:cxn modelId="{57769CF4-AF6F-4FF1-84BF-802372E68C1D}" type="presParOf" srcId="{115ECD6E-FA73-4270-82B9-D2ACC9338946}" destId="{91CB81F3-4244-45D0-AD13-BCD3C55A8FD2}" srcOrd="3" destOrd="0" presId="urn:microsoft.com/office/officeart/2005/8/layout/process1"/>
    <dgm:cxn modelId="{49C564E2-F893-48C4-ACAF-490B71258D6E}" type="presParOf" srcId="{91CB81F3-4244-45D0-AD13-BCD3C55A8FD2}" destId="{4402E6A8-1FBD-4AF3-A843-389C80173AA7}" srcOrd="0" destOrd="0" presId="urn:microsoft.com/office/officeart/2005/8/layout/process1"/>
    <dgm:cxn modelId="{0333FD43-8275-4927-9766-74107DFF5CB4}" type="presParOf" srcId="{115ECD6E-FA73-4270-82B9-D2ACC9338946}" destId="{F3684131-61A2-4961-A5CA-9D7CD8AA672A}" srcOrd="4" destOrd="0" presId="urn:microsoft.com/office/officeart/2005/8/layout/process1"/>
    <dgm:cxn modelId="{F3ACEE0D-BF06-4498-A449-0F2ABF94EC7A}" type="presParOf" srcId="{115ECD6E-FA73-4270-82B9-D2ACC9338946}" destId="{B6D98C5C-A2DD-48EC-8372-5C96CFDCCCD6}" srcOrd="5" destOrd="0" presId="urn:microsoft.com/office/officeart/2005/8/layout/process1"/>
    <dgm:cxn modelId="{F4D14838-E3DC-4B60-89A5-F238AD9FA339}" type="presParOf" srcId="{B6D98C5C-A2DD-48EC-8372-5C96CFDCCCD6}" destId="{C1021CAE-84CB-41AE-AD96-01E58EA5D94D}" srcOrd="0" destOrd="0" presId="urn:microsoft.com/office/officeart/2005/8/layout/process1"/>
    <dgm:cxn modelId="{C1F2F074-EDF9-4186-AFD2-BE8B1D7BB487}" type="presParOf" srcId="{115ECD6E-FA73-4270-82B9-D2ACC9338946}" destId="{C860E4A3-2D51-40A6-822C-12A598B8ABAE}" srcOrd="6" destOrd="0" presId="urn:microsoft.com/office/officeart/2005/8/layout/process1"/>
    <dgm:cxn modelId="{461FF8DF-F70C-4AFE-B85B-D1EF787ACC04}" type="presParOf" srcId="{115ECD6E-FA73-4270-82B9-D2ACC9338946}" destId="{CE590620-DA2F-467F-AA3D-0FCDA76EE102}" srcOrd="7" destOrd="0" presId="urn:microsoft.com/office/officeart/2005/8/layout/process1"/>
    <dgm:cxn modelId="{0680681A-4580-4CCA-AD7D-7498C1FBC42E}" type="presParOf" srcId="{CE590620-DA2F-467F-AA3D-0FCDA76EE102}" destId="{64C3D052-3E45-4A1D-AE5A-F29901697183}" srcOrd="0" destOrd="0" presId="urn:microsoft.com/office/officeart/2005/8/layout/process1"/>
    <dgm:cxn modelId="{62F5EFD8-77C8-45FF-84B6-7AB86D3EC3EC}" type="presParOf" srcId="{115ECD6E-FA73-4270-82B9-D2ACC9338946}" destId="{7E3CDDAE-4CD0-4F8F-8A25-5F092BFE93C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zh-CN" altLang="en-US" sz="2000" b="1">
              <a:latin typeface="Tenorite" pitchFamily="2" charset="0"/>
            </a:rPr>
            <a:t>模型压缩</a:t>
          </a:r>
          <a:endParaRPr lang="en-US" altLang="zh-CN" sz="2000" b="1">
            <a:latin typeface="Tenorite" pitchFamily="2" charset="0"/>
          </a:endParaRPr>
        </a:p>
        <a:p>
          <a:pPr marL="0" algn="ctr" rtl="0">
            <a:buNone/>
          </a:pPr>
          <a:r>
            <a:rPr lang="zh-CN" altLang="en-US" sz="2000" b="1">
              <a:latin typeface="Tenorite" pitchFamily="2" charset="0"/>
            </a:rPr>
            <a:t>与量化</a:t>
          </a:r>
          <a:endParaRPr lang="en-US" sz="2000" b="1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zh-CN" altLang="en-US" sz="2000" b="1">
              <a:latin typeface="Tenorite" pitchFamily="2" charset="0"/>
            </a:rPr>
            <a:t>硬件加速器</a:t>
          </a:r>
          <a:endParaRPr lang="en-US" altLang="zh-CN" sz="2000" b="1">
            <a:latin typeface="Tenorite" pitchFamily="2" charset="0"/>
          </a:endParaRPr>
        </a:p>
        <a:p>
          <a:pPr marL="0" algn="ctr">
            <a:buNone/>
          </a:pPr>
          <a:r>
            <a:rPr lang="zh-CN" altLang="en-US" sz="2000" b="1">
              <a:latin typeface="Tenorite" pitchFamily="2" charset="0"/>
            </a:rPr>
            <a:t>的使用</a:t>
          </a:r>
          <a:endParaRPr lang="en-US" sz="2000" b="1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zh-CN" altLang="en-US" sz="2400" b="1">
              <a:latin typeface="Tenorite" pitchFamily="2" charset="0"/>
            </a:rPr>
            <a:t>分层推理</a:t>
          </a:r>
          <a:endParaRPr lang="en-US" altLang="zh-CN" sz="2400" b="1">
            <a:latin typeface="Tenorite" pitchFamily="2" charset="0"/>
          </a:endParaRPr>
        </a:p>
        <a:p>
          <a:pPr marL="0" algn="ctr">
            <a:buNone/>
          </a:pPr>
          <a:endParaRPr lang="en-US" altLang="zh-CN" sz="240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zh-CN" altLang="en-US" sz="2000" b="1">
              <a:latin typeface="Tenorite" pitchFamily="2" charset="0"/>
            </a:rPr>
            <a:t>基于硬件</a:t>
          </a:r>
          <a:endParaRPr lang="en-US" altLang="zh-CN" sz="2000" b="1">
            <a:latin typeface="Tenorite" pitchFamily="2" charset="0"/>
          </a:endParaRPr>
        </a:p>
        <a:p>
          <a:pPr marL="0" algn="ctr"/>
          <a:r>
            <a:rPr lang="zh-CN" altLang="en-US" sz="2000" b="1">
              <a:latin typeface="Tenorite" pitchFamily="2" charset="0"/>
            </a:rPr>
            <a:t>特性的优化</a:t>
          </a:r>
          <a:endParaRPr lang="en-US" sz="2000" b="1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zh-CN" altLang="en-US" sz="2000" b="1">
              <a:latin typeface="Tenorite" pitchFamily="2" charset="0"/>
            </a:rPr>
            <a:t>输入数据</a:t>
          </a:r>
          <a:endParaRPr lang="en-US" altLang="zh-CN" sz="2000" b="1">
            <a:latin typeface="Tenorite" pitchFamily="2" charset="0"/>
          </a:endParaRPr>
        </a:p>
        <a:p>
          <a:pPr marL="0" algn="ctr">
            <a:buNone/>
          </a:pPr>
          <a:r>
            <a:rPr lang="zh-CN" altLang="en-US" sz="2000" b="1">
              <a:latin typeface="Tenorite" pitchFamily="2" charset="0"/>
            </a:rPr>
            <a:t>预处理</a:t>
          </a:r>
          <a:endParaRPr lang="en-US" sz="2000" b="1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E331-C210-4676-AAE7-517F524708E6}">
      <dsp:nvSpPr>
        <dsp:cNvPr id="0" name=""/>
        <dsp:cNvSpPr/>
      </dsp:nvSpPr>
      <dsp:spPr>
        <a:xfrm>
          <a:off x="4301" y="873072"/>
          <a:ext cx="1333350" cy="80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/>
            <a:t>文件下载</a:t>
          </a:r>
          <a:endParaRPr lang="en-US" sz="2000" b="1" kern="1200"/>
        </a:p>
      </dsp:txBody>
      <dsp:txXfrm>
        <a:off x="27732" y="896503"/>
        <a:ext cx="1286488" cy="753148"/>
      </dsp:txXfrm>
    </dsp:sp>
    <dsp:sp modelId="{1D5ED3C6-252F-423E-B6C3-B6287EAD8FF8}">
      <dsp:nvSpPr>
        <dsp:cNvPr id="0" name=""/>
        <dsp:cNvSpPr/>
      </dsp:nvSpPr>
      <dsp:spPr>
        <a:xfrm>
          <a:off x="1470986" y="1107742"/>
          <a:ext cx="282670" cy="330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0986" y="1173876"/>
        <a:ext cx="197869" cy="198402"/>
      </dsp:txXfrm>
    </dsp:sp>
    <dsp:sp modelId="{BA1CC7A4-1776-42CD-92F5-756E920D7BD0}">
      <dsp:nvSpPr>
        <dsp:cNvPr id="0" name=""/>
        <dsp:cNvSpPr/>
      </dsp:nvSpPr>
      <dsp:spPr>
        <a:xfrm>
          <a:off x="1870992" y="873072"/>
          <a:ext cx="1333350" cy="80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/>
            <a:t>图片打标</a:t>
          </a:r>
          <a:endParaRPr lang="en-US" sz="2000" b="1" kern="1200"/>
        </a:p>
      </dsp:txBody>
      <dsp:txXfrm>
        <a:off x="1894423" y="896503"/>
        <a:ext cx="1286488" cy="753148"/>
      </dsp:txXfrm>
    </dsp:sp>
    <dsp:sp modelId="{91CB81F3-4244-45D0-AD13-BCD3C55A8FD2}">
      <dsp:nvSpPr>
        <dsp:cNvPr id="0" name=""/>
        <dsp:cNvSpPr/>
      </dsp:nvSpPr>
      <dsp:spPr>
        <a:xfrm>
          <a:off x="3337677" y="1107742"/>
          <a:ext cx="282670" cy="330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rgbClr val="AAB9FF"/>
            </a:solidFill>
          </a:endParaRPr>
        </a:p>
      </dsp:txBody>
      <dsp:txXfrm>
        <a:off x="3337677" y="1173876"/>
        <a:ext cx="197869" cy="198402"/>
      </dsp:txXfrm>
    </dsp:sp>
    <dsp:sp modelId="{F3684131-61A2-4961-A5CA-9D7CD8AA672A}">
      <dsp:nvSpPr>
        <dsp:cNvPr id="0" name=""/>
        <dsp:cNvSpPr/>
      </dsp:nvSpPr>
      <dsp:spPr>
        <a:xfrm>
          <a:off x="3737683" y="873072"/>
          <a:ext cx="1333350" cy="80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/>
            <a:t>文件转换</a:t>
          </a:r>
          <a:endParaRPr lang="en-US" sz="2000" b="1" kern="1200"/>
        </a:p>
      </dsp:txBody>
      <dsp:txXfrm>
        <a:off x="3761114" y="896503"/>
        <a:ext cx="1286488" cy="753148"/>
      </dsp:txXfrm>
    </dsp:sp>
    <dsp:sp modelId="{B6D98C5C-A2DD-48EC-8372-5C96CFDCCCD6}">
      <dsp:nvSpPr>
        <dsp:cNvPr id="0" name=""/>
        <dsp:cNvSpPr/>
      </dsp:nvSpPr>
      <dsp:spPr>
        <a:xfrm>
          <a:off x="5204368" y="1107742"/>
          <a:ext cx="282670" cy="330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04368" y="1173876"/>
        <a:ext cx="197869" cy="198402"/>
      </dsp:txXfrm>
    </dsp:sp>
    <dsp:sp modelId="{C860E4A3-2D51-40A6-822C-12A598B8ABAE}">
      <dsp:nvSpPr>
        <dsp:cNvPr id="0" name=""/>
        <dsp:cNvSpPr/>
      </dsp:nvSpPr>
      <dsp:spPr>
        <a:xfrm>
          <a:off x="5604374" y="873072"/>
          <a:ext cx="1333350" cy="80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/>
            <a:t>图片集合划分</a:t>
          </a:r>
          <a:endParaRPr lang="en-US" sz="2000" b="1" kern="1200"/>
        </a:p>
      </dsp:txBody>
      <dsp:txXfrm>
        <a:off x="5627805" y="896503"/>
        <a:ext cx="1286488" cy="753148"/>
      </dsp:txXfrm>
    </dsp:sp>
    <dsp:sp modelId="{CE590620-DA2F-467F-AA3D-0FCDA76EE102}">
      <dsp:nvSpPr>
        <dsp:cNvPr id="0" name=""/>
        <dsp:cNvSpPr/>
      </dsp:nvSpPr>
      <dsp:spPr>
        <a:xfrm>
          <a:off x="7071059" y="1107742"/>
          <a:ext cx="282670" cy="330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1059" y="1173876"/>
        <a:ext cx="197869" cy="198402"/>
      </dsp:txXfrm>
    </dsp:sp>
    <dsp:sp modelId="{7E3CDDAE-4CD0-4F8F-8A25-5F092BFE93CC}">
      <dsp:nvSpPr>
        <dsp:cNvPr id="0" name=""/>
        <dsp:cNvSpPr/>
      </dsp:nvSpPr>
      <dsp:spPr>
        <a:xfrm>
          <a:off x="7471065" y="873072"/>
          <a:ext cx="1333350" cy="800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/>
            <a:t>验证并迭代</a:t>
          </a:r>
          <a:endParaRPr lang="en-US" sz="2000" b="1" kern="1200"/>
        </a:p>
      </dsp:txBody>
      <dsp:txXfrm>
        <a:off x="7494496" y="896503"/>
        <a:ext cx="1286488" cy="753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模型压缩</a:t>
          </a:r>
          <a:endParaRPr lang="en-US" altLang="zh-CN" sz="2400" b="1" kern="1200">
            <a:latin typeface="Tenorite" pitchFamily="2" charset="0"/>
          </a:endParaRP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与量化</a:t>
          </a:r>
          <a:endParaRPr lang="en-US" sz="2400" b="1" kern="1200">
            <a:latin typeface="Tenorite" pitchFamily="2" charset="0"/>
          </a:endParaRP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硬件加速器</a:t>
          </a:r>
          <a:endParaRPr lang="en-US" altLang="zh-CN" sz="2400" b="1" kern="120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的使用</a:t>
          </a:r>
          <a:endParaRPr lang="en-US" sz="2400" b="1" kern="1200">
            <a:latin typeface="Tenorite" pitchFamily="2" charset="0"/>
          </a:endParaRP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分层推理</a:t>
          </a:r>
          <a:endParaRPr lang="en-US" altLang="zh-CN" sz="2400" b="1" kern="120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输入数据</a:t>
          </a:r>
          <a:endParaRPr lang="en-US" altLang="zh-CN" sz="2400" b="1" kern="120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预处理</a:t>
          </a:r>
          <a:endParaRPr lang="en-US" sz="2400" b="1" kern="1200">
            <a:latin typeface="Tenorite" pitchFamily="2" charset="0"/>
          </a:endParaRP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基于硬件</a:t>
          </a:r>
          <a:endParaRPr lang="en-US" altLang="zh-CN" sz="2400" b="1" kern="120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latin typeface="Tenorite" pitchFamily="2" charset="0"/>
            </a:rPr>
            <a:t>特性的优化</a:t>
          </a:r>
          <a:endParaRPr lang="en-US" sz="2400" b="1" kern="1200">
            <a:latin typeface="Tenorite" pitchFamily="2" charset="0"/>
          </a:endParaRP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5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7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/>
              <a:t>基于</a:t>
            </a:r>
            <a:r>
              <a:rPr lang="en-US" altLang="zh-CN"/>
              <a:t>YOLO</a:t>
            </a:r>
            <a:r>
              <a:rPr lang="zh-CN" altLang="en-US"/>
              <a:t>的智能摔倒检测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4E6796-6CAF-3ADA-049E-EA5A892E8B8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70D7-4C6D-8369-BC9A-EA5F8F508C1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90" r:id="rId14"/>
    <p:sldLayoutId id="2147483691" r:id="rId15"/>
    <p:sldLayoutId id="2147483692" r:id="rId16"/>
    <p:sldLayoutId id="214748369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118" y="617538"/>
            <a:ext cx="7096933" cy="2387600"/>
          </a:xfrm>
        </p:spPr>
        <p:txBody>
          <a:bodyPr/>
          <a:lstStyle/>
          <a:p>
            <a:br>
              <a:rPr lang="en-US" altLang="zh-CN" sz="4800"/>
            </a:br>
            <a:r>
              <a:rPr lang="zh-CN" altLang="en-US" sz="4400"/>
              <a:t>基于</a:t>
            </a:r>
            <a:r>
              <a:rPr lang="en-US" altLang="zh-CN" sz="4400"/>
              <a:t>YOLO</a:t>
            </a:r>
            <a:r>
              <a:rPr lang="zh-CN" altLang="en-US" sz="4400"/>
              <a:t>的智能摔倒检测</a:t>
            </a:r>
            <a:br>
              <a:rPr lang="en-US" altLang="zh-CN" sz="4800"/>
            </a:br>
            <a:r>
              <a:rPr lang="en-US" altLang="zh-CN" sz="4400"/>
              <a:t>Intelligent YOLO-based falling detect algorithms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18" y="3278188"/>
            <a:ext cx="9500507" cy="8066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/>
              <a:t>第一组</a:t>
            </a:r>
            <a:endParaRPr lang="en-US" altLang="zh-CN" sz="2800"/>
          </a:p>
          <a:p>
            <a:r>
              <a:rPr lang="en-US" sz="2800"/>
              <a:t>2023.7.13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78921"/>
            <a:ext cx="8075071" cy="1004894"/>
          </a:xfrm>
        </p:spPr>
        <p:txBody>
          <a:bodyPr/>
          <a:lstStyle/>
          <a:p>
            <a:r>
              <a:rPr lang="zh-CN" altLang="en-US"/>
              <a:t>评价标准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6506" y="1068295"/>
            <a:ext cx="2469199" cy="512342"/>
          </a:xfrm>
        </p:spPr>
        <p:txBody>
          <a:bodyPr/>
          <a:lstStyle/>
          <a:p>
            <a:r>
              <a:rPr lang="en-US" sz="3200"/>
              <a:t>2.</a:t>
            </a:r>
            <a:r>
              <a:rPr lang="zh-CN" altLang="en-US" sz="3200"/>
              <a:t>目标检测</a:t>
            </a:r>
            <a:endParaRPr lang="en-US" sz="32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39E-1B75-804F-BDAE-BCC03958AB9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008C37-1492-7839-E967-13AD99BA9256}"/>
              </a:ext>
            </a:extLst>
          </p:cNvPr>
          <p:cNvSpPr txBox="1"/>
          <p:nvPr/>
        </p:nvSpPr>
        <p:spPr>
          <a:xfrm>
            <a:off x="1165901" y="1819387"/>
            <a:ext cx="8568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TP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（</a:t>
            </a:r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True Positives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）   真阳性</a:t>
            </a:r>
            <a:r>
              <a:rPr lang="zh-CN" altLang="en-US" sz="2800" b="1">
                <a:solidFill>
                  <a:schemeClr val="accent6"/>
                </a:solidFill>
                <a:latin typeface="-apple-system"/>
              </a:rPr>
              <a:t>：</a:t>
            </a:r>
            <a:endParaRPr lang="en-US" altLang="zh-CN" sz="2800" b="1">
              <a:solidFill>
                <a:schemeClr val="accent6"/>
              </a:solidFill>
              <a:latin typeface="-apple-system"/>
            </a:endParaRPr>
          </a:p>
          <a:p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所有预测框与真实框的 </a:t>
            </a: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IOU &gt; 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预设</a:t>
            </a: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IOU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值</a:t>
            </a:r>
          </a:p>
          <a:p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TN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（</a:t>
            </a:r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True Negatives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） 真阴性：</a:t>
            </a:r>
            <a:br>
              <a:rPr lang="en-US" altLang="zh-CN" sz="2800" b="1" i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IOU &lt; IOU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阈值，没有被检测到，</a:t>
            </a: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GT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也没有标注的数量</a:t>
            </a:r>
          </a:p>
          <a:p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FP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（</a:t>
            </a:r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False Positives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）  假阳性：</a:t>
            </a:r>
            <a:endParaRPr lang="en-US" altLang="zh-CN" sz="2800" b="1" i="0">
              <a:solidFill>
                <a:schemeClr val="accent6"/>
              </a:solidFill>
              <a:effectLst/>
              <a:latin typeface="-apple-system"/>
            </a:endParaRPr>
          </a:p>
          <a:p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IOU &lt; = IOU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阈值的检测框数量，或者是检测到同一个</a:t>
            </a: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GT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的多余检测框的数量</a:t>
            </a:r>
            <a:endParaRPr lang="zh-CN" altLang="en-US" sz="2800" b="1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FN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（</a:t>
            </a:r>
            <a:r>
              <a:rPr lang="en-US" altLang="zh-CN" sz="2800" b="1" i="0">
                <a:solidFill>
                  <a:schemeClr val="accent6"/>
                </a:solidFill>
                <a:effectLst/>
                <a:latin typeface="-apple-system"/>
              </a:rPr>
              <a:t>False Negatives</a:t>
            </a:r>
            <a:r>
              <a:rPr lang="zh-CN" altLang="en-US" sz="2800" b="1" i="0">
                <a:solidFill>
                  <a:schemeClr val="accent6"/>
                </a:solidFill>
                <a:effectLst/>
                <a:latin typeface="-apple-system"/>
              </a:rPr>
              <a:t>）假阴性：</a:t>
            </a:r>
            <a:br>
              <a:rPr lang="en-US" altLang="zh-CN" sz="2800" b="1" i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没有检测到</a:t>
            </a:r>
            <a:r>
              <a:rPr lang="en-US" altLang="zh-CN" sz="2800" b="1">
                <a:solidFill>
                  <a:srgbClr val="121212"/>
                </a:solidFill>
                <a:latin typeface="-apple-system"/>
              </a:rPr>
              <a:t>GT</a:t>
            </a:r>
            <a:r>
              <a:rPr lang="zh-CN" altLang="en-US" sz="2800" b="1">
                <a:solidFill>
                  <a:srgbClr val="121212"/>
                </a:solidFill>
                <a:latin typeface="-apple-system"/>
              </a:rPr>
              <a:t>的数量</a:t>
            </a:r>
          </a:p>
        </p:txBody>
      </p:sp>
    </p:spTree>
    <p:extLst>
      <p:ext uri="{BB962C8B-B14F-4D97-AF65-F5344CB8AC3E}">
        <p14:creationId xmlns:p14="http://schemas.microsoft.com/office/powerpoint/2010/main" val="124280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78921"/>
            <a:ext cx="8075071" cy="1004894"/>
          </a:xfrm>
        </p:spPr>
        <p:txBody>
          <a:bodyPr/>
          <a:lstStyle/>
          <a:p>
            <a:r>
              <a:rPr lang="zh-CN" altLang="en-US"/>
              <a:t>评价标准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39E-1B75-804F-BDAE-BCC03958AB9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EF706D05-DA1B-3846-B800-E509190160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6506" y="1068295"/>
            <a:ext cx="4024555" cy="512342"/>
          </a:xfrm>
        </p:spPr>
        <p:txBody>
          <a:bodyPr/>
          <a:lstStyle/>
          <a:p>
            <a:r>
              <a:rPr lang="en-US" altLang="zh-CN" sz="3200">
                <a:solidFill>
                  <a:schemeClr val="accent6"/>
                </a:solidFill>
              </a:rPr>
              <a:t>Precision</a:t>
            </a:r>
            <a:r>
              <a:rPr lang="zh-CN" altLang="en-US" sz="3200">
                <a:solidFill>
                  <a:schemeClr val="accent6"/>
                </a:solidFill>
              </a:rPr>
              <a:t>（精确率）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F8FF2-3692-B285-71AA-071F346370F3}"/>
              </a:ext>
            </a:extLst>
          </p:cNvPr>
          <p:cNvSpPr txBox="1"/>
          <p:nvPr/>
        </p:nvSpPr>
        <p:spPr>
          <a:xfrm>
            <a:off x="670596" y="1615904"/>
            <a:ext cx="8515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2400" b="1" i="0">
                <a:effectLst/>
                <a:latin typeface="-apple-system"/>
              </a:rPr>
              <a:t>模型预测的所有目标中，预测正确的比例。预测框总量中，预测框与</a:t>
            </a:r>
            <a:r>
              <a:rPr lang="en-US" altLang="zh-CN" sz="2400" b="1" i="0">
                <a:effectLst/>
                <a:latin typeface="-apple-system"/>
              </a:rPr>
              <a:t>GT</a:t>
            </a:r>
            <a:r>
              <a:rPr lang="zh-CN" altLang="en-US" sz="2400" b="1" i="0">
                <a:effectLst/>
                <a:latin typeface="-apple-system"/>
              </a:rPr>
              <a:t>的</a:t>
            </a:r>
            <a:r>
              <a:rPr lang="en-US" altLang="zh-CN" sz="2400" b="1" i="0">
                <a:effectLst/>
                <a:latin typeface="-apple-system"/>
              </a:rPr>
              <a:t>IOU</a:t>
            </a:r>
            <a:r>
              <a:rPr lang="zh-CN" altLang="en-US" sz="2400" b="1" i="0">
                <a:effectLst/>
                <a:latin typeface="-apple-system"/>
              </a:rPr>
              <a:t>大于阈值的比例。</a:t>
            </a:r>
            <a:endParaRPr lang="en-US" sz="24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1F3C59-226F-ACF3-FF2A-3F744F7CC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t="18531" r="5591" b="31707"/>
          <a:stretch/>
        </p:blipFill>
        <p:spPr bwMode="auto">
          <a:xfrm>
            <a:off x="2543003" y="2601477"/>
            <a:ext cx="5981206" cy="7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2B405F-050F-4377-50B4-86FBCFA88383}"/>
              </a:ext>
            </a:extLst>
          </p:cNvPr>
          <p:cNvSpPr txBox="1"/>
          <p:nvPr/>
        </p:nvSpPr>
        <p:spPr>
          <a:xfrm>
            <a:off x="1636506" y="3389504"/>
            <a:ext cx="6145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3200" b="1" spc="20">
                <a:solidFill>
                  <a:schemeClr val="accent6"/>
                </a:solidFill>
              </a:rPr>
              <a:t>Recall （</a:t>
            </a:r>
            <a:r>
              <a:rPr lang="zh-CN" altLang="en-US" sz="3200" b="1" spc="20">
                <a:solidFill>
                  <a:schemeClr val="accent6"/>
                </a:solidFill>
              </a:rPr>
              <a:t>召回率，查全率）</a:t>
            </a:r>
            <a:endParaRPr lang="en-US" sz="3200" b="1" spc="20">
              <a:solidFill>
                <a:schemeClr val="accent6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6FF6E7-38A5-0AD2-D5AC-F1468B80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21623" r="3951" b="28377"/>
          <a:stretch/>
        </p:blipFill>
        <p:spPr bwMode="auto">
          <a:xfrm>
            <a:off x="2543003" y="5136812"/>
            <a:ext cx="5939645" cy="8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EB5FDE-5586-2C90-E5B3-E90508640B20}"/>
              </a:ext>
            </a:extLst>
          </p:cNvPr>
          <p:cNvSpPr txBox="1"/>
          <p:nvPr/>
        </p:nvSpPr>
        <p:spPr>
          <a:xfrm>
            <a:off x="670595" y="4042092"/>
            <a:ext cx="8515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-apple-system"/>
              </a:rPr>
              <a:t>        召回率代表所有真实目标中，模型预测正确的比例。（查看漏检的情况）。</a:t>
            </a:r>
            <a:endParaRPr lang="en-US" sz="2400" b="1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960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54985"/>
            <a:ext cx="8075071" cy="860531"/>
          </a:xfrm>
        </p:spPr>
        <p:txBody>
          <a:bodyPr/>
          <a:lstStyle/>
          <a:p>
            <a:r>
              <a:rPr lang="zh-CN" altLang="en-US"/>
              <a:t>评价标准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39E-1B75-804F-BDAE-BCC03958AB9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EF706D05-DA1B-3846-B800-E509190160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6506" y="876479"/>
            <a:ext cx="4126341" cy="512342"/>
          </a:xfrm>
        </p:spPr>
        <p:txBody>
          <a:bodyPr/>
          <a:lstStyle/>
          <a:p>
            <a:r>
              <a:rPr lang="en-US" altLang="zh-CN" sz="3200">
                <a:solidFill>
                  <a:schemeClr val="accent6"/>
                </a:solidFill>
              </a:rPr>
              <a:t>AP(</a:t>
            </a:r>
            <a:r>
              <a:rPr lang="en-US" sz="3200" b="1" i="0">
                <a:solidFill>
                  <a:schemeClr val="accent6"/>
                </a:solidFill>
                <a:effectLst/>
                <a:latin typeface="-apple-system"/>
              </a:rPr>
              <a:t>Average  Precision)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F8FF2-3692-B285-71AA-071F346370F3}"/>
              </a:ext>
            </a:extLst>
          </p:cNvPr>
          <p:cNvSpPr txBox="1"/>
          <p:nvPr/>
        </p:nvSpPr>
        <p:spPr>
          <a:xfrm>
            <a:off x="670596" y="1390202"/>
            <a:ext cx="8515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AP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是由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PR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曲线面积得到的：近似计算或者插值计算</a:t>
            </a:r>
            <a:endParaRPr lang="en-US" sz="24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B405F-050F-4377-50B4-86FBCFA88383}"/>
              </a:ext>
            </a:extLst>
          </p:cNvPr>
          <p:cNvSpPr txBox="1"/>
          <p:nvPr/>
        </p:nvSpPr>
        <p:spPr>
          <a:xfrm>
            <a:off x="1348231" y="5006134"/>
            <a:ext cx="6145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3200" b="1" spc="20">
                <a:solidFill>
                  <a:schemeClr val="accent6"/>
                </a:solidFill>
              </a:rPr>
              <a:t>mAP (</a:t>
            </a:r>
            <a:r>
              <a:rPr lang="en-US" sz="3200" b="1" i="0">
                <a:solidFill>
                  <a:schemeClr val="accent6"/>
                </a:solidFill>
                <a:effectLst/>
                <a:latin typeface="-apple-system"/>
              </a:rPr>
              <a:t>mean Average  Precision</a:t>
            </a:r>
            <a:r>
              <a:rPr lang="en-US" sz="3200" b="1" i="0" spc="20">
                <a:solidFill>
                  <a:schemeClr val="accent6"/>
                </a:solidFill>
                <a:effectLst/>
                <a:latin typeface="-apple-system"/>
              </a:rPr>
              <a:t>)</a:t>
            </a:r>
            <a:endParaRPr lang="en-US" sz="3200" b="1" spc="20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B5FDE-5586-2C90-E5B3-E90508640B20}"/>
              </a:ext>
            </a:extLst>
          </p:cNvPr>
          <p:cNvSpPr txBox="1"/>
          <p:nvPr/>
        </p:nvSpPr>
        <p:spPr>
          <a:xfrm>
            <a:off x="750429" y="5492391"/>
            <a:ext cx="8515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latin typeface="-apple-system"/>
              </a:rPr>
              <a:t>        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在每一个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IOU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阈值下都有某一类别的 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AP 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值，然后求不同 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IOU 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阈值下的 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AP 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平均，就是所求的最终的某类别的</a:t>
            </a:r>
            <a:r>
              <a:rPr lang="en-US" altLang="zh-CN" sz="2400" b="1" i="0">
                <a:solidFill>
                  <a:srgbClr val="4D4D4D"/>
                </a:solidFill>
                <a:effectLst/>
                <a:latin typeface="-apple-system"/>
              </a:rPr>
              <a:t>AP</a:t>
            </a:r>
            <a:r>
              <a:rPr lang="zh-CN" altLang="en-US" sz="2400" b="1" i="0">
                <a:solidFill>
                  <a:srgbClr val="4D4D4D"/>
                </a:solidFill>
                <a:effectLst/>
                <a:latin typeface="-apple-system"/>
              </a:rPr>
              <a:t>值</a:t>
            </a:r>
            <a:endParaRPr lang="en-US" sz="2400" b="1">
              <a:latin typeface="-apple-syste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248DF0-7FC0-3329-5B64-B004272B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7" y="1851866"/>
            <a:ext cx="4309615" cy="33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9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3</a:t>
            </a:r>
            <a:r>
              <a:rPr lang="en-US" altLang="zh-CN"/>
              <a:t>  </a:t>
            </a:r>
            <a:r>
              <a:rPr lang="zh-CN" altLang="en-US"/>
              <a:t>建模流程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Modeling workflow</a:t>
            </a:r>
          </a:p>
        </p:txBody>
      </p:sp>
    </p:spTree>
    <p:extLst>
      <p:ext uri="{BB962C8B-B14F-4D97-AF65-F5344CB8AC3E}">
        <p14:creationId xmlns:p14="http://schemas.microsoft.com/office/powerpoint/2010/main" val="183305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67" y="-295711"/>
            <a:ext cx="9779183" cy="1325563"/>
          </a:xfrm>
        </p:spPr>
        <p:txBody>
          <a:bodyPr/>
          <a:lstStyle/>
          <a:p>
            <a:r>
              <a:rPr lang="zh-CN" altLang="en-US"/>
              <a:t>建模流程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941" y="2774783"/>
            <a:ext cx="9178586" cy="2968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b="1"/>
              <a:t>1.</a:t>
            </a:r>
            <a:r>
              <a:rPr lang="zh-CN" altLang="en-US" b="1"/>
              <a:t>下载相应的文件，并将地址转换为适合在本地运行。</a:t>
            </a:r>
            <a:endParaRPr lang="en-US" altLang="zh-CN" b="1"/>
          </a:p>
          <a:p>
            <a:r>
              <a:rPr lang="en-US" b="1"/>
              <a:t>2.</a:t>
            </a:r>
            <a:r>
              <a:rPr lang="zh-CN" altLang="en-US" b="1"/>
              <a:t>寻找图片，并将图片打上是否摔倒的标签。</a:t>
            </a:r>
            <a:endParaRPr lang="en-US" altLang="zh-CN" b="1"/>
          </a:p>
          <a:p>
            <a:r>
              <a:rPr lang="en-US" altLang="zh-CN" b="1"/>
              <a:t>3.</a:t>
            </a:r>
            <a:r>
              <a:rPr lang="zh-CN" altLang="en-US" b="1"/>
              <a:t>将打标签产生的</a:t>
            </a:r>
            <a:r>
              <a:rPr lang="en-US" altLang="zh-CN" b="1"/>
              <a:t>txt</a:t>
            </a:r>
            <a:r>
              <a:rPr lang="zh-CN" altLang="en-US" b="1"/>
              <a:t>文件各生成一份</a:t>
            </a:r>
            <a:r>
              <a:rPr lang="en-US" altLang="zh-CN" b="1"/>
              <a:t>xml</a:t>
            </a:r>
            <a:r>
              <a:rPr lang="zh-CN" altLang="en-US" b="1"/>
              <a:t>文件，准备进行训练。</a:t>
            </a:r>
            <a:endParaRPr lang="en-US" altLang="zh-CN" b="1"/>
          </a:p>
          <a:p>
            <a:r>
              <a:rPr lang="en-US" b="1"/>
              <a:t>4.</a:t>
            </a:r>
            <a:r>
              <a:rPr lang="zh-CN" altLang="en-US" b="1"/>
              <a:t>将图片分为训练集和测试集。</a:t>
            </a:r>
            <a:endParaRPr lang="en-US" altLang="zh-CN" b="1"/>
          </a:p>
          <a:p>
            <a:r>
              <a:rPr lang="en-US" b="1"/>
              <a:t>5.</a:t>
            </a:r>
            <a:r>
              <a:rPr lang="zh-CN" altLang="en-US" b="1"/>
              <a:t>将训练集用于模型的训练，并使用训练好的模型测验测试集，根据结果的好坏决定是否替换</a:t>
            </a:r>
            <a:r>
              <a:rPr lang="en-US" altLang="zh-CN" b="1"/>
              <a:t>best.pt</a:t>
            </a:r>
            <a:r>
              <a:rPr lang="zh-CN" altLang="en-US" b="1"/>
              <a:t>文件。</a:t>
            </a:r>
            <a:endParaRPr lang="en-US" altLang="zh-CN" b="1"/>
          </a:p>
          <a:p>
            <a:r>
              <a:rPr lang="en-US" b="1"/>
              <a:t>6.</a:t>
            </a:r>
            <a:r>
              <a:rPr lang="zh-CN" altLang="en-US" b="1"/>
              <a:t>重复</a:t>
            </a:r>
            <a:r>
              <a:rPr lang="en-US" altLang="zh-CN" b="1"/>
              <a:t>2-5</a:t>
            </a:r>
            <a:r>
              <a:rPr lang="zh-CN" altLang="en-US" b="1"/>
              <a:t>步直至模型质量无明显提升，最后得到的</a:t>
            </a:r>
            <a:r>
              <a:rPr lang="en-US" altLang="zh-CN" b="1"/>
              <a:t>best.pt</a:t>
            </a:r>
            <a:r>
              <a:rPr lang="zh-CN" altLang="en-US" b="1"/>
              <a:t>即为训练好的模型。</a:t>
            </a:r>
            <a:endParaRPr lang="en-US" b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7F14C19-9CBB-DF53-032C-B54EFE38A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283010"/>
              </p:ext>
            </p:extLst>
          </p:nvPr>
        </p:nvGraphicFramePr>
        <p:xfrm>
          <a:off x="1146941" y="765318"/>
          <a:ext cx="8808717" cy="2546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CB5DB8B7-E0EC-4E09-7C54-1F5EC4BB91A1}"/>
              </a:ext>
            </a:extLst>
          </p:cNvPr>
          <p:cNvSpPr/>
          <p:nvPr/>
        </p:nvSpPr>
        <p:spPr>
          <a:xfrm flipH="1">
            <a:off x="3585681" y="608097"/>
            <a:ext cx="5675534" cy="1004946"/>
          </a:xfrm>
          <a:prstGeom prst="curvedDownArrow">
            <a:avLst/>
          </a:prstGeom>
          <a:solidFill>
            <a:srgbClr val="AAB9FF"/>
          </a:solidFill>
          <a:ln>
            <a:solidFill>
              <a:srgbClr val="AA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B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1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4</a:t>
            </a:r>
            <a:r>
              <a:rPr lang="en-US" altLang="zh-CN"/>
              <a:t>  </a:t>
            </a:r>
            <a:r>
              <a:rPr lang="zh-CN" altLang="en-US"/>
              <a:t>算法提升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Algorithms enhancement</a:t>
            </a:r>
          </a:p>
        </p:txBody>
      </p:sp>
    </p:spTree>
    <p:extLst>
      <p:ext uri="{BB962C8B-B14F-4D97-AF65-F5344CB8AC3E}">
        <p14:creationId xmlns:p14="http://schemas.microsoft.com/office/powerpoint/2010/main" val="241560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323143"/>
            <a:ext cx="9779183" cy="1325563"/>
          </a:xfrm>
        </p:spPr>
        <p:txBody>
          <a:bodyPr/>
          <a:lstStyle/>
          <a:p>
            <a:r>
              <a:rPr lang="zh-CN" altLang="en-US"/>
              <a:t>算法提升：</a:t>
            </a:r>
            <a:r>
              <a:rPr lang="zh-CN" altLang="en-US" dirty="0"/>
              <a:t>模型角度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92" y="1825854"/>
            <a:ext cx="10319017" cy="2958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400" b="1" dirty="0"/>
              <a:t>预计：</a:t>
            </a:r>
            <a:r>
              <a:rPr lang="zh-CN" altLang="en-US" sz="2400" dirty="0"/>
              <a:t>新增</a:t>
            </a:r>
            <a:r>
              <a:rPr lang="en-US" altLang="zh-CN" sz="2400" dirty="0"/>
              <a:t>No Fall</a:t>
            </a:r>
            <a:r>
              <a:rPr lang="zh-CN" altLang="en-US" sz="2400" dirty="0"/>
              <a:t>以后可以提高检测的各项指标 </a:t>
            </a:r>
          </a:p>
          <a:p>
            <a:r>
              <a:rPr lang="zh-CN" altLang="en-US" sz="2400" b="1" dirty="0"/>
              <a:t>结果：</a:t>
            </a:r>
            <a:r>
              <a:rPr lang="zh-CN" altLang="en-US" sz="2400" dirty="0"/>
              <a:t>新增了</a:t>
            </a:r>
            <a:r>
              <a:rPr lang="en-US" altLang="zh-CN" sz="2400"/>
              <a:t>No Fall</a:t>
            </a:r>
            <a:r>
              <a:rPr lang="zh-CN" altLang="en-US" sz="2400" dirty="0"/>
              <a:t>类别后，反而降低了模型的各种指标。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1" name="Picture 20" descr="A graph of a curve&#10;&#10;Description automatically generated">
            <a:extLst>
              <a:ext uri="{FF2B5EF4-FFF2-40B4-BE49-F238E27FC236}">
                <a16:creationId xmlns:a16="http://schemas.microsoft.com/office/drawing/2014/main" id="{C3DFF5FA-BBCC-E42E-10F2-73ED6DB9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11" y="3217268"/>
            <a:ext cx="4411602" cy="2941068"/>
          </a:xfrm>
          <a:prstGeom prst="rect">
            <a:avLst/>
          </a:prstGeom>
        </p:spPr>
      </p:pic>
      <p:pic>
        <p:nvPicPr>
          <p:cNvPr id="22" name="Picture 21" descr="A graph of a curve&#10;&#10;Description automatically generated">
            <a:extLst>
              <a:ext uri="{FF2B5EF4-FFF2-40B4-BE49-F238E27FC236}">
                <a16:creationId xmlns:a16="http://schemas.microsoft.com/office/drawing/2014/main" id="{09BFECC9-9AF9-BEAD-C92F-CE922213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578" y="3217269"/>
            <a:ext cx="4341224" cy="28941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AE92D6-1EBF-C0E8-16F6-C7C26ACB23E4}"/>
              </a:ext>
            </a:extLst>
          </p:cNvPr>
          <p:cNvSpPr txBox="1"/>
          <p:nvPr/>
        </p:nvSpPr>
        <p:spPr>
          <a:xfrm>
            <a:off x="966648" y="1183304"/>
            <a:ext cx="614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en-US" altLang="zh-CN" sz="2400" b="1"/>
              <a:t> </a:t>
            </a:r>
            <a:r>
              <a:rPr lang="zh-CN" altLang="en-US" sz="2400" b="1" dirty="0"/>
              <a:t>训练集修改类别数量，为</a:t>
            </a:r>
            <a:r>
              <a:rPr lang="en-US" altLang="zh-CN" sz="2400" b="1" dirty="0"/>
              <a:t>No Fall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Fall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323143"/>
            <a:ext cx="9779183" cy="1325563"/>
          </a:xfrm>
        </p:spPr>
        <p:txBody>
          <a:bodyPr/>
          <a:lstStyle/>
          <a:p>
            <a:r>
              <a:rPr lang="zh-CN" altLang="en-US"/>
              <a:t>算法提升：模型角度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92" y="1825855"/>
            <a:ext cx="10464207" cy="1811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400" b="1" dirty="0"/>
              <a:t>原因：</a:t>
            </a:r>
            <a:endParaRPr lang="en-US" altLang="zh-CN" sz="2400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No Fall</a:t>
            </a:r>
            <a:r>
              <a:rPr lang="zh-CN" altLang="en-US" dirty="0"/>
              <a:t>类别的训练集图片较少，导致训练每次更新、之前只有一个类别（</a:t>
            </a:r>
            <a:r>
              <a:rPr lang="en-US" altLang="zh-CN" dirty="0"/>
              <a:t>Fall</a:t>
            </a:r>
            <a:r>
              <a:rPr lang="zh-CN" altLang="en-US" dirty="0"/>
              <a:t>）训练时的</a:t>
            </a:r>
            <a:r>
              <a:rPr lang="en-US" altLang="zh-CN" dirty="0"/>
              <a:t>best.pt</a:t>
            </a:r>
            <a:r>
              <a:rPr lang="zh-CN" altLang="en-US" dirty="0"/>
              <a:t>，训练完以后不但没有提升模型指标，反而降低了模型的各指标。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）跌倒检测更追求召回率，加入新类别</a:t>
            </a:r>
            <a:r>
              <a:rPr lang="en-US" altLang="zh-CN" dirty="0"/>
              <a:t>No Fall</a:t>
            </a:r>
            <a:r>
              <a:rPr lang="zh-CN" altLang="en-US" dirty="0"/>
              <a:t>导致检测</a:t>
            </a:r>
            <a:r>
              <a:rPr lang="en-US" altLang="zh-CN" dirty="0"/>
              <a:t>Fall</a:t>
            </a:r>
            <a:r>
              <a:rPr lang="zh-CN" altLang="en-US" dirty="0"/>
              <a:t>类别的数据不能够准确识别到（</a:t>
            </a:r>
            <a:r>
              <a:rPr lang="en-US" altLang="zh-CN" dirty="0"/>
              <a:t>No Fall</a:t>
            </a:r>
            <a:r>
              <a:rPr lang="zh-CN" altLang="en-US" dirty="0"/>
              <a:t>和</a:t>
            </a:r>
            <a:r>
              <a:rPr lang="en-US" altLang="zh-CN" dirty="0"/>
              <a:t>Fall</a:t>
            </a:r>
            <a:r>
              <a:rPr lang="zh-CN" altLang="en-US" dirty="0"/>
              <a:t>类别的数据特征存在很多相似的地方）。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E92D6-1EBF-C0E8-16F6-C7C26ACB23E4}"/>
              </a:ext>
            </a:extLst>
          </p:cNvPr>
          <p:cNvSpPr txBox="1"/>
          <p:nvPr/>
        </p:nvSpPr>
        <p:spPr>
          <a:xfrm>
            <a:off x="1028293" y="1183305"/>
            <a:ext cx="614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训练集修改类别数量，为</a:t>
            </a:r>
            <a:r>
              <a:rPr lang="en-US" altLang="zh-CN" sz="2400" b="1"/>
              <a:t>No Fall</a:t>
            </a:r>
            <a:r>
              <a:rPr lang="zh-CN" altLang="en-US" sz="2400" b="1"/>
              <a:t>和</a:t>
            </a:r>
            <a:r>
              <a:rPr lang="en-US" altLang="zh-CN" sz="2400" b="1"/>
              <a:t>Fall</a:t>
            </a:r>
          </a:p>
        </p:txBody>
      </p:sp>
      <p:pic>
        <p:nvPicPr>
          <p:cNvPr id="3" name="Picture 2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4FD8400F-E898-47DE-56C1-01A18AEA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45" y="3757491"/>
            <a:ext cx="3936416" cy="2624277"/>
          </a:xfrm>
          <a:prstGeom prst="rect">
            <a:avLst/>
          </a:prstGeom>
        </p:spPr>
      </p:pic>
      <p:pic>
        <p:nvPicPr>
          <p:cNvPr id="5" name="Picture 4" descr="A graph of a line">
            <a:extLst>
              <a:ext uri="{FF2B5EF4-FFF2-40B4-BE49-F238E27FC236}">
                <a16:creationId xmlns:a16="http://schemas.microsoft.com/office/drawing/2014/main" id="{9535A4F1-64D9-9A94-882E-925D9C54C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92" y="3757491"/>
            <a:ext cx="3788156" cy="25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323143"/>
            <a:ext cx="9779183" cy="1325563"/>
          </a:xfrm>
        </p:spPr>
        <p:txBody>
          <a:bodyPr/>
          <a:lstStyle/>
          <a:p>
            <a:r>
              <a:rPr lang="zh-CN" altLang="en-US"/>
              <a:t>算法提升：模型角度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92" y="1743661"/>
            <a:ext cx="10464207" cy="1811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但是在检测图片的时候的发现，精确率（</a:t>
            </a:r>
            <a:r>
              <a:rPr lang="en-US" altLang="zh-CN" dirty="0"/>
              <a:t>precision</a:t>
            </a:r>
            <a:r>
              <a:rPr lang="zh-CN" altLang="en-US" dirty="0"/>
              <a:t>）要比最初的预训练模型高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E92D6-1EBF-C0E8-16F6-C7C26ACB23E4}"/>
              </a:ext>
            </a:extLst>
          </p:cNvPr>
          <p:cNvSpPr txBox="1"/>
          <p:nvPr/>
        </p:nvSpPr>
        <p:spPr>
          <a:xfrm>
            <a:off x="1028293" y="1183305"/>
            <a:ext cx="614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训练集修改类别数量，为</a:t>
            </a:r>
            <a:r>
              <a:rPr lang="en-US" altLang="zh-CN" sz="2400" b="1"/>
              <a:t>No Fall</a:t>
            </a:r>
            <a:r>
              <a:rPr lang="zh-CN" altLang="en-US" sz="2400" b="1"/>
              <a:t>和</a:t>
            </a:r>
            <a:r>
              <a:rPr lang="en-US" altLang="zh-CN" sz="2400" b="1"/>
              <a:t>Fall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21D72-FA85-A7EF-B91A-E10301FB6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1" t="15967" r="1747" b="55546"/>
          <a:stretch/>
        </p:blipFill>
        <p:spPr>
          <a:xfrm>
            <a:off x="850208" y="2294045"/>
            <a:ext cx="8167955" cy="1263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847E5-634D-7FFD-31B8-4095EF4ADCCA}"/>
              </a:ext>
            </a:extLst>
          </p:cNvPr>
          <p:cNvSpPr txBox="1"/>
          <p:nvPr/>
        </p:nvSpPr>
        <p:spPr>
          <a:xfrm>
            <a:off x="850208" y="3932339"/>
            <a:ext cx="11341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err="1">
                <a:solidFill>
                  <a:srgbClr val="1F2328"/>
                </a:solidFill>
                <a:effectLst/>
                <a:latin typeface="-apple-system"/>
              </a:rPr>
              <a:t>val</a:t>
            </a:r>
            <a: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  <a:t>: Scanning \real-</a:t>
            </a:r>
            <a:b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  <a:t>Class Images Instances Box(P          R         mAP50      mAP50-95): 100%|██████████| 4/4 [00:22&lt;00:00, 5.64s/it]</a:t>
            </a:r>
            <a:b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  <a:t>all          50            36          0.963    0.278    0.332        0.175</a:t>
            </a:r>
            <a:b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  <a:t>Speed: 4.2ms preprocess, 393.2ms inference, 0.0ms loss, 1.4ms postprocess per image</a:t>
            </a:r>
            <a:b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1800" b="0" i="0">
                <a:solidFill>
                  <a:srgbClr val="1F2328"/>
                </a:solidFill>
                <a:effectLst/>
                <a:latin typeface="-apple-system"/>
              </a:rPr>
              <a:t>Results saved to runs\detect\val4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705D5E7-770A-46C3-E7FB-162456CA7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241438"/>
              </p:ext>
            </p:extLst>
          </p:nvPr>
        </p:nvGraphicFramePr>
        <p:xfrm>
          <a:off x="7172239" y="3586786"/>
          <a:ext cx="3912234" cy="257290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83283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US" altLang="zh-CN" b="1" dirty="0"/>
                        <a:t>recision</a:t>
                      </a:r>
                      <a:endParaRPr lang="en-US" b="1" dirty="0">
                        <a:latin typeface="Tenorit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328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Before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0.856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7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After training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V1+V3+V4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18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323143"/>
            <a:ext cx="9779183" cy="1325563"/>
          </a:xfrm>
        </p:spPr>
        <p:txBody>
          <a:bodyPr/>
          <a:lstStyle/>
          <a:p>
            <a:r>
              <a:rPr lang="zh-CN" altLang="en-US"/>
              <a:t>算法提升：模型角度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792" y="1825855"/>
            <a:ext cx="10464207" cy="18111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AE92D6-1EBF-C0E8-16F6-C7C26ACB23E4}"/>
              </a:ext>
            </a:extLst>
          </p:cNvPr>
          <p:cNvSpPr txBox="1"/>
          <p:nvPr/>
        </p:nvSpPr>
        <p:spPr>
          <a:xfrm>
            <a:off x="1028293" y="1183305"/>
            <a:ext cx="614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修改超参数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881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 </a:t>
            </a:r>
            <a:r>
              <a:rPr lang="en-US" altLang="zh-CN"/>
              <a:t>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864302" cy="35377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zh-CN" altLang="en-US"/>
              <a:t>项目背景 </a:t>
            </a:r>
            <a:r>
              <a:rPr lang="en-US" altLang="zh-CN"/>
              <a:t>Background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算法与</a:t>
            </a:r>
            <a:r>
              <a:rPr lang="en-US" altLang="zh-CN"/>
              <a:t>YOLO v8</a:t>
            </a:r>
            <a:r>
              <a:rPr lang="zh-CN" altLang="en-US"/>
              <a:t>简介 </a:t>
            </a:r>
            <a:r>
              <a:rPr lang="en-US" altLang="zh-CN"/>
              <a:t>Algorithms</a:t>
            </a:r>
            <a:r>
              <a:rPr lang="zh-CN" altLang="en-US"/>
              <a:t> </a:t>
            </a:r>
            <a:r>
              <a:rPr lang="en-US" altLang="zh-CN"/>
              <a:t>&amp; YOLO v8 Introduction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建模流程 </a:t>
            </a:r>
            <a:r>
              <a:rPr lang="en-US" altLang="zh-CN"/>
              <a:t>Modeling workflow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算法提升 </a:t>
            </a:r>
            <a:r>
              <a:rPr lang="en-US" altLang="zh-CN"/>
              <a:t>Algorithms enhancement</a:t>
            </a:r>
            <a:endParaRPr lang="en-US"/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遇到问题及其解决办法 </a:t>
            </a:r>
            <a:r>
              <a:rPr lang="en-US" altLang="zh-CN"/>
              <a:t>Problems &amp; solutions</a:t>
            </a:r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思考题 </a:t>
            </a:r>
            <a:r>
              <a:rPr lang="en-US" altLang="zh-CN"/>
              <a:t>Assignments</a:t>
            </a:r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收获与反思 </a:t>
            </a:r>
            <a:r>
              <a:rPr lang="en-US" altLang="zh-CN"/>
              <a:t>Gain &amp; reflection</a:t>
            </a:r>
          </a:p>
          <a:p>
            <a:pPr marL="514350" indent="-514350">
              <a:buFont typeface="+mj-lt"/>
              <a:buAutoNum type="arabicParenR"/>
            </a:pPr>
            <a:r>
              <a:rPr lang="zh-CN" altLang="en-US"/>
              <a:t>小组分工 </a:t>
            </a:r>
            <a:r>
              <a:rPr lang="en-US" altLang="zh-CN"/>
              <a:t>Division of work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67" y="-295711"/>
            <a:ext cx="9779183" cy="1325563"/>
          </a:xfrm>
        </p:spPr>
        <p:txBody>
          <a:bodyPr/>
          <a:lstStyle/>
          <a:p>
            <a:r>
              <a:rPr lang="zh-CN" altLang="en-US"/>
              <a:t>算法提升：数据角度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20" y="1778190"/>
            <a:ext cx="9394343" cy="295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 sz="2400" b="1"/>
              <a:t>对模型来说，数据的数量直接影响模型的质量，可以直接通过提高数据的数量来提升算法的性能。</a:t>
            </a:r>
            <a:endParaRPr lang="en-US" altLang="zh-CN" sz="2400" b="1"/>
          </a:p>
          <a:p>
            <a:pPr indent="457200"/>
            <a:r>
              <a:rPr lang="zh-CN" altLang="en-US" sz="2400" b="1"/>
              <a:t>我们小组以爬虫从网上爬取图片为主，自己拍摄测试集相关照片为辅进行照片的收集。</a:t>
            </a:r>
            <a:endParaRPr lang="en-US" sz="2400" b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0C79-0314-F9DE-C20C-3DB7D4029D7D}"/>
              </a:ext>
            </a:extLst>
          </p:cNvPr>
          <p:cNvSpPr txBox="1"/>
          <p:nvPr/>
        </p:nvSpPr>
        <p:spPr>
          <a:xfrm>
            <a:off x="1218861" y="1173188"/>
            <a:ext cx="6143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/>
              <a:t>1. </a:t>
            </a:r>
            <a:r>
              <a:rPr lang="zh-CN" altLang="en-US" sz="2800" b="1"/>
              <a:t>扩充图像数据</a:t>
            </a:r>
            <a:endParaRPr lang="en-US" altLang="zh-CN" sz="2800" b="1"/>
          </a:p>
        </p:txBody>
      </p:sp>
      <p:pic>
        <p:nvPicPr>
          <p:cNvPr id="3" name="Picture 2" descr="A person lying on the floor holding his knee&#10;&#10;Description automatically generated">
            <a:extLst>
              <a:ext uri="{FF2B5EF4-FFF2-40B4-BE49-F238E27FC236}">
                <a16:creationId xmlns:a16="http://schemas.microsoft.com/office/drawing/2014/main" id="{D1E75843-6F49-3BF8-F363-6693A90F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1" y="3429001"/>
            <a:ext cx="4298361" cy="2865574"/>
          </a:xfrm>
          <a:prstGeom prst="rect">
            <a:avLst/>
          </a:prstGeom>
        </p:spPr>
      </p:pic>
      <p:pic>
        <p:nvPicPr>
          <p:cNvPr id="5" name="Picture 4" descr="A person lying on the ground with her leg up&#10;&#10;Description automatically generated">
            <a:extLst>
              <a:ext uri="{FF2B5EF4-FFF2-40B4-BE49-F238E27FC236}">
                <a16:creationId xmlns:a16="http://schemas.microsoft.com/office/drawing/2014/main" id="{93ABEEFA-A52E-D545-75C6-A94F521A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1879">
            <a:off x="7024213" y="1292078"/>
            <a:ext cx="3793536" cy="49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796" y="-295711"/>
            <a:ext cx="9779183" cy="1325563"/>
          </a:xfrm>
        </p:spPr>
        <p:txBody>
          <a:bodyPr/>
          <a:lstStyle/>
          <a:p>
            <a:r>
              <a:rPr lang="zh-CN" altLang="en-US"/>
              <a:t>算法提升：</a:t>
            </a:r>
            <a:r>
              <a:rPr lang="zh-CN" altLang="en-US" dirty="0"/>
              <a:t>数据角度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120" y="1820290"/>
            <a:ext cx="8582683" cy="2958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 sz="2400" b="1"/>
              <a:t>在图片数量一定时，为了得到更好的算法，可以对图片进行一定的预处理，比如裁剪并放大选中的图像，对图像进行镜面翻转等。</a:t>
            </a:r>
          </a:p>
          <a:p>
            <a:pPr indent="457200"/>
            <a:r>
              <a:rPr lang="zh-CN" altLang="en-US" sz="2400" b="1"/>
              <a:t>通过这种处理，可以提升模型的泛用性，使其能识别各种类型的图片。</a:t>
            </a:r>
            <a:endParaRPr lang="en-US" altLang="zh-CN" sz="2400" b="1"/>
          </a:p>
          <a:p>
            <a:endParaRPr lang="en-US" altLang="zh-C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320C79-0314-F9DE-C20C-3DB7D4029D7D}"/>
              </a:ext>
            </a:extLst>
          </p:cNvPr>
          <p:cNvSpPr txBox="1"/>
          <p:nvPr/>
        </p:nvSpPr>
        <p:spPr>
          <a:xfrm>
            <a:off x="1116120" y="1180093"/>
            <a:ext cx="61439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2.</a:t>
            </a:r>
            <a:r>
              <a:rPr lang="zh-CN" altLang="en-US" sz="2400" b="1"/>
              <a:t> </a:t>
            </a:r>
            <a:r>
              <a:rPr lang="zh-CN" altLang="en-US" sz="2800" b="1"/>
              <a:t>对图片进行预处理</a:t>
            </a:r>
            <a:endParaRPr lang="en-US" altLang="zh-CN" sz="2800" b="1"/>
          </a:p>
        </p:txBody>
      </p:sp>
      <p:pic>
        <p:nvPicPr>
          <p:cNvPr id="3" name="Picture 2" descr="A person helping an old person&#10;&#10;Description automatically generated">
            <a:extLst>
              <a:ext uri="{FF2B5EF4-FFF2-40B4-BE49-F238E27FC236}">
                <a16:creationId xmlns:a16="http://schemas.microsoft.com/office/drawing/2014/main" id="{0809711C-C019-02AD-D11C-DF98DDA8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70" y="3622294"/>
            <a:ext cx="4286250" cy="2857500"/>
          </a:xfrm>
          <a:prstGeom prst="rect">
            <a:avLst/>
          </a:prstGeom>
        </p:spPr>
      </p:pic>
      <p:pic>
        <p:nvPicPr>
          <p:cNvPr id="5" name="Picture 4" descr="A person helping an old person&#10;&#10;Description automatically generated">
            <a:extLst>
              <a:ext uri="{FF2B5EF4-FFF2-40B4-BE49-F238E27FC236}">
                <a16:creationId xmlns:a16="http://schemas.microsoft.com/office/drawing/2014/main" id="{5CEC5CB1-A4B6-7647-C479-5E932F8AC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07" r="18944" b="6045"/>
          <a:stretch/>
        </p:blipFill>
        <p:spPr>
          <a:xfrm>
            <a:off x="6689306" y="3774839"/>
            <a:ext cx="4581783" cy="276407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AE1A62C-AF5A-6C71-29F9-FB6A27FE0CD2}"/>
              </a:ext>
            </a:extLst>
          </p:cNvPr>
          <p:cNvSpPr/>
          <p:nvPr/>
        </p:nvSpPr>
        <p:spPr>
          <a:xfrm>
            <a:off x="5407461" y="4592376"/>
            <a:ext cx="1106355" cy="606175"/>
          </a:xfrm>
          <a:prstGeom prst="right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5</a:t>
            </a:r>
            <a:r>
              <a:rPr lang="en-US" altLang="zh-CN"/>
              <a:t>  </a:t>
            </a:r>
            <a:r>
              <a:rPr lang="zh-CN" altLang="en-US"/>
              <a:t>遇到问题及其解决办法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Problems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267235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88D-D617-1FFD-D32F-4201C9A1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遇到问题及其解决办法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6B6A-CF37-5496-DE37-E95288A4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1. </a:t>
            </a:r>
            <a:r>
              <a:rPr lang="zh-CN" altLang="en-US" b="1"/>
              <a:t>在设置双类训练时出现报错</a:t>
            </a:r>
            <a:endParaRPr lang="en-US" altLang="zh-CN" b="1"/>
          </a:p>
          <a:p>
            <a:r>
              <a:rPr lang="zh-CN" altLang="en-US" b="1"/>
              <a:t>    修改</a:t>
            </a:r>
            <a:r>
              <a:rPr lang="en-US" altLang="zh-CN" b="1" err="1"/>
              <a:t>isfall</a:t>
            </a:r>
            <a:r>
              <a:rPr lang="zh-CN" altLang="en-US" b="1"/>
              <a:t>文件中</a:t>
            </a:r>
            <a:r>
              <a:rPr lang="en-US" altLang="zh-CN" b="1"/>
              <a:t>classes</a:t>
            </a:r>
            <a:r>
              <a:rPr lang="zh-CN" altLang="en-US" b="1"/>
              <a:t>的数量和种类解决</a:t>
            </a:r>
            <a:endParaRPr lang="en-US" altLang="zh-CN" b="1"/>
          </a:p>
          <a:p>
            <a:r>
              <a:rPr lang="en-US" b="1"/>
              <a:t>2. </a:t>
            </a:r>
            <a:r>
              <a:rPr lang="zh-CN" altLang="en-US" b="1"/>
              <a:t>配置环境时由于下载速度太慢报错</a:t>
            </a:r>
            <a:endParaRPr lang="en-US" altLang="zh-CN" b="1"/>
          </a:p>
          <a:p>
            <a:r>
              <a:rPr lang="zh-CN" altLang="en-US" b="1"/>
              <a:t>    修改最大延迟时间或换成国内的节点</a:t>
            </a:r>
            <a:endParaRPr lang="en-US" altLang="zh-CN" b="1"/>
          </a:p>
          <a:p>
            <a:r>
              <a:rPr lang="en-US" b="1"/>
              <a:t>3. </a:t>
            </a:r>
            <a:r>
              <a:rPr lang="zh-CN" altLang="en-US" b="1"/>
              <a:t>执行</a:t>
            </a:r>
            <a:r>
              <a:rPr lang="en-US" altLang="zh-CN" b="1"/>
              <a:t>convert.py</a:t>
            </a:r>
            <a:r>
              <a:rPr lang="zh-CN" altLang="en-US" b="1"/>
              <a:t>文件后</a:t>
            </a:r>
            <a:r>
              <a:rPr lang="en-US" altLang="zh-CN" b="1"/>
              <a:t>labels</a:t>
            </a:r>
            <a:r>
              <a:rPr lang="zh-CN" altLang="en-US" b="1"/>
              <a:t>文件夹中的</a:t>
            </a:r>
            <a:r>
              <a:rPr lang="en-US" altLang="zh-CN" b="1"/>
              <a:t>txt</a:t>
            </a:r>
            <a:r>
              <a:rPr lang="zh-CN" altLang="en-US" b="1"/>
              <a:t>文件会被清空</a:t>
            </a:r>
            <a:endParaRPr lang="en-US" altLang="zh-CN" b="1"/>
          </a:p>
          <a:p>
            <a:r>
              <a:rPr lang="zh-CN" altLang="en-US" b="1"/>
              <a:t>    提前将</a:t>
            </a:r>
            <a:r>
              <a:rPr lang="en-US" altLang="zh-CN" b="1"/>
              <a:t>labels</a:t>
            </a:r>
            <a:r>
              <a:rPr lang="zh-CN" altLang="en-US" b="1"/>
              <a:t>文件进行备份</a:t>
            </a:r>
            <a:endParaRPr lang="en-US" altLang="zh-CN" b="1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72DB-72D1-45DE-CA8E-7685CB7361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2EF2-40C9-0DEC-ECDC-4E740C22B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5E01-F604-93ED-F267-915E53C6C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6</a:t>
            </a:r>
            <a:r>
              <a:rPr lang="en-US" altLang="zh-CN"/>
              <a:t>  </a:t>
            </a:r>
            <a:r>
              <a:rPr lang="zh-CN" altLang="en-US"/>
              <a:t>思考题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Assignments</a:t>
            </a:r>
          </a:p>
        </p:txBody>
      </p:sp>
    </p:spTree>
    <p:extLst>
      <p:ext uri="{BB962C8B-B14F-4D97-AF65-F5344CB8AC3E}">
        <p14:creationId xmlns:p14="http://schemas.microsoft.com/office/powerpoint/2010/main" val="48892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28" y="53445"/>
            <a:ext cx="9779183" cy="1124977"/>
          </a:xfrm>
        </p:spPr>
        <p:txBody>
          <a:bodyPr/>
          <a:lstStyle/>
          <a:p>
            <a:r>
              <a:rPr lang="zh-CN" altLang="en-US"/>
              <a:t>深度学习方法论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314" y="2118614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2FF1E2-60E5-C540-AA54-7072D5406B0B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8314" y="1576676"/>
            <a:ext cx="3173278" cy="522514"/>
          </a:xfrm>
        </p:spPr>
        <p:txBody>
          <a:bodyPr/>
          <a:lstStyle/>
          <a:p>
            <a:r>
              <a:rPr lang="en-US" sz="2400" b="1">
                <a:latin typeface="+mj-lt"/>
              </a:rPr>
              <a:t>1.</a:t>
            </a:r>
            <a:r>
              <a:rPr lang="zh-CN" altLang="en-US" sz="2400" b="1">
                <a:latin typeface="+mj-lt"/>
              </a:rPr>
              <a:t>数据准备和预处理</a:t>
            </a:r>
            <a:endParaRPr lang="en-US" sz="2400" b="1">
              <a:latin typeface="+mj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48326" y="2394193"/>
            <a:ext cx="3564317" cy="522514"/>
          </a:xfrm>
        </p:spPr>
        <p:txBody>
          <a:bodyPr/>
          <a:lstStyle/>
          <a:p>
            <a:r>
              <a:rPr lang="en-US"/>
              <a:t>2.</a:t>
            </a:r>
            <a:r>
              <a:rPr lang="zh-CN" altLang="en-US"/>
              <a:t>迁移学习和预训练模型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038600" y="3192286"/>
            <a:ext cx="4114799" cy="522514"/>
          </a:xfrm>
        </p:spPr>
        <p:txBody>
          <a:bodyPr/>
          <a:lstStyle/>
          <a:p>
            <a:r>
              <a:rPr lang="en-US"/>
              <a:t>3.</a:t>
            </a:r>
            <a:r>
              <a:rPr lang="zh-CN" altLang="en-US"/>
              <a:t>损失函数及优化方法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6A929E-E313-A0E4-3531-ECADDA7813CD}"/>
              </a:ext>
            </a:extLst>
          </p:cNvPr>
          <p:cNvSpPr txBox="1">
            <a:spLocks/>
          </p:cNvSpPr>
          <p:nvPr/>
        </p:nvSpPr>
        <p:spPr>
          <a:xfrm>
            <a:off x="5721605" y="4096890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4.</a:t>
            </a:r>
            <a:r>
              <a:rPr lang="zh-CN" altLang="en-US"/>
              <a:t>模型评估和验证</a:t>
            </a:r>
            <a:endParaRPr lang="en-US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FAF58D87-3DD5-8559-DE1C-5D5A0F6C4F7F}"/>
              </a:ext>
            </a:extLst>
          </p:cNvPr>
          <p:cNvSpPr txBox="1">
            <a:spLocks/>
          </p:cNvSpPr>
          <p:nvPr/>
        </p:nvSpPr>
        <p:spPr>
          <a:xfrm>
            <a:off x="7472631" y="4911488"/>
            <a:ext cx="3173278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5.</a:t>
            </a:r>
            <a:r>
              <a:rPr lang="zh-CN" altLang="en-US"/>
              <a:t>模型选择和调优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部署在边缘端的优化方法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E2F4D9-1A6B-894D-9E7D-8548C879BC0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11452098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-161133"/>
            <a:ext cx="9779183" cy="1325563"/>
          </a:xfrm>
        </p:spPr>
        <p:txBody>
          <a:bodyPr/>
          <a:lstStyle/>
          <a:p>
            <a:r>
              <a:rPr lang="zh-CN" altLang="en-US"/>
              <a:t>提高检测质量：系统角度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4" y="1524074"/>
            <a:ext cx="9205645" cy="4417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 sz="2400" b="1"/>
              <a:t>从系统角度出发，可以采取以下方法来提高检测的准确率和有效性：</a:t>
            </a:r>
          </a:p>
          <a:p>
            <a:pPr indent="457200"/>
            <a:endParaRPr lang="zh-CN" altLang="en-US" sz="2400" b="1"/>
          </a:p>
          <a:p>
            <a:pPr indent="457200"/>
            <a:r>
              <a:rPr lang="en-US" altLang="zh-CN" sz="2400" b="1"/>
              <a:t>1. </a:t>
            </a:r>
            <a:r>
              <a:rPr lang="zh-CN" altLang="en-US" sz="2400" b="1"/>
              <a:t>模型集成：将多个检测模型进行集成，可以通过投票、平均预测结果等方式来综合利用它们的优势，从而提高检测的准确率和鲁棒性。</a:t>
            </a:r>
          </a:p>
          <a:p>
            <a:pPr indent="457200"/>
            <a:r>
              <a:rPr lang="en-US" altLang="zh-CN" sz="2400" b="1"/>
              <a:t>2. </a:t>
            </a:r>
            <a:r>
              <a:rPr lang="zh-CN" altLang="en-US" sz="2400" b="1"/>
              <a:t>后处理技术：在检测结果得到之后，可以应用一些后处理技术来进一步提升检测的准确性，例如非极大值抑制（</a:t>
            </a:r>
            <a:r>
              <a:rPr lang="en-US" altLang="zh-CN" sz="2400" b="1"/>
              <a:t>NMS</a:t>
            </a:r>
            <a:r>
              <a:rPr lang="zh-CN" altLang="en-US" sz="2400" b="1"/>
              <a:t>）算法可以消除重叠的边界框，选择最佳的检测结果。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4" y="0"/>
            <a:ext cx="9779183" cy="1325563"/>
          </a:xfrm>
        </p:spPr>
        <p:txBody>
          <a:bodyPr/>
          <a:lstStyle/>
          <a:p>
            <a:r>
              <a:rPr lang="zh-CN" altLang="en-US"/>
              <a:t>提高检测质量：硬件角度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54" y="2188397"/>
            <a:ext cx="9051532" cy="42740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 sz="2400" b="1"/>
              <a:t>从硬件角度出发，可以采取以下方法来提高检测的准确率和有效性：</a:t>
            </a:r>
          </a:p>
          <a:p>
            <a:pPr indent="457200"/>
            <a:r>
              <a:rPr lang="en-US" altLang="zh-CN" sz="2400" b="1"/>
              <a:t>1. </a:t>
            </a:r>
            <a:r>
              <a:rPr lang="zh-CN" altLang="en-US" sz="2400" b="1"/>
              <a:t>强大的计算能力</a:t>
            </a:r>
          </a:p>
          <a:p>
            <a:pPr indent="457200"/>
            <a:r>
              <a:rPr lang="en-US" altLang="zh-CN" sz="2400" b="1"/>
              <a:t>2. </a:t>
            </a:r>
            <a:r>
              <a:rPr lang="zh-CN" altLang="en-US" sz="2400" b="1"/>
              <a:t>大内存和存储</a:t>
            </a:r>
          </a:p>
          <a:p>
            <a:pPr indent="457200"/>
            <a:r>
              <a:rPr lang="en-US" altLang="zh-CN" sz="2400" b="1"/>
              <a:t>3. </a:t>
            </a:r>
            <a:r>
              <a:rPr lang="zh-CN" altLang="en-US" sz="2400" b="1"/>
              <a:t>高速数据传输</a:t>
            </a:r>
          </a:p>
          <a:p>
            <a:pPr indent="457200"/>
            <a:r>
              <a:rPr lang="en-US" altLang="zh-CN" sz="2400" b="1"/>
              <a:t>4. </a:t>
            </a:r>
            <a:r>
              <a:rPr lang="zh-CN" altLang="en-US" sz="2400" b="1"/>
              <a:t>分布式计算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31EDA-BCF8-BB4B-B4D1-2CFE062FA080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1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7</a:t>
            </a:r>
            <a:r>
              <a:rPr lang="en-US" altLang="zh-CN"/>
              <a:t>  </a:t>
            </a:r>
            <a:r>
              <a:rPr lang="zh-CN" altLang="en-US"/>
              <a:t>收获与反思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Gain &amp; reflection</a:t>
            </a:r>
          </a:p>
        </p:txBody>
      </p:sp>
    </p:spTree>
    <p:extLst>
      <p:ext uri="{BB962C8B-B14F-4D97-AF65-F5344CB8AC3E}">
        <p14:creationId xmlns:p14="http://schemas.microsoft.com/office/powerpoint/2010/main" val="38638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1</a:t>
            </a:r>
            <a:r>
              <a:rPr lang="en-US" altLang="zh-CN"/>
              <a:t>  </a:t>
            </a:r>
            <a:r>
              <a:rPr lang="zh-CN" altLang="en-US"/>
              <a:t>项目背景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Background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/>
              <a:t>8</a:t>
            </a:r>
            <a:r>
              <a:rPr lang="en-US" altLang="zh-CN"/>
              <a:t>  </a:t>
            </a:r>
            <a:r>
              <a:rPr lang="zh-CN" altLang="en-US"/>
              <a:t>小组分工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758680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9" y="233666"/>
            <a:ext cx="10678142" cy="1325563"/>
          </a:xfrm>
        </p:spPr>
        <p:txBody>
          <a:bodyPr/>
          <a:lstStyle/>
          <a:p>
            <a:r>
              <a:rPr lang="zh-CN" altLang="en-US"/>
              <a:t>小组分工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87670" y="2817761"/>
            <a:ext cx="2281237" cy="347662"/>
          </a:xfrm>
        </p:spPr>
        <p:txBody>
          <a:bodyPr/>
          <a:lstStyle/>
          <a:p>
            <a:r>
              <a:rPr lang="zh-CN" altLang="en-US" sz="2000"/>
              <a:t>数据收集</a:t>
            </a:r>
            <a:endParaRPr lang="en-US" sz="20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627161-B78C-7646-8E85-99BD47FE64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87669" y="3203007"/>
            <a:ext cx="2281237" cy="347662"/>
          </a:xfrm>
        </p:spPr>
        <p:txBody>
          <a:bodyPr/>
          <a:lstStyle/>
          <a:p>
            <a:r>
              <a:rPr lang="zh-CN" altLang="en-US" sz="2000"/>
              <a:t>柴增富，庄景晔</a:t>
            </a:r>
            <a:endParaRPr lang="en-US" sz="20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85415" y="4826849"/>
            <a:ext cx="2281237" cy="347662"/>
          </a:xfrm>
        </p:spPr>
        <p:txBody>
          <a:bodyPr/>
          <a:lstStyle/>
          <a:p>
            <a:r>
              <a:rPr lang="en-US" sz="2000"/>
              <a:t>PPT</a:t>
            </a:r>
            <a:r>
              <a:rPr lang="zh-CN" altLang="en-US" sz="2000"/>
              <a:t>设计</a:t>
            </a:r>
            <a:endParaRPr lang="en-US" sz="20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85414" y="5212095"/>
            <a:ext cx="2281237" cy="347662"/>
          </a:xfrm>
        </p:spPr>
        <p:txBody>
          <a:bodyPr/>
          <a:lstStyle/>
          <a:p>
            <a:r>
              <a:rPr lang="zh-CN" altLang="en-US" sz="2000"/>
              <a:t>叶姝含</a:t>
            </a:r>
            <a:endParaRPr lang="en-US" sz="20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80640" y="4840212"/>
            <a:ext cx="2281237" cy="347662"/>
          </a:xfrm>
        </p:spPr>
        <p:txBody>
          <a:bodyPr/>
          <a:lstStyle/>
          <a:p>
            <a:r>
              <a:rPr lang="zh-CN" altLang="en-US" sz="2000"/>
              <a:t>报告演讲</a:t>
            </a:r>
            <a:endParaRPr lang="en-US" sz="20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80639" y="5225458"/>
            <a:ext cx="2281237" cy="347662"/>
          </a:xfrm>
        </p:spPr>
        <p:txBody>
          <a:bodyPr/>
          <a:lstStyle/>
          <a:p>
            <a:r>
              <a:rPr lang="zh-CN" altLang="en-US" sz="2000"/>
              <a:t>毛浩天</a:t>
            </a:r>
            <a:endParaRPr lang="en-US" sz="20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80640" y="2803782"/>
            <a:ext cx="2281237" cy="347662"/>
          </a:xfrm>
        </p:spPr>
        <p:txBody>
          <a:bodyPr/>
          <a:lstStyle/>
          <a:p>
            <a:r>
              <a:rPr lang="zh-CN" altLang="en-US" sz="2000"/>
              <a:t>图片打标</a:t>
            </a:r>
            <a:endParaRPr lang="en-US" sz="20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980639" y="3189028"/>
            <a:ext cx="2281237" cy="347662"/>
          </a:xfrm>
        </p:spPr>
        <p:txBody>
          <a:bodyPr/>
          <a:lstStyle/>
          <a:p>
            <a:r>
              <a:rPr lang="zh-CN" altLang="en-US" sz="2000"/>
              <a:t>马逸飞</a:t>
            </a:r>
            <a:endParaRPr lang="en-US" sz="20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153401" y="2729920"/>
            <a:ext cx="2281237" cy="347662"/>
          </a:xfrm>
        </p:spPr>
        <p:txBody>
          <a:bodyPr/>
          <a:lstStyle/>
          <a:p>
            <a:r>
              <a:rPr lang="zh-CN" altLang="en-US" sz="2000"/>
              <a:t>训练</a:t>
            </a:r>
            <a:endParaRPr lang="en-US" sz="200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75864" y="3200492"/>
            <a:ext cx="2281237" cy="347662"/>
          </a:xfrm>
        </p:spPr>
        <p:txBody>
          <a:bodyPr/>
          <a:lstStyle/>
          <a:p>
            <a:r>
              <a:rPr lang="zh-CN" altLang="en-US" sz="2000"/>
              <a:t>钱石宇，陈信宏</a:t>
            </a:r>
            <a:endParaRPr lang="en-US" sz="200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5865" y="4778421"/>
            <a:ext cx="2281237" cy="347662"/>
          </a:xfrm>
        </p:spPr>
        <p:txBody>
          <a:bodyPr/>
          <a:lstStyle/>
          <a:p>
            <a:r>
              <a:rPr lang="zh-CN" altLang="en-US" sz="2000"/>
              <a:t>思考题</a:t>
            </a:r>
            <a:endParaRPr lang="en-US" sz="200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175864" y="5163667"/>
            <a:ext cx="2281237" cy="347662"/>
          </a:xfrm>
        </p:spPr>
        <p:txBody>
          <a:bodyPr/>
          <a:lstStyle/>
          <a:p>
            <a:r>
              <a:rPr lang="zh-CN" altLang="en-US" sz="2000"/>
              <a:t>叶泓町</a:t>
            </a:r>
            <a:endParaRPr lang="en-US" sz="2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2D104B6-D63E-FE41-98E2-AF7FB6EA6483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" name="Picture Placeholder 10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648AA7AF-7636-ED88-34CF-6CB1CE112D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8" r="88"/>
          <a:stretch>
            <a:fillRect/>
          </a:stretch>
        </p:blipFill>
        <p:spPr>
          <a:xfrm>
            <a:off x="1785414" y="1834577"/>
            <a:ext cx="904987" cy="905641"/>
          </a:xfrm>
        </p:spPr>
      </p:pic>
      <p:pic>
        <p:nvPicPr>
          <p:cNvPr id="23" name="Picture Placeholder 22" descr="A black and white image of a graph&#10;&#10;Description automatically generated">
            <a:extLst>
              <a:ext uri="{FF2B5EF4-FFF2-40B4-BE49-F238E27FC236}">
                <a16:creationId xmlns:a16="http://schemas.microsoft.com/office/drawing/2014/main" id="{2F6B9BD2-13CE-58F7-B73F-28C2987B38D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l="88" r="88"/>
          <a:stretch>
            <a:fillRect/>
          </a:stretch>
        </p:blipFill>
        <p:spPr>
          <a:xfrm>
            <a:off x="1685509" y="3791889"/>
            <a:ext cx="1104796" cy="1105594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640CE246-7F39-3272-F65E-08ADAEF1B30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 l="88" r="88"/>
          <a:stretch>
            <a:fillRect/>
          </a:stretch>
        </p:blipFill>
        <p:spPr>
          <a:xfrm>
            <a:off x="4880735" y="3852610"/>
            <a:ext cx="1028478" cy="1029221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4477AFD-D1DF-A92B-6A28-A982F71F885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6"/>
          <a:srcRect l="88" r="88"/>
          <a:stretch>
            <a:fillRect/>
          </a:stretch>
        </p:blipFill>
        <p:spPr>
          <a:xfrm>
            <a:off x="4980639" y="1807574"/>
            <a:ext cx="904987" cy="905641"/>
          </a:xfrm>
        </p:spPr>
      </p:pic>
      <p:pic>
        <p:nvPicPr>
          <p:cNvPr id="41" name="Picture Placeholder 40" descr="A black and white logo&#10;&#10;Description automatically generated">
            <a:extLst>
              <a:ext uri="{FF2B5EF4-FFF2-40B4-BE49-F238E27FC236}">
                <a16:creationId xmlns:a16="http://schemas.microsoft.com/office/drawing/2014/main" id="{0EF3A7E4-235F-669D-B6AD-149802D4646D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7"/>
          <a:srcRect l="88" r="88"/>
          <a:stretch>
            <a:fillRect/>
          </a:stretch>
        </p:blipFill>
        <p:spPr>
          <a:xfrm>
            <a:off x="8153400" y="1740977"/>
            <a:ext cx="904987" cy="905641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C2750DD8-DDC4-2D9D-CC55-1D1C51248AC7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8"/>
          <a:srcRect l="88" r="88"/>
          <a:stretch>
            <a:fillRect/>
          </a:stretch>
        </p:blipFill>
        <p:spPr>
          <a:xfrm>
            <a:off x="8175864" y="3852610"/>
            <a:ext cx="904987" cy="905641"/>
          </a:xfr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90" y="278584"/>
            <a:ext cx="9779183" cy="852626"/>
          </a:xfrm>
        </p:spPr>
        <p:txBody>
          <a:bodyPr/>
          <a:lstStyle/>
          <a:p>
            <a:r>
              <a:rPr lang="zh-CN" altLang="en-US"/>
              <a:t>模型调试参数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55912"/>
              </p:ext>
            </p:extLst>
          </p:nvPr>
        </p:nvGraphicFramePr>
        <p:xfrm>
          <a:off x="982557" y="1272511"/>
          <a:ext cx="9780585" cy="4312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611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5611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32834"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</a:t>
                      </a:r>
                      <a:r>
                        <a:rPr lang="en-US" altLang="zh-CN" b="1"/>
                        <a:t>recision</a:t>
                      </a:r>
                      <a:endParaRPr lang="en-US" b="1"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Recall</a:t>
                      </a:r>
                      <a:endParaRPr lang="en-US" b="1"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mAP 50</a:t>
                      </a:r>
                      <a:endParaRPr lang="en-US" b="1"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mAP 50-95</a:t>
                      </a:r>
                      <a:endParaRPr lang="en-US" b="1">
                        <a:latin typeface="Tenorit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328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Before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0.856</a:t>
                      </a:r>
                      <a:endParaRPr lang="en-US" sz="20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7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After training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V1+V3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907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After training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V1+V3+V4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187546"/>
                  </a:ext>
                </a:extLst>
              </a:tr>
              <a:tr h="8328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After training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/>
              <a:t>在此次实训项目中，我们从</a:t>
            </a:r>
            <a:r>
              <a:rPr lang="en-US" altLang="zh-CN"/>
              <a:t>YOLO</a:t>
            </a:r>
            <a:r>
              <a:rPr lang="zh-CN" altLang="en-US"/>
              <a:t>模型入手，经历了从生成数据、收集数据、清洗数据到训练模型、评估模型、迭代模型的</a:t>
            </a:r>
            <a:r>
              <a:rPr lang="en-US" altLang="zh-CN"/>
              <a:t>AI</a:t>
            </a:r>
            <a:r>
              <a:rPr lang="zh-CN" altLang="en-US"/>
              <a:t>全流程。</a:t>
            </a:r>
            <a:endParaRPr lang="en-US" altLang="zh-CN"/>
          </a:p>
          <a:p>
            <a:pPr indent="457200"/>
            <a:r>
              <a:rPr lang="zh-CN" altLang="en-US"/>
              <a:t>此项目不仅在硬技能层面锻炼了我们对于人工智能的运用能力，也在软实力层面提醒我们以人为本的重要性，科技的发展成果应普惠至每一个人，尤其是老人等弱势群体。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C2EE-8499-394A-A22C-DABDB4752AE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412" y="720001"/>
            <a:ext cx="7096933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639" y="3429000"/>
            <a:ext cx="9280989" cy="111070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/>
              <a:t>西安交通大学</a:t>
            </a:r>
            <a:endParaRPr lang="en-US" altLang="zh-CN"/>
          </a:p>
          <a:p>
            <a:r>
              <a:rPr lang="zh-CN" altLang="en-US"/>
              <a:t>微电子科学与工程系</a:t>
            </a:r>
            <a:endParaRPr lang="en-US" altLang="zh-CN"/>
          </a:p>
          <a:p>
            <a:r>
              <a:rPr lang="zh-CN" altLang="en-US"/>
              <a:t>第一组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en-US" altLang="zh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49" y="2058563"/>
            <a:ext cx="9864302" cy="35377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项目内容：</a:t>
            </a:r>
            <a:r>
              <a:rPr lang="zh-CN" altLang="en-US"/>
              <a:t>通过深度学习算法，检测照片中是否有人摔倒，并发出警报。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项目目的：</a:t>
            </a:r>
            <a:r>
              <a:rPr lang="zh-CN" altLang="en-US"/>
              <a:t>利用先进科技服务大众，为人身安全保驾护航。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应用场景：</a:t>
            </a:r>
            <a:r>
              <a:rPr lang="zh-CN" altLang="en-US"/>
              <a:t>可用于独居老人家中、大客流量的商场或景区等，确保个人得到救助，预防挫伤、踩踏等危险事件发生。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5D8227-9DE4-4D42-8C1B-E10C828BC63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496" y="1305979"/>
            <a:ext cx="6245912" cy="2387600"/>
          </a:xfrm>
        </p:spPr>
        <p:txBody>
          <a:bodyPr/>
          <a:lstStyle/>
          <a:p>
            <a:r>
              <a:rPr lang="en-US" altLang="zh-CN" sz="7200"/>
              <a:t>2</a:t>
            </a:r>
            <a:r>
              <a:rPr lang="en-US" altLang="zh-CN"/>
              <a:t>  </a:t>
            </a:r>
            <a:r>
              <a:rPr lang="zh-CN" altLang="en-US"/>
              <a:t>算法与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dirty="0"/>
              <a:t>YOLO v8</a:t>
            </a:r>
            <a:r>
              <a:rPr lang="zh-CN" altLang="en-US"/>
              <a:t>简介 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496" y="3802659"/>
            <a:ext cx="8890907" cy="1608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        Algorithms &amp; YOLO </a:t>
            </a:r>
            <a:r>
              <a:rPr lang="en-US" altLang="zh-CN"/>
              <a:t>v</a:t>
            </a:r>
            <a:r>
              <a:rPr lang="en-US"/>
              <a:t>8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011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目标检测算法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457200"/>
            <a:r>
              <a:rPr lang="zh-CN" altLang="en-US" b="1"/>
              <a:t>    目标检测算法分为两大类，分别为两阶段检测和一阶段检测。两阶段检测：第一步先生成可能包含物体的候选区域；第二步对候选区域做进一步分类和校准，得到最终结果。一阶段检测：直接给出最终结果，与二阶段检测相比，不需要反复计算和比较。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YOLO </a:t>
            </a:r>
            <a:r>
              <a:rPr lang="en-US" altLang="zh-CN"/>
              <a:t>v</a:t>
            </a:r>
            <a:r>
              <a:rPr lang="en-US"/>
              <a:t>8</a:t>
            </a:r>
            <a:r>
              <a:rPr lang="zh-CN" altLang="en-US"/>
              <a:t>简介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457200"/>
            <a:r>
              <a:rPr lang="en-US" altLang="zh-CN" b="1"/>
              <a:t>YOLO v8</a:t>
            </a:r>
            <a:r>
              <a:rPr lang="zh-CN" altLang="en-US" b="1"/>
              <a:t>是一种一阶段检测算法，全名叫“</a:t>
            </a:r>
            <a:r>
              <a:rPr lang="en-US" altLang="zh-CN" b="1"/>
              <a:t>You Only Look Once”</a:t>
            </a:r>
            <a:r>
              <a:rPr lang="zh-CN" altLang="en-US" b="1"/>
              <a:t>，是使用卷积神经网络进行目标检测的算法，可以预测类别标签，检测对象的位置，并且在图像中检测多个对象。</a:t>
            </a:r>
          </a:p>
          <a:p>
            <a:pPr indent="457200"/>
            <a:r>
              <a:rPr lang="en-US" altLang="zh-CN" b="1"/>
              <a:t>YOLO v8 </a:t>
            </a:r>
            <a:r>
              <a:rPr lang="zh-CN" altLang="en-US" b="1"/>
              <a:t>可用于目标检测，实例分割和图像分类，其特点是更加快速精确，模型采用新的网络主干架构，</a:t>
            </a:r>
            <a:r>
              <a:rPr lang="en-US" altLang="zh-CN" b="1"/>
              <a:t>anchor-free</a:t>
            </a:r>
            <a:r>
              <a:rPr lang="zh-CN" altLang="en-US" b="1"/>
              <a:t>无锚检测，采用新的损失函数。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44B7-465D-3CAA-C979-E4E67EEF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/>
              <a:t>YOLO v8</a:t>
            </a:r>
            <a:r>
              <a:rPr lang="zh-CN" altLang="en-US" sz="4400"/>
              <a:t>相比前代的改进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0A645-C747-F1D2-5DA9-DAE89606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313215"/>
            <a:ext cx="9779183" cy="3436483"/>
          </a:xfrm>
        </p:spPr>
        <p:txBody>
          <a:bodyPr/>
          <a:lstStyle/>
          <a:p>
            <a:pPr indent="457200"/>
            <a:r>
              <a:rPr lang="en-US" altLang="zh-CN" b="1"/>
              <a:t>YOLO v5</a:t>
            </a:r>
            <a:r>
              <a:rPr lang="zh-CN" altLang="en-US" b="1"/>
              <a:t>与</a:t>
            </a:r>
            <a:r>
              <a:rPr lang="en-US" altLang="zh-CN" b="1"/>
              <a:t>v8</a:t>
            </a:r>
            <a:r>
              <a:rPr lang="zh-CN" altLang="en-US" b="1"/>
              <a:t>是两种不同版本的</a:t>
            </a:r>
            <a:r>
              <a:rPr lang="en-US" altLang="zh-CN" b="1"/>
              <a:t>YOLO</a:t>
            </a:r>
            <a:r>
              <a:rPr lang="zh-CN" altLang="en-US" b="1"/>
              <a:t>实现，它们是用于目标检测的开源深度学习模型，区别如下：</a:t>
            </a:r>
            <a:endParaRPr lang="en-US" altLang="zh-CN" b="1"/>
          </a:p>
          <a:p>
            <a:pPr marL="457200" indent="457200">
              <a:buAutoNum type="arabicPeriod"/>
            </a:pPr>
            <a:r>
              <a:rPr lang="zh-CN" altLang="en-US" b="1"/>
              <a:t>模型架构：</a:t>
            </a:r>
            <a:r>
              <a:rPr lang="en-US" altLang="zh-CN" b="1"/>
              <a:t>YOLOv5 </a:t>
            </a:r>
            <a:r>
              <a:rPr lang="zh-CN" altLang="en-US" b="1"/>
              <a:t>使用了一个简单的卷积神经网络 </a:t>
            </a:r>
            <a:r>
              <a:rPr lang="en-US" altLang="zh-CN" b="1"/>
              <a:t>(CNN) </a:t>
            </a:r>
            <a:r>
              <a:rPr lang="zh-CN" altLang="en-US" b="1"/>
              <a:t>架构，而 </a:t>
            </a:r>
            <a:r>
              <a:rPr lang="en-US" altLang="zh-CN" b="1"/>
              <a:t>YOLOv8 </a:t>
            </a:r>
            <a:r>
              <a:rPr lang="zh-CN" altLang="en-US" b="1"/>
              <a:t>则使用了更加复杂的网络架构，包括多个残差单元 </a:t>
            </a:r>
            <a:r>
              <a:rPr lang="en-US" altLang="zh-CN" b="1"/>
              <a:t>(Residual Unit) </a:t>
            </a:r>
            <a:r>
              <a:rPr lang="zh-CN" altLang="en-US" b="1"/>
              <a:t>和多个分支。</a:t>
            </a:r>
            <a:endParaRPr lang="en-US" altLang="zh-CN" b="1"/>
          </a:p>
          <a:p>
            <a:pPr marL="457200" indent="457200">
              <a:buAutoNum type="arabicPeriod"/>
            </a:pPr>
            <a:r>
              <a:rPr lang="zh-CN" altLang="en-US" b="1"/>
              <a:t>准确率：</a:t>
            </a:r>
            <a:r>
              <a:rPr lang="en-US" altLang="zh-CN" b="1"/>
              <a:t>YOLOv8 </a:t>
            </a:r>
            <a:r>
              <a:rPr lang="zh-CN" altLang="en-US" b="1"/>
              <a:t>相较于 </a:t>
            </a:r>
            <a:r>
              <a:rPr lang="en-US" altLang="zh-CN" b="1"/>
              <a:t>YOLOv5 </a:t>
            </a:r>
            <a:r>
              <a:rPr lang="zh-CN" altLang="en-US" b="1"/>
              <a:t>在准确率方面有更高的表现，因为它的模型更加复杂。</a:t>
            </a: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186A-1D05-64D9-BA94-3D9A5E18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131F-DDF6-A599-31D0-4063B4B1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74A9-6159-267A-8183-923E98D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78921"/>
            <a:ext cx="8075071" cy="1004894"/>
          </a:xfrm>
        </p:spPr>
        <p:txBody>
          <a:bodyPr/>
          <a:lstStyle/>
          <a:p>
            <a:r>
              <a:rPr lang="zh-CN" altLang="en-US"/>
              <a:t>评价标准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6506" y="1083815"/>
            <a:ext cx="3089606" cy="512342"/>
          </a:xfrm>
        </p:spPr>
        <p:txBody>
          <a:bodyPr/>
          <a:lstStyle/>
          <a:p>
            <a:r>
              <a:rPr lang="en-US" altLang="zh-CN" sz="2800"/>
              <a:t>1.LoU</a:t>
            </a:r>
            <a:r>
              <a:rPr lang="zh-CN" altLang="en-US" sz="2800"/>
              <a:t>并交比函数</a:t>
            </a:r>
            <a:endParaRPr lang="en-US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7F12A-7304-B447-BEB8-A99EA800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39E-1B75-804F-BDAE-BCC03958AB9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基于</a:t>
            </a:r>
            <a:r>
              <a:rPr lang="en-US" altLang="zh-CN" sz="1200"/>
              <a:t>YOLO</a:t>
            </a:r>
            <a:r>
              <a:rPr lang="zh-CN" altLang="en-US" sz="1200"/>
              <a:t>的智能摔倒检测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474999-A17E-DB67-7F8F-C3733B9C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7127"/>
            <a:ext cx="10529737" cy="25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4B4CEC-27DE-CCF1-7F3C-B89E7C000470}"/>
              </a:ext>
            </a:extLst>
          </p:cNvPr>
          <p:cNvSpPr txBox="1"/>
          <p:nvPr/>
        </p:nvSpPr>
        <p:spPr>
          <a:xfrm>
            <a:off x="965771" y="1964994"/>
            <a:ext cx="8373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        并交比（</a:t>
            </a:r>
            <a:r>
              <a:rPr lang="en-US" sz="2400" b="1"/>
              <a:t>Intersection over Union）</a:t>
            </a:r>
            <a:r>
              <a:rPr lang="zh-CN" altLang="en-US" sz="2400" b="1"/>
              <a:t>函数，可以用来评价对象检测算法，判断对象检测算法运作是否良好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51295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8F56D740C7143B773FA6C5B6F9699" ma:contentTypeVersion="15" ma:contentTypeDescription="Create a new document." ma:contentTypeScope="" ma:versionID="d0b7d08d8b18dab0187ac7e8457b31ff">
  <xsd:schema xmlns:xsd="http://www.w3.org/2001/XMLSchema" xmlns:xs="http://www.w3.org/2001/XMLSchema" xmlns:p="http://schemas.microsoft.com/office/2006/metadata/properties" xmlns:ns3="53111d55-ab22-4307-b7ca-085e47b452c4" xmlns:ns4="74b49fe5-56c1-4e7b-96e7-1f926d29e8f5" targetNamespace="http://schemas.microsoft.com/office/2006/metadata/properties" ma:root="true" ma:fieldsID="7a38eb1d7befe5fcd53b36b9f580b8a0" ns3:_="" ns4:_="">
    <xsd:import namespace="53111d55-ab22-4307-b7ca-085e47b452c4"/>
    <xsd:import namespace="74b49fe5-56c1-4e7b-96e7-1f926d29e8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11d55-ab22-4307-b7ca-085e47b45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9fe5-56c1-4e7b-96e7-1f926d29e8f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111d55-ab22-4307-b7ca-085e47b452c4" xsi:nil="true"/>
    <_activity xmlns="53111d55-ab22-4307-b7ca-085e47b452c4" xsi:nil="true"/>
  </documentManagement>
</p:properties>
</file>

<file path=customXml/itemProps1.xml><?xml version="1.0" encoding="utf-8"?>
<ds:datastoreItem xmlns:ds="http://schemas.openxmlformats.org/officeDocument/2006/customXml" ds:itemID="{0291D901-0767-42A3-8917-08A3E50E5E58}">
  <ds:schemaRefs>
    <ds:schemaRef ds:uri="53111d55-ab22-4307-b7ca-085e47b452c4"/>
    <ds:schemaRef ds:uri="74b49fe5-56c1-4e7b-96e7-1f926d29e8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53111d55-ab22-4307-b7ca-085e47b452c4"/>
    <ds:schemaRef ds:uri="74b49fe5-56c1-4e7b-96e7-1f926d29e8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2729</Words>
  <Application>Microsoft Office PowerPoint</Application>
  <PresentationFormat>Widescreen</PresentationFormat>
  <Paragraphs>254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Calibri</vt:lpstr>
      <vt:lpstr>Tenorite</vt:lpstr>
      <vt:lpstr>Office Theme</vt:lpstr>
      <vt:lpstr> 基于YOLO的智能摔倒检测 Intelligent YOLO-based falling detect algorithms</vt:lpstr>
      <vt:lpstr>内容 Content</vt:lpstr>
      <vt:lpstr>1  项目背景</vt:lpstr>
      <vt:lpstr>项目背景</vt:lpstr>
      <vt:lpstr>2  算法与  YOLO v8简介 </vt:lpstr>
      <vt:lpstr>目标检测算法</vt:lpstr>
      <vt:lpstr>YOLO v8简介</vt:lpstr>
      <vt:lpstr>YOLO v8相比前代的改进</vt:lpstr>
      <vt:lpstr>评价标准</vt:lpstr>
      <vt:lpstr>评价标准</vt:lpstr>
      <vt:lpstr>评价标准</vt:lpstr>
      <vt:lpstr>评价标准</vt:lpstr>
      <vt:lpstr>3  建模流程</vt:lpstr>
      <vt:lpstr>建模流程</vt:lpstr>
      <vt:lpstr>4  算法提升</vt:lpstr>
      <vt:lpstr>算法提升：模型角度</vt:lpstr>
      <vt:lpstr>算法提升：模型角度</vt:lpstr>
      <vt:lpstr>算法提升：模型角度</vt:lpstr>
      <vt:lpstr>算法提升：模型角度</vt:lpstr>
      <vt:lpstr>算法提升：数据角度</vt:lpstr>
      <vt:lpstr>算法提升：数据角度</vt:lpstr>
      <vt:lpstr>5  遇到问题及其解决办法</vt:lpstr>
      <vt:lpstr>遇到问题及其解决办法</vt:lpstr>
      <vt:lpstr>6  思考题</vt:lpstr>
      <vt:lpstr>深度学习方法论</vt:lpstr>
      <vt:lpstr>部署在边缘端的优化方法</vt:lpstr>
      <vt:lpstr>提高检测质量：系统角度</vt:lpstr>
      <vt:lpstr>提高检测质量：硬件角度</vt:lpstr>
      <vt:lpstr>7  收获与反思</vt:lpstr>
      <vt:lpstr>8  小组分工</vt:lpstr>
      <vt:lpstr>小组分工</vt:lpstr>
      <vt:lpstr>模型调试参数</vt:lpstr>
      <vt:lpstr>总结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基于YOLO的智能摔倒检测 Intelligent YOLO-based falling detect algorithms</dc:title>
  <dc:creator>Christina Wang 王 晓阳</dc:creator>
  <cp:lastModifiedBy>Christina Wang 王 晓阳</cp:lastModifiedBy>
  <cp:revision>2</cp:revision>
  <dcterms:created xsi:type="dcterms:W3CDTF">2023-07-11T06:45:14Z</dcterms:created>
  <dcterms:modified xsi:type="dcterms:W3CDTF">2023-07-12T08:16:48Z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0x010100CF58F56D740C7143B773FA6C5B6F9699</vt:lpwstr>
  </property>
  <property fmtid="{D5CDD505-2E9C-101B-9397-08002B2CF9AE}" pid="3" name="MSIP_Label_37874100-6000-43b6-a204-2d77792600b9_Enabled">
    <vt:lpwstr>true</vt:lpwstr>
  </property>
  <property fmtid="{D5CDD505-2E9C-101B-9397-08002B2CF9AE}" pid="4" name="MSIP_Label_37874100-6000-43b6-a204-2d77792600b9_SetDate">
    <vt:lpwstr>2023-07-11T06:45:16Z</vt:lpwstr>
  </property>
  <property fmtid="{D5CDD505-2E9C-101B-9397-08002B2CF9AE}" pid="5" name="MSIP_Label_37874100-6000-43b6-a204-2d77792600b9_Method">
    <vt:lpwstr>Standard</vt:lpwstr>
  </property>
  <property fmtid="{D5CDD505-2E9C-101B-9397-08002B2CF9AE}" pid="6" name="MSIP_Label_37874100-6000-43b6-a204-2d77792600b9_Name">
    <vt:lpwstr>Confidential</vt:lpwstr>
  </property>
  <property fmtid="{D5CDD505-2E9C-101B-9397-08002B2CF9AE}" pid="7" name="MSIP_Label_37874100-6000-43b6-a204-2d77792600b9_SiteId">
    <vt:lpwstr>f38a5ecd-2813-4862-b11b-ac1d563c806f</vt:lpwstr>
  </property>
  <property fmtid="{D5CDD505-2E9C-101B-9397-08002B2CF9AE}" pid="8" name="MSIP_Label_37874100-6000-43b6-a204-2d77792600b9_ActionId">
    <vt:lpwstr>ca58d664-8b3d-4212-b7f1-e54ef1fccd56</vt:lpwstr>
  </property>
  <property fmtid="{D5CDD505-2E9C-101B-9397-08002B2CF9AE}" pid="9" name="MSIP_Label_37874100-6000-43b6-a204-2d77792600b9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Micron Confidential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Micron Confidential</vt:lpwstr>
  </property>
</Properties>
</file>