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59" r:id="rId6"/>
    <p:sldId id="260" r:id="rId7"/>
    <p:sldId id="266" r:id="rId8"/>
    <p:sldId id="264" r:id="rId9"/>
    <p:sldId id="267" r:id="rId10"/>
    <p:sldId id="268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8" autoAdjust="0"/>
    <p:restoredTop sz="86404" autoAdjust="0"/>
  </p:normalViewPr>
  <p:slideViewPr>
    <p:cSldViewPr snapToGrid="0">
      <p:cViewPr varScale="1">
        <p:scale>
          <a:sx n="103" d="100"/>
          <a:sy n="103" d="100"/>
        </p:scale>
        <p:origin x="114" y="234"/>
      </p:cViewPr>
      <p:guideLst/>
    </p:cSldViewPr>
  </p:slideViewPr>
  <p:outlineViewPr>
    <p:cViewPr>
      <p:scale>
        <a:sx n="33" d="100"/>
        <a:sy n="33" d="100"/>
      </p:scale>
      <p:origin x="0" y="-46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F317F-8D7C-4FD8-96D1-AE05CE9ED876}" type="datetimeFigureOut">
              <a:rPr lang="fr-FR" smtClean="0"/>
              <a:t>25/09/2025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02470-7FE4-4010-B716-D34BB09DD1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50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02470-7FE4-4010-B716-D34BB09DD18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6372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9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0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006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4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8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7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2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272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25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438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5FB82-51BC-41A0-07C2-5E124CEAA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Cadrage projet homesKolar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8014E3-6A96-6FB3-8DDE-0396D58BE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Désignez une application adaptée aux besoins d’un client </a:t>
            </a:r>
          </a:p>
        </p:txBody>
      </p:sp>
    </p:spTree>
    <p:extLst>
      <p:ext uri="{BB962C8B-B14F-4D97-AF65-F5344CB8AC3E}">
        <p14:creationId xmlns:p14="http://schemas.microsoft.com/office/powerpoint/2010/main" val="328634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CF5EE-A320-7887-058B-1364F004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1702"/>
          </a:xfrm>
        </p:spPr>
        <p:txBody>
          <a:bodyPr/>
          <a:lstStyle/>
          <a:p>
            <a:r>
              <a:rPr lang="fr-FR" dirty="0"/>
              <a:t>F. Organisation de l’équipe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CB270-C85E-A796-D49F-C815FA6D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Equipe projet : </a:t>
            </a:r>
          </a:p>
          <a:p>
            <a:r>
              <a:rPr lang="fr-FR" dirty="0"/>
              <a:t>👨‍💻 2 développeurs </a:t>
            </a:r>
            <a:r>
              <a:rPr lang="fr-FR" dirty="0" err="1"/>
              <a:t>back-end</a:t>
            </a:r>
            <a:endParaRPr lang="fr-FR" dirty="0"/>
          </a:p>
          <a:p>
            <a:r>
              <a:rPr lang="fr-FR" dirty="0"/>
              <a:t>🎨 2 développeurs </a:t>
            </a:r>
            <a:r>
              <a:rPr lang="fr-FR" dirty="0" err="1"/>
              <a:t>front-end</a:t>
            </a:r>
            <a:endParaRPr lang="fr-FR" dirty="0"/>
          </a:p>
          <a:p>
            <a:r>
              <a:rPr lang="fr-FR" dirty="0"/>
              <a:t>📋 Outil de gestion : Notion (Kanban </a:t>
            </a:r>
            <a:r>
              <a:rPr lang="fr-FR" dirty="0" err="1"/>
              <a:t>backlog</a:t>
            </a:r>
            <a:r>
              <a:rPr lang="fr-FR" dirty="0"/>
              <a:t>)</a:t>
            </a:r>
          </a:p>
          <a:p>
            <a:r>
              <a:rPr lang="fr-FR" dirty="0"/>
              <a:t>🔄 Méthodologie Agile / Scrum</a:t>
            </a:r>
          </a:p>
          <a:p>
            <a:r>
              <a:rPr lang="fr-FR" dirty="0"/>
              <a:t>✅ Cadrage fonctionnel et technique défini</a:t>
            </a:r>
          </a:p>
          <a:p>
            <a:r>
              <a:rPr lang="fr-FR" dirty="0"/>
              <a:t>✅ </a:t>
            </a:r>
            <a:r>
              <a:rPr lang="fr-FR" dirty="0" err="1"/>
              <a:t>Backlog</a:t>
            </a:r>
            <a:r>
              <a:rPr lang="fr-FR" dirty="0"/>
              <a:t> produit initial prêt (Notion)</a:t>
            </a:r>
          </a:p>
          <a:p>
            <a:r>
              <a:rPr lang="fr-FR" dirty="0"/>
              <a:t>➡ Prochaine étape : validation et lancement développement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24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FC64D-0508-1F1D-BA68-C31899A5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624" y="685800"/>
            <a:ext cx="9685176" cy="881743"/>
          </a:xfrm>
        </p:spPr>
        <p:txBody>
          <a:bodyPr/>
          <a:lstStyle/>
          <a:p>
            <a:r>
              <a:rPr lang="fr-FR" dirty="0"/>
              <a:t>G. Axes d’amélioration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F1212-B205-1697-C3E9-B15AD713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7730"/>
            <a:ext cx="9753600" cy="4534469"/>
          </a:xfrm>
        </p:spPr>
        <p:txBody>
          <a:bodyPr>
            <a:normAutofit/>
          </a:bodyPr>
          <a:lstStyle/>
          <a:p>
            <a:r>
              <a:rPr lang="fr-FR" sz="2800" b="1" dirty="0"/>
              <a:t>Et après ???</a:t>
            </a:r>
          </a:p>
          <a:p>
            <a:pPr marL="0" indent="0">
              <a:buNone/>
            </a:pPr>
            <a:r>
              <a:rPr lang="fr-FR" dirty="0"/>
              <a:t>📲 Application mobile (PWA ou app native)</a:t>
            </a:r>
            <a:br>
              <a:rPr lang="fr-FR" dirty="0"/>
            </a:br>
            <a:r>
              <a:rPr lang="fr-FR" dirty="0"/>
              <a:t>⭐ Système d’évaluations et retours utilisateurs</a:t>
            </a:r>
            <a:br>
              <a:rPr lang="fr-FR" dirty="0"/>
            </a:br>
            <a:r>
              <a:rPr lang="fr-FR" dirty="0"/>
              <a:t>📢 Notifications (SMS, mails, push)</a:t>
            </a:r>
            <a:br>
              <a:rPr lang="fr-FR" dirty="0"/>
            </a:br>
            <a:r>
              <a:rPr lang="fr-FR" dirty="0"/>
              <a:t>🤝 Gamification / motivation élèves &amp; tuteurs</a:t>
            </a:r>
            <a:br>
              <a:rPr lang="fr-FR" dirty="0"/>
            </a:br>
            <a:r>
              <a:rPr lang="fr-FR" dirty="0"/>
              <a:t>🌍 Accessibilité renforcée (personnes en situation de handicap)</a:t>
            </a:r>
          </a:p>
          <a:p>
            <a:pPr marL="0" indent="0">
              <a:buNone/>
            </a:pPr>
            <a:r>
              <a:rPr lang="fr-FR" dirty="0"/>
              <a:t>Ce que l’on apprend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💡Maîtrise d’une architecture moderne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💡Gestion d’un projet agile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💡Sécurité (RGPD, authentification)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💡Conception d’une plateforme utile et scalable </a:t>
            </a:r>
          </a:p>
        </p:txBody>
      </p:sp>
    </p:spTree>
    <p:extLst>
      <p:ext uri="{BB962C8B-B14F-4D97-AF65-F5344CB8AC3E}">
        <p14:creationId xmlns:p14="http://schemas.microsoft.com/office/powerpoint/2010/main" val="394404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86023-3698-97FB-9749-A638341F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953"/>
          </a:xfrm>
        </p:spPr>
        <p:txBody>
          <a:bodyPr/>
          <a:lstStyle/>
          <a:p>
            <a:r>
              <a:rPr lang="fr-FR" dirty="0"/>
              <a:t>Conclusion du projet pour </a:t>
            </a:r>
            <a:r>
              <a:rPr lang="fr-FR" dirty="0" err="1"/>
              <a:t>HomeSkolar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DE068-D565-0DFE-04D7-C444E6B7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enseignements du projet tournent autour du </a:t>
            </a:r>
            <a:r>
              <a:rPr lang="fr-FR" b="1" dirty="0"/>
              <a:t>choix</a:t>
            </a:r>
            <a:r>
              <a:rPr lang="fr-FR" dirty="0"/>
              <a:t> d’un </a:t>
            </a:r>
            <a:r>
              <a:rPr lang="fr-FR" b="1" dirty="0"/>
              <a:t>stack</a:t>
            </a:r>
            <a:r>
              <a:rPr lang="fr-FR" dirty="0"/>
              <a:t> adapté au </a:t>
            </a:r>
            <a:r>
              <a:rPr lang="fr-FR" b="1" dirty="0"/>
              <a:t>besoin associatif</a:t>
            </a:r>
            <a:r>
              <a:rPr lang="fr-FR" dirty="0"/>
              <a:t>, en cherchant un </a:t>
            </a:r>
            <a:r>
              <a:rPr lang="fr-FR" b="1" dirty="0"/>
              <a:t>équilibre</a:t>
            </a:r>
            <a:r>
              <a:rPr lang="fr-FR" dirty="0"/>
              <a:t> entre modernité, performance, sécurité et maintenabilité. </a:t>
            </a:r>
          </a:p>
          <a:p>
            <a:r>
              <a:rPr lang="fr-FR" dirty="0"/>
              <a:t>Les </a:t>
            </a:r>
            <a:r>
              <a:rPr lang="fr-FR" b="1" dirty="0"/>
              <a:t>softs </a:t>
            </a:r>
            <a:r>
              <a:rPr lang="fr-FR" b="1" dirty="0" err="1"/>
              <a:t>skills</a:t>
            </a:r>
            <a:r>
              <a:rPr lang="fr-FR" b="1" dirty="0"/>
              <a:t> </a:t>
            </a:r>
            <a:r>
              <a:rPr lang="fr-FR" dirty="0"/>
              <a:t>développés dans ce projet portent sur la communication, la pédagogie, la gestion d’équipe et l’éthique dans un projet sensible (enfants, et données personnelles). </a:t>
            </a:r>
          </a:p>
          <a:p>
            <a:r>
              <a:rPr lang="fr-FR" dirty="0"/>
              <a:t>En tant que lead développeur, j’ai également appris à travers la roadmap à : </a:t>
            </a:r>
          </a:p>
          <a:p>
            <a:pPr lvl="2"/>
            <a:r>
              <a:rPr lang="fr-FR" dirty="0"/>
              <a:t>Prioriser les fonctionnalités essentielles (authentification, profils, mise en relation). </a:t>
            </a:r>
          </a:p>
          <a:p>
            <a:pPr lvl="2"/>
            <a:r>
              <a:rPr lang="fr-FR" dirty="0"/>
              <a:t>Penser en termes de livrables concrets à chaque sprint. </a:t>
            </a:r>
          </a:p>
          <a:p>
            <a:pPr lvl="2"/>
            <a:r>
              <a:rPr lang="fr-FR" dirty="0"/>
              <a:t>Préparer la scalabilité avec un stack moderne et maintenable.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207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32221-9C59-A92C-7314-608FE1F0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74761"/>
          </a:xfrm>
        </p:spPr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F82F8-9B45-B9B6-9F09-6FD37F576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0561"/>
            <a:ext cx="9601200" cy="410683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fr-FR" sz="3200" dirty="0"/>
              <a:t>Contexte et objectifs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3200" dirty="0"/>
              <a:t>Spécifications fonctionnelles 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3200" dirty="0"/>
              <a:t>Architecture et Stack techniques 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3200" dirty="0"/>
              <a:t>Diagramme de classe UML 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3200" dirty="0"/>
              <a:t>Roadmap et Bénéfices 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3200" dirty="0"/>
              <a:t>Organisation de l’équipe </a:t>
            </a:r>
          </a:p>
          <a:p>
            <a:pPr marL="514350" indent="-514350">
              <a:buFont typeface="+mj-lt"/>
              <a:buAutoNum type="alphaUcPeriod"/>
            </a:pPr>
            <a:r>
              <a:rPr lang="fr-FR" sz="3200" dirty="0"/>
              <a:t>Axes d’amélioration </a:t>
            </a:r>
          </a:p>
          <a:p>
            <a:r>
              <a:rPr lang="fr-FR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613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57DB0-4BDD-17B6-9D73-EC6744BD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01201" cy="829235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C1C27-5972-964F-1EAD-3E2F95C7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6913"/>
            <a:ext cx="9601201" cy="4120487"/>
          </a:xfrm>
        </p:spPr>
        <p:txBody>
          <a:bodyPr>
            <a:normAutofit/>
          </a:bodyPr>
          <a:lstStyle/>
          <a:p>
            <a:pPr lvl="0"/>
            <a:r>
              <a:rPr lang="fr-FR" dirty="0" err="1"/>
              <a:t>HomeSkolar</a:t>
            </a:r>
            <a:r>
              <a:rPr lang="fr-FR" dirty="0"/>
              <a:t> – une plateforme pour faciliter le soutien scolaire </a:t>
            </a:r>
          </a:p>
          <a:p>
            <a:pPr lvl="0"/>
            <a:r>
              <a:rPr lang="fr-FR" b="1" dirty="0"/>
              <a:t>Contexte</a:t>
            </a:r>
            <a:r>
              <a:rPr lang="fr-FR" dirty="0"/>
              <a:t> : </a:t>
            </a:r>
          </a:p>
          <a:p>
            <a:pPr lvl="0"/>
            <a:r>
              <a:rPr lang="fr-FR" dirty="0"/>
              <a:t>Association visant à mettre en relation enfants en difficulté scolaire et tuteurs bénévoles </a:t>
            </a:r>
          </a:p>
          <a:p>
            <a:pPr lvl="1"/>
            <a:r>
              <a:rPr lang="fr-FR" dirty="0"/>
              <a:t>👩‍🎓 Élève • 👪 Parent • 👨‍🏫 Tuteur • 👩‍💼 Administrateur</a:t>
            </a:r>
          </a:p>
          <a:p>
            <a:pPr lvl="0"/>
            <a:r>
              <a:rPr lang="fr-FR" dirty="0"/>
              <a:t>Besoin d’une plateforme web moderne, intuitive et sécurisée</a:t>
            </a:r>
          </a:p>
          <a:p>
            <a:pPr lvl="0"/>
            <a:r>
              <a:rPr lang="fr-FR" b="1" dirty="0"/>
              <a:t>Objectifs principaux 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📱 Inscription simple • 🔍 Trouver un tuteur • 📅 Gérer les séances •</a:t>
            </a:r>
            <a:r>
              <a:rPr lang="fr-FR" altLang="fr-FR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📝 Gérer les tâches</a:t>
            </a:r>
            <a:r>
              <a:rPr lang="fr-FR" altLang="fr-FR" i="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/>
              <a:t>• 🔒 Sécurité et accessibilité</a:t>
            </a:r>
          </a:p>
        </p:txBody>
      </p:sp>
    </p:spTree>
    <p:extLst>
      <p:ext uri="{BB962C8B-B14F-4D97-AF65-F5344CB8AC3E}">
        <p14:creationId xmlns:p14="http://schemas.microsoft.com/office/powerpoint/2010/main" val="288447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95753-057F-6E35-F099-0671B513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Contexte et objectifs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D9E1E83-FF28-C312-7FBB-C3720B085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666" y="1649673"/>
            <a:ext cx="7165074" cy="4776716"/>
          </a:xfrm>
        </p:spPr>
      </p:pic>
    </p:spTree>
    <p:extLst>
      <p:ext uri="{BB962C8B-B14F-4D97-AF65-F5344CB8AC3E}">
        <p14:creationId xmlns:p14="http://schemas.microsoft.com/office/powerpoint/2010/main" val="37155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97003-A165-1713-F0BE-CB633C41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8882"/>
          </a:xfrm>
        </p:spPr>
        <p:txBody>
          <a:bodyPr/>
          <a:lstStyle/>
          <a:p>
            <a:r>
              <a:rPr lang="fr-FR" dirty="0"/>
              <a:t>B. Spécifications fonctionnelles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635A0B-5125-CB17-3E49-B9606601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779" y="1867711"/>
            <a:ext cx="9679021" cy="399968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fr-FR" dirty="0"/>
              <a:t>Acteurs </a:t>
            </a:r>
          </a:p>
          <a:p>
            <a:pPr lvl="1"/>
            <a:r>
              <a:rPr lang="fr-FR" dirty="0"/>
              <a:t>👩‍🎓</a:t>
            </a:r>
            <a:r>
              <a:rPr lang="fr-FR" dirty="0">
                <a:solidFill>
                  <a:srgbClr val="002060"/>
                </a:solidFill>
              </a:rPr>
              <a:t> /</a:t>
            </a:r>
            <a:r>
              <a:rPr lang="fr-FR" dirty="0">
                <a:solidFill>
                  <a:srgbClr val="FFFFFF"/>
                </a:solidFill>
              </a:rPr>
              <a:t>👪</a:t>
            </a:r>
            <a:r>
              <a:rPr lang="fr-FR" dirty="0"/>
              <a:t> </a:t>
            </a:r>
            <a:r>
              <a:rPr lang="fr-FR" b="1" dirty="0"/>
              <a:t>Élève/Parent</a:t>
            </a:r>
            <a:r>
              <a:rPr lang="fr-FR" dirty="0"/>
              <a:t> → inscription, recherche, réservation</a:t>
            </a:r>
          </a:p>
          <a:p>
            <a:pPr lvl="1"/>
            <a:r>
              <a:rPr lang="fr-FR" dirty="0"/>
              <a:t>👨‍🏫 </a:t>
            </a:r>
            <a:r>
              <a:rPr lang="fr-FR" b="1" dirty="0"/>
              <a:t>Tuteur</a:t>
            </a:r>
            <a:r>
              <a:rPr lang="fr-FR" dirty="0"/>
              <a:t> → profil, matières, dispos, réservations</a:t>
            </a:r>
          </a:p>
          <a:p>
            <a:pPr lvl="1"/>
            <a:r>
              <a:rPr lang="fr-FR" dirty="0"/>
              <a:t>👩‍💼 </a:t>
            </a:r>
            <a:r>
              <a:rPr lang="fr-FR" b="1" dirty="0"/>
              <a:t>Admin</a:t>
            </a:r>
            <a:r>
              <a:rPr lang="fr-FR" dirty="0"/>
              <a:t> → validation, modération, statistiques</a:t>
            </a:r>
          </a:p>
          <a:p>
            <a:pPr lvl="1"/>
            <a:r>
              <a:rPr lang="fr-FR" dirty="0"/>
              <a:t>💬 Messagerie interne entre élèves et tuteurs</a:t>
            </a:r>
          </a:p>
          <a:p>
            <a:pPr lvl="0"/>
            <a:r>
              <a:rPr lang="fr-FR" dirty="0"/>
              <a:t>Fonctionnalités principales </a:t>
            </a:r>
          </a:p>
          <a:p>
            <a:pPr lvl="1"/>
            <a:r>
              <a:rPr lang="fr-FR" dirty="0"/>
              <a:t>Gestion des comptes et validation tuteurs</a:t>
            </a:r>
          </a:p>
          <a:p>
            <a:pPr lvl="1"/>
            <a:r>
              <a:rPr lang="fr-FR" dirty="0"/>
              <a:t>Recherche et mise en relation (messagerie incluse)</a:t>
            </a:r>
          </a:p>
          <a:p>
            <a:pPr lvl="1"/>
            <a:r>
              <a:rPr lang="fr-FR" dirty="0"/>
              <a:t>Réservation et suivi des séances </a:t>
            </a:r>
          </a:p>
          <a:p>
            <a:pPr lvl="1"/>
            <a:r>
              <a:rPr lang="fr-FR" dirty="0"/>
              <a:t>Publication d’annonces / actualités </a:t>
            </a:r>
          </a:p>
          <a:p>
            <a:pPr lvl="1"/>
            <a:r>
              <a:rPr lang="fr-FR" dirty="0"/>
              <a:t>Administration et tableau de bord </a:t>
            </a:r>
          </a:p>
          <a:p>
            <a:pPr lvl="1"/>
            <a:r>
              <a:rPr lang="fr-FR" dirty="0"/>
              <a:t>Fonctionnalités transversales : responsive, sécurité, accessibilité.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14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C0C13C-7CC1-9EB4-2DAD-6496F775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6129"/>
          </a:xfrm>
        </p:spPr>
        <p:txBody>
          <a:bodyPr/>
          <a:lstStyle/>
          <a:p>
            <a:r>
              <a:rPr lang="fr-FR" dirty="0"/>
              <a:t>C. Architecture et Stack techniques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CFDC5-22BD-86F7-AD53-4630092B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fr-FR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dirty="0">
                <a:solidFill>
                  <a:srgbClr val="002060"/>
                </a:solidFill>
                <a:latin typeface="Arial" panose="020B0604020202020204" pitchFamily="34" charset="0"/>
              </a:rPr>
              <a:t>1️⃣ </a:t>
            </a:r>
            <a:r>
              <a:rPr lang="fr-FR" altLang="fr-FR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Front-end</a:t>
            </a:r>
            <a:r>
              <a:rPr lang="fr-FR" altLang="fr-FR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(</a:t>
            </a:r>
            <a:r>
              <a:rPr lang="fr-FR" altLang="fr-FR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React</a:t>
            </a:r>
            <a:r>
              <a:rPr lang="fr-FR" altLang="fr-FR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+ </a:t>
            </a:r>
            <a:r>
              <a:rPr lang="fr-FR" altLang="fr-FR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TailwindCSS</a:t>
            </a:r>
            <a:r>
              <a:rPr lang="fr-FR" altLang="fr-FR" sz="1800" b="1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  <a:r>
              <a:rPr lang="fr-FR" altLang="fr-FR" sz="1800" dirty="0">
                <a:solidFill>
                  <a:srgbClr val="002060"/>
                </a:solidFill>
                <a:latin typeface="Arial" panose="020B0604020202020204" pitchFamily="34" charset="0"/>
              </a:rPr>
              <a:t> → 🎨 Interface utilisateur</a:t>
            </a:r>
            <a:br>
              <a:rPr lang="fr-FR" altLang="fr-FR" sz="1800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fr-FR" altLang="fr-FR" sz="1800" dirty="0">
                <a:solidFill>
                  <a:srgbClr val="002060"/>
                </a:solidFill>
                <a:latin typeface="Arial" panose="020B0604020202020204" pitchFamily="34" charset="0"/>
              </a:rPr>
              <a:t>2️⃣ </a:t>
            </a:r>
            <a:r>
              <a:rPr lang="fr-FR" altLang="fr-FR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Back-end</a:t>
            </a:r>
            <a:r>
              <a:rPr lang="fr-FR" altLang="fr-FR" sz="1800" b="1" dirty="0">
                <a:solidFill>
                  <a:srgbClr val="002060"/>
                </a:solidFill>
                <a:latin typeface="Arial" panose="020B0604020202020204" pitchFamily="34" charset="0"/>
              </a:rPr>
              <a:t> (Python + </a:t>
            </a:r>
            <a:r>
              <a:rPr lang="fr-FR" altLang="fr-FR" sz="1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FastAPI</a:t>
            </a:r>
            <a:r>
              <a:rPr lang="fr-FR" altLang="fr-FR" sz="1800" b="1" dirty="0">
                <a:solidFill>
                  <a:srgbClr val="002060"/>
                </a:solidFill>
                <a:latin typeface="Arial" panose="020B0604020202020204" pitchFamily="34" charset="0"/>
              </a:rPr>
              <a:t>)</a:t>
            </a:r>
            <a:r>
              <a:rPr lang="fr-FR" altLang="fr-FR" sz="1800" dirty="0">
                <a:solidFill>
                  <a:srgbClr val="002060"/>
                </a:solidFill>
                <a:latin typeface="Arial" panose="020B0604020202020204" pitchFamily="34" charset="0"/>
              </a:rPr>
              <a:t> → ⚡ API &amp; logique métier</a:t>
            </a:r>
            <a:br>
              <a:rPr lang="fr-FR" altLang="fr-FR" sz="1800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fr-FR" altLang="fr-FR" sz="1800" dirty="0">
                <a:solidFill>
                  <a:srgbClr val="002060"/>
                </a:solidFill>
                <a:latin typeface="Arial" panose="020B0604020202020204" pitchFamily="34" charset="0"/>
              </a:rPr>
              <a:t>3️⃣ </a:t>
            </a:r>
            <a:r>
              <a:rPr lang="fr-FR" altLang="fr-FR" sz="1800" b="1" dirty="0">
                <a:solidFill>
                  <a:srgbClr val="002060"/>
                </a:solidFill>
                <a:latin typeface="Arial" panose="020B0604020202020204" pitchFamily="34" charset="0"/>
              </a:rPr>
              <a:t>Base de données (PostgreSQL)</a:t>
            </a:r>
            <a:r>
              <a:rPr lang="fr-FR" altLang="fr-FR" sz="1800" dirty="0">
                <a:solidFill>
                  <a:srgbClr val="002060"/>
                </a:solidFill>
                <a:latin typeface="Arial" panose="020B0604020202020204" pitchFamily="34" charset="0"/>
              </a:rPr>
              <a:t> → 🗄️ Stockage relations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solidFill>
                  <a:srgbClr val="002060"/>
                </a:solidFill>
                <a:latin typeface="Arial" panose="020B0604020202020204" pitchFamily="34" charset="0"/>
              </a:rPr>
              <a:t>Icônes complémentaires 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FR" altLang="fr-FR" sz="1600" dirty="0">
                <a:solidFill>
                  <a:srgbClr val="002060"/>
                </a:solidFill>
                <a:latin typeface="Arial" panose="020B0604020202020204" pitchFamily="34" charset="0"/>
              </a:rPr>
              <a:t>🔑 Sécurité (JWT, </a:t>
            </a:r>
            <a:r>
              <a:rPr lang="fr-FR" altLang="fr-FR" sz="1600" dirty="0" err="1">
                <a:solidFill>
                  <a:srgbClr val="002060"/>
                </a:solidFill>
                <a:latin typeface="Arial" panose="020B0604020202020204" pitchFamily="34" charset="0"/>
              </a:rPr>
              <a:t>bcrypt</a:t>
            </a:r>
            <a:r>
              <a:rPr lang="fr-FR" altLang="fr-FR" sz="1600" dirty="0">
                <a:solidFill>
                  <a:srgbClr val="002060"/>
                </a:solidFill>
                <a:latin typeface="Arial" panose="020B0604020202020204" pitchFamily="34" charset="0"/>
              </a:rPr>
              <a:t>)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FR" altLang="fr-FR" sz="1600" dirty="0">
                <a:solidFill>
                  <a:srgbClr val="002060"/>
                </a:solidFill>
                <a:latin typeface="Arial" panose="020B0604020202020204" pitchFamily="34" charset="0"/>
              </a:rPr>
              <a:t>☁️ Hébergement cloud (</a:t>
            </a:r>
            <a:r>
              <a:rPr lang="fr-FR" altLang="fr-FR" sz="1600" dirty="0" err="1">
                <a:solidFill>
                  <a:srgbClr val="002060"/>
                </a:solidFill>
                <a:latin typeface="Arial" panose="020B0604020202020204" pitchFamily="34" charset="0"/>
              </a:rPr>
              <a:t>Heroku</a:t>
            </a:r>
            <a:r>
              <a:rPr lang="fr-FR" altLang="fr-FR" sz="1600" dirty="0">
                <a:solidFill>
                  <a:srgbClr val="002060"/>
                </a:solidFill>
                <a:latin typeface="Arial" panose="020B0604020202020204" pitchFamily="34" charset="0"/>
              </a:rPr>
              <a:t>/AWS)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fr-FR" altLang="fr-FR" sz="1600" dirty="0">
                <a:solidFill>
                  <a:srgbClr val="002060"/>
                </a:solidFill>
                <a:latin typeface="Arial" panose="020B0604020202020204" pitchFamily="34" charset="0"/>
              </a:rPr>
              <a:t>🏗️ Méthodologie agile</a:t>
            </a:r>
          </a:p>
          <a:p>
            <a:pPr marL="0" lvl="0" indent="0">
              <a:buNone/>
            </a:pPr>
            <a:r>
              <a:rPr lang="fr-FR" b="1" dirty="0"/>
              <a:t>Méthodologie</a:t>
            </a:r>
            <a:r>
              <a:rPr lang="fr-FR" dirty="0"/>
              <a:t> : Agile Scrum (sprints, </a:t>
            </a:r>
            <a:r>
              <a:rPr lang="fr-FR" dirty="0" err="1"/>
              <a:t>backlog</a:t>
            </a:r>
            <a:r>
              <a:rPr lang="fr-FR" dirty="0"/>
              <a:t> produit).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04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9EA9-9A70-D18F-1443-88F782C2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031"/>
          </a:xfrm>
        </p:spPr>
        <p:txBody>
          <a:bodyPr/>
          <a:lstStyle/>
          <a:p>
            <a:r>
              <a:rPr lang="fr-FR" dirty="0"/>
              <a:t>D. Diagramme de classe UML 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42746B9-1966-455D-3058-D0329EC3B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680" y="1549831"/>
            <a:ext cx="7048823" cy="4699215"/>
          </a:xfrm>
        </p:spPr>
      </p:pic>
    </p:spTree>
    <p:extLst>
      <p:ext uri="{BB962C8B-B14F-4D97-AF65-F5344CB8AC3E}">
        <p14:creationId xmlns:p14="http://schemas.microsoft.com/office/powerpoint/2010/main" val="301732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80795-315F-F861-4BED-BB6137B2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6648"/>
          </a:xfrm>
        </p:spPr>
        <p:txBody>
          <a:bodyPr/>
          <a:lstStyle/>
          <a:p>
            <a:r>
              <a:rPr lang="fr-FR" dirty="0"/>
              <a:t>E. Roadmap et Bénéfices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0BF1AC-B40B-5DA7-58C9-461475760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412181"/>
            <a:ext cx="8727742" cy="498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fr-FR" sz="2800" b="1" i="1" dirty="0"/>
          </a:p>
          <a:p>
            <a:pPr marL="0" indent="0">
              <a:buNone/>
            </a:pPr>
            <a:r>
              <a:rPr lang="fr-FR" sz="2800" b="1" i="1" dirty="0"/>
              <a:t>Plan d’action &amp; impact</a:t>
            </a:r>
            <a:endParaRPr lang="fr-FR" sz="2800" b="1" dirty="0"/>
          </a:p>
          <a:p>
            <a:r>
              <a:rPr lang="fr-FR" b="1" dirty="0"/>
              <a:t>Roadmap en 3 étapes avec icônes :</a:t>
            </a:r>
            <a:br>
              <a:rPr lang="fr-FR" dirty="0"/>
            </a:br>
            <a:r>
              <a:rPr lang="fr-FR" dirty="0"/>
              <a:t>🚀 Étape 1 → Authentification &amp; profils</a:t>
            </a:r>
            <a:br>
              <a:rPr lang="fr-FR" dirty="0"/>
            </a:br>
            <a:r>
              <a:rPr lang="fr-FR" dirty="0"/>
              <a:t>🔗 Étape 2 → Mise en relation &amp; messagerie</a:t>
            </a:r>
            <a:br>
              <a:rPr lang="fr-FR" dirty="0"/>
            </a:br>
            <a:r>
              <a:rPr lang="fr-FR" dirty="0"/>
              <a:t>📅 Étape 3 → Réservations &amp; suivi</a:t>
            </a:r>
          </a:p>
          <a:p>
            <a:pPr marL="0" indent="0">
              <a:buNone/>
            </a:pPr>
            <a:endParaRPr lang="fr-FR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b="1" dirty="0"/>
              <a:t>Bénéfices (icônes en cercle) :</a:t>
            </a:r>
            <a:br>
              <a:rPr lang="fr-FR" dirty="0"/>
            </a:br>
            <a:r>
              <a:rPr lang="fr-FR" dirty="0"/>
              <a:t>✔️ Plateforme sécurisée</a:t>
            </a:r>
            <a:br>
              <a:rPr lang="fr-FR" dirty="0"/>
            </a:br>
            <a:r>
              <a:rPr lang="fr-FR" dirty="0"/>
              <a:t>✔️ Expérience fluide pour familles &amp; tuteurs</a:t>
            </a:r>
            <a:br>
              <a:rPr lang="fr-FR" dirty="0"/>
            </a:br>
            <a:r>
              <a:rPr lang="fr-FR" dirty="0"/>
              <a:t>✔️ Gain de temps pour l’association</a:t>
            </a:r>
            <a:br>
              <a:rPr lang="fr-FR" dirty="0"/>
            </a:br>
            <a:r>
              <a:rPr lang="fr-FR" dirty="0"/>
              <a:t>✔️ Évolutive et adaptable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   ✔️ Projet évolutif et durable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84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598D2-AA67-25C3-16A6-424DD933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0898"/>
          </a:xfrm>
        </p:spPr>
        <p:txBody>
          <a:bodyPr/>
          <a:lstStyle/>
          <a:p>
            <a:r>
              <a:rPr lang="fr-FR" dirty="0"/>
              <a:t>E. Roadmap et Bénéfices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D394147-111D-08C7-0835-27F9B2300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223" y="3013788"/>
            <a:ext cx="9651308" cy="1696519"/>
          </a:xfrm>
        </p:spPr>
      </p:pic>
    </p:spTree>
    <p:extLst>
      <p:ext uri="{BB962C8B-B14F-4D97-AF65-F5344CB8AC3E}">
        <p14:creationId xmlns:p14="http://schemas.microsoft.com/office/powerpoint/2010/main" val="263448883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605</Words>
  <Application>Microsoft Office PowerPoint</Application>
  <PresentationFormat>Grand écran</PresentationFormat>
  <Paragraphs>76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</vt:lpstr>
      <vt:lpstr>Cadrage</vt:lpstr>
      <vt:lpstr>Cadrage projet homesKolar </vt:lpstr>
      <vt:lpstr>SOMMAIRE </vt:lpstr>
      <vt:lpstr>Contexte et objectifs</vt:lpstr>
      <vt:lpstr>A. Contexte et objectifs</vt:lpstr>
      <vt:lpstr>B. Spécifications fonctionnelles </vt:lpstr>
      <vt:lpstr>C. Architecture et Stack techniques </vt:lpstr>
      <vt:lpstr>D. Diagramme de classe UML </vt:lpstr>
      <vt:lpstr>E. Roadmap et Bénéfices  </vt:lpstr>
      <vt:lpstr>E. Roadmap et Bénéfices </vt:lpstr>
      <vt:lpstr>F. Organisation de l’équipe </vt:lpstr>
      <vt:lpstr>G. Axes d’amélioration </vt:lpstr>
      <vt:lpstr>Conclusion du projet pour HomeSkolar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Roukiat SAID HASSANI</dc:creator>
  <cp:lastModifiedBy>Roukiat SAID HASSANI</cp:lastModifiedBy>
  <cp:revision>6</cp:revision>
  <dcterms:created xsi:type="dcterms:W3CDTF">2025-09-19T08:41:38Z</dcterms:created>
  <dcterms:modified xsi:type="dcterms:W3CDTF">2025-09-25T14:37:18Z</dcterms:modified>
</cp:coreProperties>
</file>