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71" r:id="rId12"/>
    <p:sldId id="272" r:id="rId14"/>
    <p:sldId id="276" r:id="rId15"/>
    <p:sldId id="277" r:id="rId16"/>
    <p:sldId id="278" r:id="rId17"/>
    <p:sldId id="273" r:id="rId18"/>
    <p:sldId id="279" r:id="rId19"/>
    <p:sldId id="280" r:id="rId20"/>
    <p:sldId id="281" r:id="rId21"/>
    <p:sldId id="282" r:id="rId22"/>
    <p:sldId id="283" r:id="rId23"/>
    <p:sldId id="284" r:id="rId24"/>
    <p:sldId id="286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4" y="56"/>
      </p:cViewPr>
      <p:guideLst>
        <p:guide orient="horz" pos="216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86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7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80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81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20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509270"/>
            <a:ext cx="12191365" cy="19964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36201" y="5429885"/>
            <a:ext cx="4678915" cy="40068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36201" y="5429885"/>
            <a:ext cx="4581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</a:rPr>
              <a:t>组员：李勇志、李思维、张影、崔傲叠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algn="r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0003790" y="659130"/>
            <a:ext cx="2188210" cy="169608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16050" y="3310255"/>
            <a:ext cx="9359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光行楷_CNKI" panose="02000500000000000000" charset="-122"/>
                <a:ea typeface="华光行楷_CNKI" panose="02000500000000000000" charset="-122"/>
                <a:cs typeface="华光行楷_CNKI" panose="02000500000000000000" charset="-122"/>
              </a:rPr>
              <a:t>泰坦尼克号</a:t>
            </a:r>
            <a:r>
              <a:rPr lang="en-US" altLang="zh-CN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光行楷_CNKI" panose="02000500000000000000" charset="-122"/>
                <a:ea typeface="华光行楷_CNKI" panose="02000500000000000000" charset="-122"/>
                <a:cs typeface="华光行楷_CNKI" panose="02000500000000000000" charset="-122"/>
              </a:rPr>
              <a:t>--</a:t>
            </a:r>
            <a:r>
              <a:rPr lang="zh-CN" altLang="en-US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光行楷_CNKI" panose="02000500000000000000" charset="-122"/>
                <a:ea typeface="华光行楷_CNKI" panose="02000500000000000000" charset="-122"/>
                <a:cs typeface="华光行楷_CNKI" panose="02000500000000000000" charset="-122"/>
              </a:rPr>
              <a:t>幸存者预测</a:t>
            </a:r>
            <a:endParaRPr lang="zh-CN" altLang="en-US" sz="6000" b="1" dirty="0">
              <a:solidFill>
                <a:schemeClr val="tx2">
                  <a:lumMod val="75000"/>
                  <a:lumOff val="25000"/>
                </a:schemeClr>
              </a:solidFill>
              <a:latin typeface="华光行楷_CNKI" panose="02000500000000000000" charset="-122"/>
              <a:ea typeface="华光行楷_CNKI" panose="02000500000000000000" charset="-122"/>
              <a:cs typeface="华光行楷_CNKI" panose="02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56092" y="4737735"/>
            <a:ext cx="50357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</a:t>
            </a:r>
            <a:r>
              <a:rPr lang="zh-CN" alt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组：学习使我快乐</a:t>
            </a:r>
            <a:endParaRPr lang="en-US" altLang="zh-CN" sz="2400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18660000">
            <a:off x="11658600" y="6724015"/>
            <a:ext cx="830580" cy="22923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475615" y="6263005"/>
            <a:ext cx="91071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340" y="659130"/>
            <a:ext cx="1769745" cy="1703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0434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215" y="165100"/>
            <a:ext cx="5351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数据分析与</a:t>
            </a:r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17600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5575" y="1369695"/>
            <a:ext cx="11132820" cy="1610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计算离散型变量的统计特征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train_df.describe(include=['O'])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 非空数量count，唯一值种类unique，出现最多的类型top和出现次数freq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55" y="3441065"/>
            <a:ext cx="5435600" cy="2600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935" y="3155950"/>
            <a:ext cx="556704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/>
              <a:t>样本中分类特征的分布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- 名称在数据集中是唯一</a:t>
            </a:r>
            <a:r>
              <a:rPr lang="en-US" altLang="zh-CN" sz="2000"/>
              <a:t>(</a:t>
            </a:r>
            <a:r>
              <a:rPr lang="zh-CN" altLang="en-US" sz="2000"/>
              <a:t>count=unique=891</a:t>
            </a:r>
            <a:r>
              <a:rPr lang="en-US" altLang="zh-CN" sz="2000"/>
              <a:t>)</a:t>
            </a:r>
            <a:r>
              <a:rPr lang="zh-CN" altLang="en-US" sz="2000"/>
              <a:t>；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- 性别变量有两个可能的值，男性占 65%（top=male</a:t>
            </a:r>
            <a:r>
              <a:rPr lang="en-US" altLang="zh-CN" sz="2000"/>
              <a:t>,</a:t>
            </a:r>
            <a:r>
              <a:rPr lang="zh-CN" altLang="en-US" sz="2000"/>
              <a:t>freq=577/891）;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- 票号具有高比例 (22%) 的重复值 (unique=681)；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- 客舱号在样本中也具有较多重复项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- 登船港口有三个可能的值，大多数乘客是S口。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0434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215" y="165100"/>
            <a:ext cx="5351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数据分析与</a:t>
            </a:r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17600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5575" y="1468755"/>
            <a:ext cx="11132820" cy="4490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分析数值特征Age与Survived相关性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直方图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我们可以了解到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婴儿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年龄&lt;=4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的存活率很高；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最年长的乘客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年龄=80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幸存下来；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大部分15-25岁的人无法生存；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大多数乘客的年龄在15-35岁之间。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经过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简单分析后续工作应：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在模型训练中考虑年龄特征 Age；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完成年龄特征的缺失值处理；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捆绑年龄组。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2352675"/>
            <a:ext cx="6756400" cy="3314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0434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215" y="165100"/>
            <a:ext cx="5351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数据分析与</a:t>
            </a:r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17600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515" y="1316355"/>
            <a:ext cx="92202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分析有序分类特征Pclass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船舱等级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与Survived相关性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905" y="4041775"/>
            <a:ext cx="8421370" cy="2589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3515" y="1851025"/>
            <a:ext cx="11490960" cy="2526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之前分析可知Age与Survived具有相关性，将年龄，票价等级和幸存这三者之间的关系通过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直方图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表示可得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Pclass=3 有大多数乘客，但大多数没有幸存；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Pclass=2 和 Pclass=3 的婴儿乘客大多幸存下来；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Pclass=1 中的大多数乘客幸存下来；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Pclass 因乘客年龄分布而异。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因此Pclass纳入模型训练之中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0434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215" y="165100"/>
            <a:ext cx="5351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数据分析与</a:t>
            </a:r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17600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515" y="1316355"/>
            <a:ext cx="92202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分析无序分类特征Embarked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登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船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港口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与Survived相关性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515" y="1851025"/>
            <a:ext cx="1149096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通过散点图描述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不同登船口下票价等级，幸存率和性别之间的关系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Embarked=S 和 Q 中，女性乘客的存活率远高于男性；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Embarked=C 中，男性的存活率较高。这可能是Embarked和Sex相关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而Sex和Survived 相关，进而造成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Embarked与Survived间接相关；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对于同一票价等级和同一性别，不同登船港口的存活率不同。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综上分析，在模型训练中应该：添加 Sex 和 Embarked 特征。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4174490"/>
            <a:ext cx="8397875" cy="2456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0434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215" y="165100"/>
            <a:ext cx="5351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数据分析与</a:t>
            </a:r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17600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3515" y="1316355"/>
            <a:ext cx="922020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分析数值特征Fare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票价</a:t>
            </a:r>
            <a:r>
              <a:rPr 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与Survived相关性</a:t>
            </a:r>
            <a:endParaRPr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515" y="1851025"/>
            <a:ext cx="11490960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将分类特征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非数值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和数字特征相关联，将Embarked（分类非数值）、Fare（连续数值）与 Survived（二分类数值）相关联。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支付更高票价的乘客能够更好地幸存，并且幸存率具有较明显的票价区间性；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不同的登船港口有不同的存活率。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因此，应该考虑捆绑票价特征Fare，并纳入模型训练中。 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" y="3848735"/>
            <a:ext cx="8642350" cy="2590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0434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215" y="165100"/>
            <a:ext cx="5351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数据分析与</a:t>
            </a:r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17600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65" y="1420495"/>
            <a:ext cx="11424920" cy="5210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预处理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删除票号、船舱号、名称和乘客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无用特征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转换性别特征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，男性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(male)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赋值为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，女性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(female)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赋值为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，并转为整型数据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使用平均值填补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Age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缺失值，使用众数填补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Embarked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缺失值，使用中位数填补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Fare          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缺失值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特征提取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结合SibSp和Parch特征创建一个新特征FamilySize，意为包括兄弟姐妹、配偶、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父母、孩子和自己的所有家人数量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创建一个新特征IsAlone，取值为0表示不是独自一人，取值为1表示独自一人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通过分析发现IsAlone更能反映其与Survived的相关性，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舍弃Parch、SibSp和FamilySize特征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608399" y="1501200"/>
            <a:ext cx="5904695" cy="47484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K-</a:t>
            </a:r>
            <a:r>
              <a:rPr lang="zh-CN" altLang="en-US" b="1" dirty="0"/>
              <a:t>近邻</a:t>
            </a:r>
            <a:r>
              <a:rPr lang="zh-CN" altLang="en-US" b="1" dirty="0" smtClean="0"/>
              <a:t>算法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如果一个样本在特征空间中的</a:t>
            </a:r>
            <a:r>
              <a:rPr lang="en-US" altLang="zh-CN" b="1" dirty="0"/>
              <a:t>k</a:t>
            </a:r>
            <a:r>
              <a:rPr lang="zh-CN" altLang="en-US" b="1" dirty="0"/>
              <a:t>个最相似</a:t>
            </a:r>
            <a:r>
              <a:rPr lang="en-US" altLang="zh-CN" b="1" dirty="0"/>
              <a:t>(</a:t>
            </a:r>
            <a:r>
              <a:rPr lang="zh-CN" altLang="en-US" b="1" dirty="0"/>
              <a:t>即特征空间中最邻近</a:t>
            </a:r>
            <a:r>
              <a:rPr lang="en-US" altLang="zh-CN" b="1" dirty="0"/>
              <a:t>)</a:t>
            </a:r>
            <a:r>
              <a:rPr lang="zh-CN" altLang="en-US" b="1" dirty="0"/>
              <a:t>的样本中的大多数属于某一个类别</a:t>
            </a:r>
            <a:r>
              <a:rPr lang="zh-CN" altLang="en-US" dirty="0"/>
              <a:t>，则该样本也属于这个类别。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）计算已知类别数据集中的点与当前点之间的距离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）按距离递增次序排序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）选取与当前点距离最小的</a:t>
            </a:r>
            <a:r>
              <a:rPr lang="en-US" altLang="zh-CN" dirty="0"/>
              <a:t>k</a:t>
            </a:r>
            <a:r>
              <a:rPr lang="zh-CN" altLang="en-US" dirty="0"/>
              <a:t>个点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）统计前</a:t>
            </a:r>
            <a:r>
              <a:rPr lang="en-US" altLang="zh-CN" dirty="0"/>
              <a:t>k</a:t>
            </a:r>
            <a:r>
              <a:rPr lang="zh-CN" altLang="en-US" dirty="0"/>
              <a:t>个点所在的类别出现的频率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）返回前</a:t>
            </a:r>
            <a:r>
              <a:rPr lang="en-US" altLang="zh-CN" dirty="0"/>
              <a:t>k</a:t>
            </a:r>
            <a:r>
              <a:rPr lang="zh-CN" altLang="en-US" dirty="0"/>
              <a:t>个点出现频率最高的类别作为当前点的预测分类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700" y="66675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5045" y="88900"/>
            <a:ext cx="3916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算法选择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2700" y="1029335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10" y="1235810"/>
            <a:ext cx="2883002" cy="225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10" y="3706160"/>
            <a:ext cx="30480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608399" y="1501200"/>
            <a:ext cx="5904695" cy="47484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逻辑</a:t>
            </a:r>
            <a:r>
              <a:rPr lang="zh-CN" altLang="en-US" b="1" dirty="0" smtClean="0"/>
              <a:t>回归算法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逻辑回归是以线性回归为理论</a:t>
            </a:r>
            <a:r>
              <a:rPr lang="zh-CN" altLang="en-US" dirty="0" smtClean="0"/>
              <a:t>支持</a:t>
            </a:r>
            <a:r>
              <a:rPr lang="zh-CN" altLang="en-US" dirty="0"/>
              <a:t>，但又通过</a:t>
            </a:r>
            <a:r>
              <a:rPr lang="en-US" altLang="zh-CN" dirty="0"/>
              <a:t>sigmoid</a:t>
            </a:r>
            <a:r>
              <a:rPr lang="zh-CN" altLang="en-US" dirty="0"/>
              <a:t>函数（逻辑回归函数）引入非线性</a:t>
            </a:r>
            <a:r>
              <a:rPr lang="zh-CN" altLang="en-US" dirty="0" smtClean="0"/>
              <a:t>因素，</a:t>
            </a:r>
            <a:r>
              <a:rPr lang="zh-CN" altLang="en-US" dirty="0"/>
              <a:t>最常见的就是用来处理二分类</a:t>
            </a:r>
            <a:r>
              <a:rPr lang="zh-CN" altLang="en-US" dirty="0" smtClean="0"/>
              <a:t>问题。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）输入</a:t>
            </a:r>
            <a:r>
              <a:rPr lang="zh-CN" altLang="en-US" dirty="0"/>
              <a:t>数据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）设置激活函数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）计算损失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/>
              <a:t>）使用梯度下降优化算法，去减少损失函数的</a:t>
            </a:r>
            <a:r>
              <a:rPr lang="zh-CN" altLang="en-US" dirty="0" smtClean="0"/>
              <a:t>值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700" y="48895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5045" y="61595"/>
            <a:ext cx="3916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2700" y="993775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70" y="861060"/>
            <a:ext cx="3070409" cy="205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47" y="3179691"/>
            <a:ext cx="3558018" cy="3232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608399" y="1501200"/>
            <a:ext cx="5583854" cy="47484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随机</a:t>
            </a:r>
            <a:r>
              <a:rPr lang="zh-CN" altLang="en-US" b="1" dirty="0" smtClean="0"/>
              <a:t>森林算法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/>
              <a:t>随机森林是一个包含多个决策树的分类器，并且其输出的类别是由个别树输出的类别的众数而定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例如</a:t>
            </a:r>
            <a:r>
              <a:rPr lang="en-US" altLang="zh-CN" sz="1600" dirty="0"/>
              <a:t>, </a:t>
            </a:r>
            <a:r>
              <a:rPr lang="zh-CN" altLang="en-US" sz="1600" dirty="0"/>
              <a:t>如果你训练了</a:t>
            </a:r>
            <a:r>
              <a:rPr lang="en-US" altLang="zh-CN" sz="1600" dirty="0"/>
              <a:t>5</a:t>
            </a:r>
            <a:r>
              <a:rPr lang="zh-CN" altLang="en-US" sz="1600" dirty="0"/>
              <a:t>个树</a:t>
            </a:r>
            <a:r>
              <a:rPr lang="en-US" altLang="zh-CN" sz="1600" dirty="0"/>
              <a:t>, </a:t>
            </a:r>
            <a:r>
              <a:rPr lang="zh-CN" altLang="en-US" sz="1600" dirty="0"/>
              <a:t>其中有</a:t>
            </a:r>
            <a:r>
              <a:rPr lang="en-US" altLang="zh-CN" sz="1600" dirty="0"/>
              <a:t>4</a:t>
            </a:r>
            <a:r>
              <a:rPr lang="zh-CN" altLang="en-US" sz="1600" dirty="0"/>
              <a:t>个树的结果是</a:t>
            </a:r>
            <a:r>
              <a:rPr lang="en-US" altLang="zh-CN" sz="1600" dirty="0"/>
              <a:t>True, 1</a:t>
            </a:r>
            <a:r>
              <a:rPr lang="zh-CN" altLang="en-US" sz="1600" dirty="0"/>
              <a:t>个树的结果是</a:t>
            </a:r>
            <a:r>
              <a:rPr lang="en-US" altLang="zh-CN" sz="1600" dirty="0"/>
              <a:t>False, </a:t>
            </a:r>
            <a:r>
              <a:rPr lang="zh-CN" altLang="en-US" sz="1600" dirty="0"/>
              <a:t>那么最终投票结果就是</a:t>
            </a:r>
            <a:r>
              <a:rPr lang="en-US" altLang="zh-CN" sz="1600" dirty="0"/>
              <a:t>True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b="1" dirty="0"/>
              <a:t>随机森林够造过程中的关键步骤</a:t>
            </a:r>
            <a:r>
              <a:rPr lang="en-US" altLang="zh-CN" dirty="0"/>
              <a:t>(M</a:t>
            </a:r>
            <a:r>
              <a:rPr lang="zh-CN" altLang="en-US" dirty="0"/>
              <a:t>表示特征数目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​ </a:t>
            </a:r>
            <a:r>
              <a:rPr lang="en-US" altLang="zh-CN" b="1" dirty="0"/>
              <a:t>1)</a:t>
            </a:r>
            <a:r>
              <a:rPr lang="zh-CN" altLang="en-US" b="1" dirty="0"/>
              <a:t>一次随机选出一个样本，有放回的抽样，重复</a:t>
            </a:r>
            <a:r>
              <a:rPr lang="en-US" altLang="zh-CN" b="1" dirty="0"/>
              <a:t>N</a:t>
            </a:r>
            <a:r>
              <a:rPr lang="zh-CN" altLang="en-US" b="1" dirty="0"/>
              <a:t>次</a:t>
            </a:r>
            <a:r>
              <a:rPr lang="en-US" altLang="zh-CN" b="1" dirty="0"/>
              <a:t>(</a:t>
            </a:r>
            <a:r>
              <a:rPr lang="zh-CN" altLang="en-US" b="1" dirty="0"/>
              <a:t>有可能出现重复的样本</a:t>
            </a:r>
            <a:r>
              <a:rPr lang="en-US" altLang="zh-CN" b="1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​ </a:t>
            </a:r>
            <a:r>
              <a:rPr lang="en-US" altLang="zh-CN" b="1" dirty="0"/>
              <a:t>2) </a:t>
            </a:r>
            <a:r>
              <a:rPr lang="zh-CN" altLang="en-US" b="1" dirty="0"/>
              <a:t>随机去选出</a:t>
            </a:r>
            <a:r>
              <a:rPr lang="en-US" altLang="zh-CN" b="1" dirty="0"/>
              <a:t>m</a:t>
            </a:r>
            <a:r>
              <a:rPr lang="zh-CN" altLang="en-US" b="1" dirty="0"/>
              <a:t>个特征</a:t>
            </a:r>
            <a:r>
              <a:rPr lang="en-US" altLang="zh-CN" b="1" dirty="0"/>
              <a:t>, m &lt;&lt;M</a:t>
            </a:r>
            <a:r>
              <a:rPr lang="zh-CN" altLang="en-US" b="1" dirty="0"/>
              <a:t>，建立决策树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700" y="66675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6155" y="88900"/>
            <a:ext cx="3916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算法选择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2700" y="1011555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pic>
        <p:nvPicPr>
          <p:cNvPr id="4098" name="Picture 2" descr="C:\Users\11575\Desktop\006tNbRwgy1gap6tbtr66j31d00s0aim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494" y="1259872"/>
            <a:ext cx="4419465" cy="252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11575\Desktop\006tNbRwgy1gap6w0oioqj31bc0iu4a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60" y="4017536"/>
            <a:ext cx="5911513" cy="235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700" y="57785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5045" y="124460"/>
            <a:ext cx="3916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2700" y="1002665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67155" y="2054726"/>
            <a:ext cx="3296920" cy="31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endParaRPr lang="en-US" altLang="zh-CN" sz="2800" b="1" dirty="0" smtClean="0"/>
          </a:p>
          <a:p>
            <a:r>
              <a:rPr lang="zh-CN" altLang="en-US" sz="2800" b="1" dirty="0">
                <a:sym typeface="+mn-ea"/>
              </a:rPr>
              <a:t>随机</a:t>
            </a:r>
            <a:r>
              <a:rPr lang="zh-CN" altLang="en-US" sz="2800" b="1" dirty="0" smtClean="0">
                <a:sym typeface="+mn-ea"/>
              </a:rPr>
              <a:t>森林</a:t>
            </a:r>
            <a:endParaRPr lang="en-US" altLang="zh-CN" sz="2800" b="1" dirty="0" smtClean="0"/>
          </a:p>
          <a:p>
            <a:endParaRPr lang="zh-CN" altLang="en-US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800" b="1" dirty="0"/>
              <a:t>逻辑回归</a:t>
            </a:r>
            <a:endParaRPr lang="zh-CN" altLang="en-US" sz="2800" dirty="0"/>
          </a:p>
          <a:p>
            <a:endParaRPr lang="zh-CN" altLang="en-US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b="1" dirty="0" smtClean="0">
                <a:sym typeface="+mn-ea"/>
              </a:rPr>
              <a:t>K-</a:t>
            </a:r>
            <a:r>
              <a:rPr lang="zh-CN" altLang="en-US" sz="2800" b="1" dirty="0">
                <a:sym typeface="+mn-ea"/>
              </a:rPr>
              <a:t>近邻算法</a:t>
            </a:r>
            <a:endParaRPr lang="en-US" altLang="zh-CN" sz="2800" b="1" dirty="0"/>
          </a:p>
          <a:p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758815" y="2439874"/>
            <a:ext cx="4777740" cy="224536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+mn-ea"/>
              </a:rPr>
              <a:t>86.76</a:t>
            </a:r>
            <a:endParaRPr lang="en-US" altLang="zh-CN" sz="2800" dirty="0">
              <a:sym typeface="+mn-ea"/>
            </a:endParaRPr>
          </a:p>
          <a:p>
            <a:endParaRPr lang="zh-CN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dirty="0">
                <a:sym typeface="+mn-ea"/>
              </a:rPr>
              <a:t>83.61</a:t>
            </a:r>
            <a:endParaRPr lang="zh-CN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800" dirty="0" smtClean="0">
                <a:sym typeface="+mn-ea"/>
              </a:rPr>
              <a:t>79.24</a:t>
            </a:r>
            <a:endParaRPr lang="zh-CN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791585" y="2656673"/>
            <a:ext cx="1967230" cy="13208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792621" y="3569464"/>
            <a:ext cx="1967230" cy="13208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791585" y="4359509"/>
            <a:ext cx="1967230" cy="13208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9945" y="2016760"/>
            <a:ext cx="537210" cy="31845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56310" y="2296493"/>
            <a:ext cx="284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的得分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562" y="2634214"/>
            <a:ext cx="35623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914665" y="2917622"/>
            <a:ext cx="2374441" cy="1323439"/>
            <a:chOff x="0" y="3010281"/>
            <a:chExt cx="6441740" cy="3704871"/>
          </a:xfrm>
        </p:grpSpPr>
        <p:sp>
          <p:nvSpPr>
            <p:cNvPr id="43" name="Freeform 5"/>
            <p:cNvSpPr/>
            <p:nvPr/>
          </p:nvSpPr>
          <p:spPr bwMode="auto">
            <a:xfrm>
              <a:off x="1136453" y="4233751"/>
              <a:ext cx="4196555" cy="2481401"/>
            </a:xfrm>
            <a:custGeom>
              <a:avLst/>
              <a:gdLst>
                <a:gd name="T0" fmla="*/ 757 w 757"/>
                <a:gd name="T1" fmla="*/ 322 h 432"/>
                <a:gd name="T2" fmla="*/ 380 w 757"/>
                <a:gd name="T3" fmla="*/ 432 h 432"/>
                <a:gd name="T4" fmla="*/ 0 w 757"/>
                <a:gd name="T5" fmla="*/ 322 h 432"/>
                <a:gd name="T6" fmla="*/ 77 w 757"/>
                <a:gd name="T7" fmla="*/ 0 h 432"/>
                <a:gd name="T8" fmla="*/ 678 w 757"/>
                <a:gd name="T9" fmla="*/ 0 h 432"/>
                <a:gd name="T10" fmla="*/ 757 w 757"/>
                <a:gd name="T11" fmla="*/ 32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7" h="432">
                  <a:moveTo>
                    <a:pt x="757" y="322"/>
                  </a:moveTo>
                  <a:lnTo>
                    <a:pt x="380" y="432"/>
                  </a:lnTo>
                  <a:lnTo>
                    <a:pt x="0" y="322"/>
                  </a:lnTo>
                  <a:lnTo>
                    <a:pt x="77" y="0"/>
                  </a:lnTo>
                  <a:lnTo>
                    <a:pt x="678" y="0"/>
                  </a:lnTo>
                  <a:lnTo>
                    <a:pt x="757" y="322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"/>
            <p:cNvSpPr/>
            <p:nvPr/>
          </p:nvSpPr>
          <p:spPr bwMode="auto">
            <a:xfrm>
              <a:off x="0" y="3010281"/>
              <a:ext cx="6441736" cy="2067834"/>
            </a:xfrm>
            <a:custGeom>
              <a:avLst/>
              <a:gdLst>
                <a:gd name="T0" fmla="*/ 1162 w 1162"/>
                <a:gd name="T1" fmla="*/ 128 h 360"/>
                <a:gd name="T2" fmla="*/ 581 w 1162"/>
                <a:gd name="T3" fmla="*/ 0 h 360"/>
                <a:gd name="T4" fmla="*/ 0 w 1162"/>
                <a:gd name="T5" fmla="*/ 128 h 360"/>
                <a:gd name="T6" fmla="*/ 0 w 1162"/>
                <a:gd name="T7" fmla="*/ 185 h 360"/>
                <a:gd name="T8" fmla="*/ 581 w 1162"/>
                <a:gd name="T9" fmla="*/ 360 h 360"/>
                <a:gd name="T10" fmla="*/ 1162 w 1162"/>
                <a:gd name="T11" fmla="*/ 185 h 360"/>
                <a:gd name="T12" fmla="*/ 1162 w 1162"/>
                <a:gd name="T13" fmla="*/ 12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360">
                  <a:moveTo>
                    <a:pt x="1162" y="128"/>
                  </a:moveTo>
                  <a:lnTo>
                    <a:pt x="581" y="0"/>
                  </a:lnTo>
                  <a:lnTo>
                    <a:pt x="0" y="128"/>
                  </a:lnTo>
                  <a:lnTo>
                    <a:pt x="0" y="185"/>
                  </a:lnTo>
                  <a:lnTo>
                    <a:pt x="581" y="360"/>
                  </a:lnTo>
                  <a:lnTo>
                    <a:pt x="1162" y="185"/>
                  </a:lnTo>
                  <a:lnTo>
                    <a:pt x="116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8"/>
            <p:cNvSpPr/>
            <p:nvPr/>
          </p:nvSpPr>
          <p:spPr bwMode="auto">
            <a:xfrm>
              <a:off x="16633" y="3010281"/>
              <a:ext cx="6425107" cy="1757659"/>
            </a:xfrm>
            <a:custGeom>
              <a:avLst/>
              <a:gdLst>
                <a:gd name="T0" fmla="*/ 578 w 1159"/>
                <a:gd name="T1" fmla="*/ 306 h 306"/>
                <a:gd name="T2" fmla="*/ 0 w 1159"/>
                <a:gd name="T3" fmla="*/ 128 h 306"/>
                <a:gd name="T4" fmla="*/ 578 w 1159"/>
                <a:gd name="T5" fmla="*/ 0 h 306"/>
                <a:gd name="T6" fmla="*/ 1159 w 1159"/>
                <a:gd name="T7" fmla="*/ 128 h 306"/>
                <a:gd name="T8" fmla="*/ 578 w 1159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9" h="306">
                  <a:moveTo>
                    <a:pt x="578" y="306"/>
                  </a:moveTo>
                  <a:lnTo>
                    <a:pt x="0" y="128"/>
                  </a:lnTo>
                  <a:lnTo>
                    <a:pt x="578" y="0"/>
                  </a:lnTo>
                  <a:lnTo>
                    <a:pt x="1159" y="128"/>
                  </a:lnTo>
                  <a:lnTo>
                    <a:pt x="578" y="306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9"/>
            <p:cNvSpPr/>
            <p:nvPr/>
          </p:nvSpPr>
          <p:spPr bwMode="auto">
            <a:xfrm>
              <a:off x="3098910" y="3802950"/>
              <a:ext cx="2821726" cy="172320"/>
            </a:xfrm>
            <a:custGeom>
              <a:avLst/>
              <a:gdLst>
                <a:gd name="T0" fmla="*/ 335 w 336"/>
                <a:gd name="T1" fmla="*/ 13 h 20"/>
                <a:gd name="T2" fmla="*/ 326 w 336"/>
                <a:gd name="T3" fmla="*/ 19 h 20"/>
                <a:gd name="T4" fmla="*/ 7 w 336"/>
                <a:gd name="T5" fmla="*/ 16 h 20"/>
                <a:gd name="T6" fmla="*/ 0 w 336"/>
                <a:gd name="T7" fmla="*/ 7 h 20"/>
                <a:gd name="T8" fmla="*/ 0 w 336"/>
                <a:gd name="T9" fmla="*/ 7 h 20"/>
                <a:gd name="T10" fmla="*/ 9 w 336"/>
                <a:gd name="T11" fmla="*/ 1 h 20"/>
                <a:gd name="T12" fmla="*/ 329 w 336"/>
                <a:gd name="T13" fmla="*/ 4 h 20"/>
                <a:gd name="T14" fmla="*/ 335 w 336"/>
                <a:gd name="T15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" h="20">
                  <a:moveTo>
                    <a:pt x="335" y="13"/>
                  </a:moveTo>
                  <a:cubicBezTo>
                    <a:pt x="335" y="17"/>
                    <a:pt x="331" y="20"/>
                    <a:pt x="326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329" y="4"/>
                    <a:pt x="329" y="4"/>
                    <a:pt x="329" y="4"/>
                  </a:cubicBezTo>
                  <a:cubicBezTo>
                    <a:pt x="333" y="5"/>
                    <a:pt x="336" y="9"/>
                    <a:pt x="335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0"/>
            <p:cNvSpPr/>
            <p:nvPr/>
          </p:nvSpPr>
          <p:spPr bwMode="auto">
            <a:xfrm>
              <a:off x="5817161" y="3833066"/>
              <a:ext cx="133048" cy="970735"/>
            </a:xfrm>
            <a:custGeom>
              <a:avLst/>
              <a:gdLst>
                <a:gd name="T0" fmla="*/ 16 w 16"/>
                <a:gd name="T1" fmla="*/ 104 h 112"/>
                <a:gd name="T2" fmla="*/ 8 w 16"/>
                <a:gd name="T3" fmla="*/ 112 h 112"/>
                <a:gd name="T4" fmla="*/ 8 w 16"/>
                <a:gd name="T5" fmla="*/ 112 h 112"/>
                <a:gd name="T6" fmla="*/ 0 w 16"/>
                <a:gd name="T7" fmla="*/ 104 h 112"/>
                <a:gd name="T8" fmla="*/ 0 w 16"/>
                <a:gd name="T9" fmla="*/ 8 h 112"/>
                <a:gd name="T10" fmla="*/ 8 w 16"/>
                <a:gd name="T11" fmla="*/ 0 h 112"/>
                <a:gd name="T12" fmla="*/ 8 w 16"/>
                <a:gd name="T13" fmla="*/ 0 h 112"/>
                <a:gd name="T14" fmla="*/ 16 w 16"/>
                <a:gd name="T15" fmla="*/ 8 h 112"/>
                <a:gd name="T16" fmla="*/ 16 w 16"/>
                <a:gd name="T17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2">
                  <a:moveTo>
                    <a:pt x="16" y="104"/>
                  </a:moveTo>
                  <a:cubicBezTo>
                    <a:pt x="16" y="109"/>
                    <a:pt x="13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3" y="112"/>
                    <a:pt x="0" y="109"/>
                    <a:pt x="0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lnTo>
                    <a:pt x="16" y="104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5660082" y="4664548"/>
              <a:ext cx="443493" cy="459518"/>
            </a:xfrm>
            <a:prstGeom prst="ellipse">
              <a:avLst/>
            </a:pr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2"/>
            <p:cNvSpPr/>
            <p:nvPr/>
          </p:nvSpPr>
          <p:spPr bwMode="auto">
            <a:xfrm>
              <a:off x="5593558" y="5279157"/>
              <a:ext cx="576541" cy="1079869"/>
            </a:xfrm>
            <a:custGeom>
              <a:avLst/>
              <a:gdLst>
                <a:gd name="T0" fmla="*/ 69 w 69"/>
                <a:gd name="T1" fmla="*/ 114 h 124"/>
                <a:gd name="T2" fmla="*/ 59 w 69"/>
                <a:gd name="T3" fmla="*/ 124 h 124"/>
                <a:gd name="T4" fmla="*/ 10 w 69"/>
                <a:gd name="T5" fmla="*/ 124 h 124"/>
                <a:gd name="T6" fmla="*/ 0 w 69"/>
                <a:gd name="T7" fmla="*/ 114 h 124"/>
                <a:gd name="T8" fmla="*/ 10 w 69"/>
                <a:gd name="T9" fmla="*/ 10 h 124"/>
                <a:gd name="T10" fmla="*/ 20 w 69"/>
                <a:gd name="T11" fmla="*/ 0 h 124"/>
                <a:gd name="T12" fmla="*/ 49 w 69"/>
                <a:gd name="T13" fmla="*/ 0 h 124"/>
                <a:gd name="T14" fmla="*/ 59 w 69"/>
                <a:gd name="T15" fmla="*/ 10 h 124"/>
                <a:gd name="T16" fmla="*/ 69 w 69"/>
                <a:gd name="T17" fmla="*/ 1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24">
                  <a:moveTo>
                    <a:pt x="69" y="114"/>
                  </a:moveTo>
                  <a:cubicBezTo>
                    <a:pt x="69" y="119"/>
                    <a:pt x="64" y="124"/>
                    <a:pt x="59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4" y="124"/>
                    <a:pt x="0" y="119"/>
                    <a:pt x="0" y="11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5"/>
                    <a:pt x="14" y="0"/>
                    <a:pt x="2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5" y="0"/>
                    <a:pt x="59" y="5"/>
                    <a:pt x="59" y="10"/>
                  </a:cubicBezTo>
                  <a:lnTo>
                    <a:pt x="69" y="114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3"/>
            <p:cNvSpPr/>
            <p:nvPr/>
          </p:nvSpPr>
          <p:spPr bwMode="auto">
            <a:xfrm>
              <a:off x="5665623" y="5003445"/>
              <a:ext cx="404689" cy="310175"/>
            </a:xfrm>
            <a:custGeom>
              <a:avLst/>
              <a:gdLst>
                <a:gd name="T0" fmla="*/ 48 w 48"/>
                <a:gd name="T1" fmla="*/ 26 h 36"/>
                <a:gd name="T2" fmla="*/ 38 w 48"/>
                <a:gd name="T3" fmla="*/ 36 h 36"/>
                <a:gd name="T4" fmla="*/ 10 w 48"/>
                <a:gd name="T5" fmla="*/ 36 h 36"/>
                <a:gd name="T6" fmla="*/ 0 w 48"/>
                <a:gd name="T7" fmla="*/ 26 h 36"/>
                <a:gd name="T8" fmla="*/ 0 w 48"/>
                <a:gd name="T9" fmla="*/ 10 h 36"/>
                <a:gd name="T10" fmla="*/ 10 w 48"/>
                <a:gd name="T11" fmla="*/ 0 h 36"/>
                <a:gd name="T12" fmla="*/ 38 w 48"/>
                <a:gd name="T13" fmla="*/ 0 h 36"/>
                <a:gd name="T14" fmla="*/ 48 w 48"/>
                <a:gd name="T15" fmla="*/ 10 h 36"/>
                <a:gd name="T16" fmla="*/ 48 w 48"/>
                <a:gd name="T17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">
                  <a:moveTo>
                    <a:pt x="48" y="26"/>
                  </a:moveTo>
                  <a:cubicBezTo>
                    <a:pt x="48" y="32"/>
                    <a:pt x="44" y="36"/>
                    <a:pt x="38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0"/>
                    <a:pt x="48" y="4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2816181" y="3711047"/>
              <a:ext cx="820462" cy="3044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324998" y="2702588"/>
            <a:ext cx="2366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rgbClr val="22385C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  <a:endParaRPr lang="zh-CN" altLang="en-US" sz="8000" dirty="0">
              <a:solidFill>
                <a:srgbClr val="22385C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443668" y="3810043"/>
            <a:ext cx="214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22385C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CONTENTS</a:t>
            </a:r>
            <a:endParaRPr lang="zh-CN" altLang="en-US" sz="2800" dirty="0">
              <a:solidFill>
                <a:srgbClr val="22385C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245909" y="1982267"/>
            <a:ext cx="4462818" cy="720000"/>
            <a:chOff x="6100549" y="1719617"/>
            <a:chExt cx="4462818" cy="720000"/>
          </a:xfrm>
        </p:grpSpPr>
        <p:sp>
          <p:nvSpPr>
            <p:cNvPr id="55" name="圆角矩形 54"/>
            <p:cNvSpPr/>
            <p:nvPr/>
          </p:nvSpPr>
          <p:spPr>
            <a:xfrm>
              <a:off x="6100549" y="1719617"/>
              <a:ext cx="4462818" cy="720000"/>
            </a:xfrm>
            <a:prstGeom prst="roundRect">
              <a:avLst/>
            </a:prstGeom>
            <a:solidFill>
              <a:srgbClr val="223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>
              <a:off x="6236186" y="174775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310979" y="1785002"/>
              <a:ext cx="5322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22385C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1</a:t>
              </a:r>
              <a:endParaRPr lang="zh-CN" altLang="en-US" sz="3600" dirty="0">
                <a:solidFill>
                  <a:srgbClr val="22385C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047452" y="1794429"/>
              <a:ext cx="337099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项目介绍</a:t>
              </a:r>
              <a:endParaRPr lang="zh-CN" altLang="en-US" sz="32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242679" y="2987827"/>
            <a:ext cx="4462818" cy="720000"/>
            <a:chOff x="6100549" y="1719617"/>
            <a:chExt cx="4462818" cy="720000"/>
          </a:xfrm>
        </p:grpSpPr>
        <p:sp>
          <p:nvSpPr>
            <p:cNvPr id="65" name="圆角矩形 64"/>
            <p:cNvSpPr/>
            <p:nvPr/>
          </p:nvSpPr>
          <p:spPr>
            <a:xfrm>
              <a:off x="6100549" y="1719617"/>
              <a:ext cx="4462818" cy="720000"/>
            </a:xfrm>
            <a:prstGeom prst="roundRect">
              <a:avLst/>
            </a:prstGeom>
            <a:solidFill>
              <a:srgbClr val="223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6236186" y="174775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310979" y="1785002"/>
              <a:ext cx="53226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22385C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2</a:t>
              </a:r>
              <a:endParaRPr lang="en-US" altLang="zh-CN" sz="3600" dirty="0">
                <a:solidFill>
                  <a:srgbClr val="22385C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7028598" y="1785002"/>
              <a:ext cx="337099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数据分析与</a:t>
              </a:r>
              <a:r>
                <a:rPr lang="zh-CN" altLang="en-US" sz="32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处理</a:t>
              </a:r>
              <a:endParaRPr lang="zh-CN" altLang="en-US" sz="32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42679" y="3936538"/>
            <a:ext cx="4462818" cy="720000"/>
            <a:chOff x="6100549" y="1719617"/>
            <a:chExt cx="4462818" cy="720000"/>
          </a:xfrm>
        </p:grpSpPr>
        <p:sp>
          <p:nvSpPr>
            <p:cNvPr id="70" name="圆角矩形 69"/>
            <p:cNvSpPr/>
            <p:nvPr/>
          </p:nvSpPr>
          <p:spPr>
            <a:xfrm>
              <a:off x="6100549" y="1719617"/>
              <a:ext cx="4462818" cy="720000"/>
            </a:xfrm>
            <a:prstGeom prst="roundRect">
              <a:avLst/>
            </a:prstGeom>
            <a:solidFill>
              <a:srgbClr val="223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6236186" y="174775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310979" y="1785002"/>
              <a:ext cx="53226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22385C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3</a:t>
              </a:r>
              <a:endParaRPr lang="en-US" altLang="zh-CN" sz="3600" dirty="0">
                <a:solidFill>
                  <a:srgbClr val="22385C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028598" y="1785002"/>
              <a:ext cx="337099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算法</a:t>
              </a:r>
              <a:r>
                <a:rPr lang="zh-CN" altLang="en-US" sz="32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选择</a:t>
              </a:r>
              <a:endParaRPr lang="zh-CN" altLang="en-US" sz="32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42679" y="4890943"/>
            <a:ext cx="4462818" cy="720000"/>
            <a:chOff x="6100549" y="1719617"/>
            <a:chExt cx="4462818" cy="720000"/>
          </a:xfrm>
        </p:grpSpPr>
        <p:sp>
          <p:nvSpPr>
            <p:cNvPr id="75" name="圆角矩形 74"/>
            <p:cNvSpPr/>
            <p:nvPr/>
          </p:nvSpPr>
          <p:spPr>
            <a:xfrm>
              <a:off x="6100549" y="1719617"/>
              <a:ext cx="4462818" cy="720000"/>
            </a:xfrm>
            <a:prstGeom prst="roundRect">
              <a:avLst/>
            </a:prstGeom>
            <a:solidFill>
              <a:srgbClr val="223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236186" y="1747753"/>
              <a:ext cx="648000" cy="64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6310979" y="1785002"/>
              <a:ext cx="53226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22385C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4</a:t>
              </a:r>
              <a:endParaRPr lang="en-US" altLang="zh-CN" sz="3600" dirty="0">
                <a:solidFill>
                  <a:srgbClr val="22385C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028598" y="1785002"/>
              <a:ext cx="337099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总结</a:t>
              </a:r>
              <a:endParaRPr lang="zh-CN" altLang="en-US" sz="32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330305" y="1803400"/>
            <a:ext cx="0" cy="4006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700" y="57785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5045" y="97790"/>
            <a:ext cx="3916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2700" y="1002665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87270" y="1834514"/>
            <a:ext cx="10198256" cy="449640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最后选定的模型为：</a:t>
            </a:r>
            <a:r>
              <a:rPr lang="zh-CN" altLang="en-US" b="1" dirty="0"/>
              <a:t>随机</a:t>
            </a:r>
            <a:r>
              <a:rPr lang="zh-CN" altLang="en-US" b="1" dirty="0" smtClean="0"/>
              <a:t>森林</a:t>
            </a:r>
            <a:endParaRPr lang="zh-CN" altLang="en-US" dirty="0"/>
          </a:p>
          <a:p>
            <a:pPr algn="ctr"/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2757" y="1312226"/>
            <a:ext cx="1044575" cy="1044575"/>
          </a:xfrm>
          <a:prstGeom prst="ellipse">
            <a:avLst/>
          </a:prstGeom>
          <a:solidFill>
            <a:schemeClr val="tx2">
              <a:lumMod val="75000"/>
              <a:lumOff val="25000"/>
              <a:alpha val="86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16236" y="5732744"/>
            <a:ext cx="669290" cy="598170"/>
          </a:xfrm>
          <a:prstGeom prst="rect">
            <a:avLst/>
          </a:prstGeom>
          <a:solidFill>
            <a:schemeClr val="tx2">
              <a:lumMod val="75000"/>
              <a:lumOff val="25000"/>
              <a:alpha val="86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86" y="2274941"/>
            <a:ext cx="4387530" cy="40064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31495" y="3806825"/>
            <a:ext cx="227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PCA</a:t>
            </a:r>
            <a:r>
              <a:rPr lang="zh-CN" altLang="en-US" dirty="0" smtClean="0"/>
              <a:t>算法降维，进行预测数据展示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2700" y="31115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5045" y="62230"/>
            <a:ext cx="3916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2700" y="975995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70638" y="1641475"/>
            <a:ext cx="6945924" cy="361061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20051" y="5252084"/>
            <a:ext cx="2383790" cy="49720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项目小结</a:t>
            </a:r>
            <a:endParaRPr lang="zh-CN" altLang="en-US" sz="2400" dirty="0"/>
          </a:p>
        </p:txBody>
      </p:sp>
      <p:sp>
        <p:nvSpPr>
          <p:cNvPr id="13" name="直角三角形 12"/>
          <p:cNvSpPr/>
          <p:nvPr/>
        </p:nvSpPr>
        <p:spPr>
          <a:xfrm rot="5400000">
            <a:off x="2470638" y="1641475"/>
            <a:ext cx="689610" cy="689610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5443" y="2233246"/>
            <a:ext cx="6310972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       我们</a:t>
            </a:r>
            <a:r>
              <a:rPr lang="zh-CN" altLang="en-US" sz="2200" dirty="0"/>
              <a:t>将样本数据进行</a:t>
            </a:r>
            <a:r>
              <a:rPr lang="zh-CN" altLang="en-US" sz="2200" dirty="0" smtClean="0"/>
              <a:t>了数据分析，并对数据进行清洗处理。采用了三</a:t>
            </a:r>
            <a:r>
              <a:rPr lang="zh-CN" altLang="en-US" sz="2200" dirty="0"/>
              <a:t>种</a:t>
            </a:r>
            <a:r>
              <a:rPr lang="zh-CN" altLang="en-US" sz="2200" dirty="0" smtClean="0"/>
              <a:t>算法，选出得分最高的随机森林</a:t>
            </a:r>
            <a:r>
              <a:rPr lang="en-US" altLang="zh-CN" sz="2200" dirty="0" smtClean="0"/>
              <a:t> </a:t>
            </a:r>
            <a:r>
              <a:rPr lang="zh-CN" altLang="en-US" sz="2200" dirty="0"/>
              <a:t>算法，并提供了最终的预测结果</a:t>
            </a:r>
            <a:r>
              <a:rPr lang="zh-CN" altLang="en-US" sz="2200" dirty="0" smtClean="0"/>
              <a:t>。但是 ，该算法还是存在一定的准确率问题，有待提高。   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2200" dirty="0" smtClean="0"/>
              <a:t>       在未来，我们打算</a:t>
            </a:r>
            <a:r>
              <a:rPr lang="zh-CN" altLang="en-US" sz="2200" dirty="0"/>
              <a:t>深入</a:t>
            </a:r>
            <a:r>
              <a:rPr lang="zh-CN" altLang="en-US" sz="2200" dirty="0" smtClean="0"/>
              <a:t>学习更多的</a:t>
            </a:r>
            <a:r>
              <a:rPr lang="en-US" altLang="zh-CN" sz="2200" dirty="0" err="1" smtClean="0"/>
              <a:t>sklearn</a:t>
            </a:r>
            <a:r>
              <a:rPr lang="zh-CN" altLang="en-US" sz="2200" dirty="0" smtClean="0"/>
              <a:t>模型，寻找更高效的算法，提高准确率。</a:t>
            </a:r>
            <a:endParaRPr lang="zh-CN" altLang="en-US" sz="22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等腰三角形 27"/>
          <p:cNvSpPr/>
          <p:nvPr/>
        </p:nvSpPr>
        <p:spPr>
          <a:xfrm rot="8220000">
            <a:off x="1287780" y="1140460"/>
            <a:ext cx="548005" cy="42862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1520000">
            <a:off x="151765" y="1094105"/>
            <a:ext cx="548005" cy="34480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17215" y="2297430"/>
            <a:ext cx="141605" cy="233299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9760" y="4448175"/>
            <a:ext cx="7211695" cy="18224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5685" y="2987675"/>
            <a:ext cx="5537835" cy="12471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00170" y="3103880"/>
            <a:ext cx="4756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>
                <a:solidFill>
                  <a:schemeClr val="bg1"/>
                </a:solidFill>
              </a:rPr>
              <a:t>感谢观看</a:t>
            </a:r>
            <a:endParaRPr lang="zh-CN" altLang="en-US" sz="6000" b="1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91770" y="0"/>
            <a:ext cx="13449935" cy="3397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780000">
            <a:off x="295275" y="26035"/>
            <a:ext cx="1268095" cy="117665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32405" y="2496820"/>
            <a:ext cx="4645660" cy="2127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-366395" y="-129540"/>
            <a:ext cx="1074420" cy="1024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-71120" y="-129540"/>
            <a:ext cx="993775" cy="10039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 rot="20100000">
            <a:off x="654685" y="644525"/>
            <a:ext cx="548005" cy="47117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4560000">
            <a:off x="866140" y="1127125"/>
            <a:ext cx="548005" cy="54927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9380000">
            <a:off x="1017270" y="105410"/>
            <a:ext cx="791210" cy="962660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700000">
            <a:off x="1250950" y="502920"/>
            <a:ext cx="548005" cy="34480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8400000">
            <a:off x="1769110" y="836295"/>
            <a:ext cx="386080" cy="418465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455" y="437877"/>
            <a:ext cx="1415116" cy="136224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" y="1403985"/>
            <a:ext cx="4689475" cy="293116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80975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07745" y="194310"/>
            <a:ext cx="391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134745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15248" y="3152103"/>
            <a:ext cx="6630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泰坦尼克号的沉没是历史上最臭名昭著的沉船事件之一。不幸的是，没有足够的救生艇供船上每个人使用，但似乎有些人比其他人更有可能幸存。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我们使用乘客数据（即姓名、年龄、性别、社会经济阶层等），建立一个预测模型来回答以下问题：“什么样的人更有可能幸存？”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911725" y="2929255"/>
            <a:ext cx="105410" cy="32886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45283" y="2727923"/>
            <a:ext cx="100330" cy="33426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6532873" y="1198208"/>
            <a:ext cx="100330" cy="33426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224128" y="4451313"/>
            <a:ext cx="100330" cy="334264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8" idx="2"/>
          </p:cNvCxnSpPr>
          <p:nvPr/>
        </p:nvCxnSpPr>
        <p:spPr>
          <a:xfrm>
            <a:off x="4964423" y="6217883"/>
            <a:ext cx="423926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611103" y="2747608"/>
            <a:ext cx="423926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0434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469" y="164906"/>
            <a:ext cx="391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17600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" name="组合 112"/>
          <p:cNvGrpSpPr/>
          <p:nvPr/>
        </p:nvGrpSpPr>
        <p:grpSpPr>
          <a:xfrm>
            <a:off x="7020560" y="1703705"/>
            <a:ext cx="4290695" cy="3781425"/>
            <a:chOff x="1904439" y="-355318"/>
            <a:chExt cx="5664201" cy="4060831"/>
          </a:xfrm>
        </p:grpSpPr>
        <p:sp>
          <p:nvSpPr>
            <p:cNvPr id="114" name="Rectangle 5"/>
            <p:cNvSpPr>
              <a:spLocks noChangeArrowheads="1"/>
            </p:cNvSpPr>
            <p:nvPr/>
          </p:nvSpPr>
          <p:spPr bwMode="auto">
            <a:xfrm>
              <a:off x="3501464" y="790859"/>
              <a:ext cx="31750" cy="479426"/>
            </a:xfrm>
            <a:prstGeom prst="rect">
              <a:avLst/>
            </a:prstGeom>
            <a:solidFill>
              <a:srgbClr val="291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5" name="Freeform 6"/>
            <p:cNvSpPr/>
            <p:nvPr/>
          </p:nvSpPr>
          <p:spPr bwMode="auto">
            <a:xfrm>
              <a:off x="3531627" y="790859"/>
              <a:ext cx="339725" cy="177800"/>
            </a:xfrm>
            <a:custGeom>
              <a:avLst/>
              <a:gdLst>
                <a:gd name="T0" fmla="*/ 214 w 214"/>
                <a:gd name="T1" fmla="*/ 112 h 112"/>
                <a:gd name="T2" fmla="*/ 0 w 214"/>
                <a:gd name="T3" fmla="*/ 112 h 112"/>
                <a:gd name="T4" fmla="*/ 0 w 214"/>
                <a:gd name="T5" fmla="*/ 0 h 112"/>
                <a:gd name="T6" fmla="*/ 214 w 214"/>
                <a:gd name="T7" fmla="*/ 0 h 112"/>
                <a:gd name="T8" fmla="*/ 131 w 214"/>
                <a:gd name="T9" fmla="*/ 56 h 112"/>
                <a:gd name="T10" fmla="*/ 214 w 214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112">
                  <a:moveTo>
                    <a:pt x="21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131" y="56"/>
                  </a:lnTo>
                  <a:lnTo>
                    <a:pt x="214" y="112"/>
                  </a:lnTo>
                  <a:close/>
                </a:path>
              </a:pathLst>
            </a:custGeom>
            <a:solidFill>
              <a:srgbClr val="E44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6" name="Freeform 7"/>
            <p:cNvSpPr/>
            <p:nvPr/>
          </p:nvSpPr>
          <p:spPr bwMode="auto">
            <a:xfrm>
              <a:off x="3415739" y="1013109"/>
              <a:ext cx="1501775" cy="2008190"/>
            </a:xfrm>
            <a:custGeom>
              <a:avLst/>
              <a:gdLst>
                <a:gd name="T0" fmla="*/ 561 w 946"/>
                <a:gd name="T1" fmla="*/ 0 h 1265"/>
                <a:gd name="T2" fmla="*/ 0 w 946"/>
                <a:gd name="T3" fmla="*/ 1265 h 1265"/>
                <a:gd name="T4" fmla="*/ 946 w 946"/>
                <a:gd name="T5" fmla="*/ 1265 h 1265"/>
                <a:gd name="T6" fmla="*/ 946 w 946"/>
                <a:gd name="T7" fmla="*/ 0 h 1265"/>
                <a:gd name="T8" fmla="*/ 561 w 946"/>
                <a:gd name="T9" fmla="*/ 0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265">
                  <a:moveTo>
                    <a:pt x="561" y="0"/>
                  </a:moveTo>
                  <a:lnTo>
                    <a:pt x="0" y="1265"/>
                  </a:lnTo>
                  <a:lnTo>
                    <a:pt x="946" y="1265"/>
                  </a:lnTo>
                  <a:lnTo>
                    <a:pt x="946" y="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36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7" name="Freeform 8"/>
            <p:cNvSpPr/>
            <p:nvPr/>
          </p:nvSpPr>
          <p:spPr bwMode="auto">
            <a:xfrm>
              <a:off x="3415739" y="1013109"/>
              <a:ext cx="1501775" cy="2008190"/>
            </a:xfrm>
            <a:custGeom>
              <a:avLst/>
              <a:gdLst>
                <a:gd name="T0" fmla="*/ 561 w 946"/>
                <a:gd name="T1" fmla="*/ 0 h 1265"/>
                <a:gd name="T2" fmla="*/ 0 w 946"/>
                <a:gd name="T3" fmla="*/ 1265 h 1265"/>
                <a:gd name="T4" fmla="*/ 946 w 946"/>
                <a:gd name="T5" fmla="*/ 1265 h 1265"/>
                <a:gd name="T6" fmla="*/ 946 w 946"/>
                <a:gd name="T7" fmla="*/ 0 h 1265"/>
                <a:gd name="T8" fmla="*/ 561 w 946"/>
                <a:gd name="T9" fmla="*/ 0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1265">
                  <a:moveTo>
                    <a:pt x="561" y="0"/>
                  </a:moveTo>
                  <a:lnTo>
                    <a:pt x="0" y="1265"/>
                  </a:lnTo>
                  <a:lnTo>
                    <a:pt x="946" y="1265"/>
                  </a:lnTo>
                  <a:lnTo>
                    <a:pt x="946" y="0"/>
                  </a:lnTo>
                  <a:lnTo>
                    <a:pt x="5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8" name="Freeform 9"/>
            <p:cNvSpPr/>
            <p:nvPr/>
          </p:nvSpPr>
          <p:spPr bwMode="auto">
            <a:xfrm>
              <a:off x="4909577" y="1013109"/>
              <a:ext cx="1492250" cy="2008190"/>
            </a:xfrm>
            <a:custGeom>
              <a:avLst/>
              <a:gdLst>
                <a:gd name="T0" fmla="*/ 379 w 940"/>
                <a:gd name="T1" fmla="*/ 0 h 1265"/>
                <a:gd name="T2" fmla="*/ 0 w 940"/>
                <a:gd name="T3" fmla="*/ 0 h 1265"/>
                <a:gd name="T4" fmla="*/ 0 w 940"/>
                <a:gd name="T5" fmla="*/ 1265 h 1265"/>
                <a:gd name="T6" fmla="*/ 940 w 940"/>
                <a:gd name="T7" fmla="*/ 1265 h 1265"/>
                <a:gd name="T8" fmla="*/ 379 w 940"/>
                <a:gd name="T9" fmla="*/ 0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0" h="1265">
                  <a:moveTo>
                    <a:pt x="379" y="0"/>
                  </a:moveTo>
                  <a:lnTo>
                    <a:pt x="0" y="0"/>
                  </a:lnTo>
                  <a:lnTo>
                    <a:pt x="0" y="1265"/>
                  </a:lnTo>
                  <a:lnTo>
                    <a:pt x="940" y="1265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2F3D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9" name="Freeform 10"/>
            <p:cNvSpPr/>
            <p:nvPr/>
          </p:nvSpPr>
          <p:spPr bwMode="auto">
            <a:xfrm>
              <a:off x="4225364" y="-352143"/>
              <a:ext cx="692150" cy="1614490"/>
            </a:xfrm>
            <a:custGeom>
              <a:avLst/>
              <a:gdLst>
                <a:gd name="T0" fmla="*/ 0 w 348"/>
                <a:gd name="T1" fmla="*/ 780 h 812"/>
                <a:gd name="T2" fmla="*/ 215 w 348"/>
                <a:gd name="T3" fmla="*/ 700 h 812"/>
                <a:gd name="T4" fmla="*/ 348 w 348"/>
                <a:gd name="T5" fmla="*/ 783 h 812"/>
                <a:gd name="T6" fmla="*/ 344 w 348"/>
                <a:gd name="T7" fmla="*/ 0 h 812"/>
                <a:gd name="T8" fmla="*/ 0 w 348"/>
                <a:gd name="T9" fmla="*/ 78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812">
                  <a:moveTo>
                    <a:pt x="0" y="780"/>
                  </a:moveTo>
                  <a:cubicBezTo>
                    <a:pt x="133" y="812"/>
                    <a:pt x="215" y="700"/>
                    <a:pt x="215" y="700"/>
                  </a:cubicBezTo>
                  <a:cubicBezTo>
                    <a:pt x="215" y="700"/>
                    <a:pt x="242" y="780"/>
                    <a:pt x="348" y="783"/>
                  </a:cubicBezTo>
                  <a:cubicBezTo>
                    <a:pt x="344" y="0"/>
                    <a:pt x="344" y="0"/>
                    <a:pt x="344" y="0"/>
                  </a:cubicBezTo>
                  <a:lnTo>
                    <a:pt x="0" y="78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0" name="Freeform 11"/>
            <p:cNvSpPr/>
            <p:nvPr/>
          </p:nvSpPr>
          <p:spPr bwMode="auto">
            <a:xfrm>
              <a:off x="4909577" y="-355318"/>
              <a:ext cx="681038" cy="1612902"/>
            </a:xfrm>
            <a:custGeom>
              <a:avLst/>
              <a:gdLst>
                <a:gd name="T0" fmla="*/ 0 w 343"/>
                <a:gd name="T1" fmla="*/ 0 h 811"/>
                <a:gd name="T2" fmla="*/ 0 w 343"/>
                <a:gd name="T3" fmla="*/ 1 h 811"/>
                <a:gd name="T4" fmla="*/ 0 w 343"/>
                <a:gd name="T5" fmla="*/ 784 h 811"/>
                <a:gd name="T6" fmla="*/ 7 w 343"/>
                <a:gd name="T7" fmla="*/ 785 h 811"/>
                <a:gd name="T8" fmla="*/ 141 w 343"/>
                <a:gd name="T9" fmla="*/ 708 h 811"/>
                <a:gd name="T10" fmla="*/ 343 w 343"/>
                <a:gd name="T11" fmla="*/ 777 h 811"/>
                <a:gd name="T12" fmla="*/ 0 w 343"/>
                <a:gd name="T1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3" h="81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84"/>
                    <a:pt x="0" y="784"/>
                    <a:pt x="0" y="784"/>
                  </a:cubicBezTo>
                  <a:cubicBezTo>
                    <a:pt x="2" y="785"/>
                    <a:pt x="4" y="785"/>
                    <a:pt x="7" y="785"/>
                  </a:cubicBezTo>
                  <a:cubicBezTo>
                    <a:pt x="118" y="785"/>
                    <a:pt x="141" y="708"/>
                    <a:pt x="141" y="708"/>
                  </a:cubicBezTo>
                  <a:cubicBezTo>
                    <a:pt x="141" y="708"/>
                    <a:pt x="199" y="811"/>
                    <a:pt x="343" y="7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1" name="Freeform 12"/>
            <p:cNvSpPr/>
            <p:nvPr/>
          </p:nvSpPr>
          <p:spPr bwMode="auto">
            <a:xfrm>
              <a:off x="5046102" y="1889410"/>
              <a:ext cx="1198563" cy="1603377"/>
            </a:xfrm>
            <a:custGeom>
              <a:avLst/>
              <a:gdLst>
                <a:gd name="T0" fmla="*/ 447 w 755"/>
                <a:gd name="T1" fmla="*/ 0 h 1010"/>
                <a:gd name="T2" fmla="*/ 0 w 755"/>
                <a:gd name="T3" fmla="*/ 1010 h 1010"/>
                <a:gd name="T4" fmla="*/ 750 w 755"/>
                <a:gd name="T5" fmla="*/ 1010 h 1010"/>
                <a:gd name="T6" fmla="*/ 755 w 755"/>
                <a:gd name="T7" fmla="*/ 0 h 1010"/>
                <a:gd name="T8" fmla="*/ 447 w 755"/>
                <a:gd name="T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5" h="1010">
                  <a:moveTo>
                    <a:pt x="447" y="0"/>
                  </a:moveTo>
                  <a:lnTo>
                    <a:pt x="0" y="1010"/>
                  </a:lnTo>
                  <a:lnTo>
                    <a:pt x="750" y="1010"/>
                  </a:lnTo>
                  <a:lnTo>
                    <a:pt x="755" y="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415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2" name="Freeform 13"/>
            <p:cNvSpPr/>
            <p:nvPr/>
          </p:nvSpPr>
          <p:spPr bwMode="auto">
            <a:xfrm>
              <a:off x="6236727" y="1889410"/>
              <a:ext cx="1193800" cy="1603377"/>
            </a:xfrm>
            <a:custGeom>
              <a:avLst/>
              <a:gdLst>
                <a:gd name="T0" fmla="*/ 305 w 752"/>
                <a:gd name="T1" fmla="*/ 0 h 1010"/>
                <a:gd name="T2" fmla="*/ 0 w 752"/>
                <a:gd name="T3" fmla="*/ 0 h 1010"/>
                <a:gd name="T4" fmla="*/ 0 w 752"/>
                <a:gd name="T5" fmla="*/ 1010 h 1010"/>
                <a:gd name="T6" fmla="*/ 752 w 752"/>
                <a:gd name="T7" fmla="*/ 1010 h 1010"/>
                <a:gd name="T8" fmla="*/ 305 w 752"/>
                <a:gd name="T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1010">
                  <a:moveTo>
                    <a:pt x="305" y="0"/>
                  </a:moveTo>
                  <a:lnTo>
                    <a:pt x="0" y="0"/>
                  </a:lnTo>
                  <a:lnTo>
                    <a:pt x="0" y="1010"/>
                  </a:lnTo>
                  <a:lnTo>
                    <a:pt x="752" y="101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B4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3" name="Freeform 14"/>
            <p:cNvSpPr/>
            <p:nvPr/>
          </p:nvSpPr>
          <p:spPr bwMode="auto">
            <a:xfrm>
              <a:off x="5692214" y="798796"/>
              <a:ext cx="552450" cy="1287464"/>
            </a:xfrm>
            <a:custGeom>
              <a:avLst/>
              <a:gdLst>
                <a:gd name="T0" fmla="*/ 0 w 278"/>
                <a:gd name="T1" fmla="*/ 623 h 648"/>
                <a:gd name="T2" fmla="*/ 172 w 278"/>
                <a:gd name="T3" fmla="*/ 559 h 648"/>
                <a:gd name="T4" fmla="*/ 278 w 278"/>
                <a:gd name="T5" fmla="*/ 626 h 648"/>
                <a:gd name="T6" fmla="*/ 274 w 278"/>
                <a:gd name="T7" fmla="*/ 0 h 648"/>
                <a:gd name="T8" fmla="*/ 0 w 278"/>
                <a:gd name="T9" fmla="*/ 62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648">
                  <a:moveTo>
                    <a:pt x="0" y="623"/>
                  </a:moveTo>
                  <a:cubicBezTo>
                    <a:pt x="106" y="648"/>
                    <a:pt x="172" y="559"/>
                    <a:pt x="172" y="559"/>
                  </a:cubicBezTo>
                  <a:cubicBezTo>
                    <a:pt x="172" y="559"/>
                    <a:pt x="194" y="623"/>
                    <a:pt x="278" y="626"/>
                  </a:cubicBezTo>
                  <a:cubicBezTo>
                    <a:pt x="274" y="0"/>
                    <a:pt x="274" y="0"/>
                    <a:pt x="274" y="0"/>
                  </a:cubicBezTo>
                  <a:lnTo>
                    <a:pt x="0" y="6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4" name="Freeform 15"/>
            <p:cNvSpPr/>
            <p:nvPr/>
          </p:nvSpPr>
          <p:spPr bwMode="auto">
            <a:xfrm>
              <a:off x="6236727" y="795621"/>
              <a:ext cx="546100" cy="1289052"/>
            </a:xfrm>
            <a:custGeom>
              <a:avLst/>
              <a:gdLst>
                <a:gd name="T0" fmla="*/ 0 w 274"/>
                <a:gd name="T1" fmla="*/ 0 h 648"/>
                <a:gd name="T2" fmla="*/ 0 w 274"/>
                <a:gd name="T3" fmla="*/ 1 h 648"/>
                <a:gd name="T4" fmla="*/ 0 w 274"/>
                <a:gd name="T5" fmla="*/ 627 h 648"/>
                <a:gd name="T6" fmla="*/ 6 w 274"/>
                <a:gd name="T7" fmla="*/ 627 h 648"/>
                <a:gd name="T8" fmla="*/ 113 w 274"/>
                <a:gd name="T9" fmla="*/ 566 h 648"/>
                <a:gd name="T10" fmla="*/ 274 w 274"/>
                <a:gd name="T11" fmla="*/ 621 h 648"/>
                <a:gd name="T12" fmla="*/ 0 w 274"/>
                <a:gd name="T1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648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2" y="627"/>
                    <a:pt x="4" y="627"/>
                    <a:pt x="6" y="627"/>
                  </a:cubicBezTo>
                  <a:cubicBezTo>
                    <a:pt x="95" y="627"/>
                    <a:pt x="113" y="566"/>
                    <a:pt x="113" y="566"/>
                  </a:cubicBezTo>
                  <a:cubicBezTo>
                    <a:pt x="113" y="566"/>
                    <a:pt x="159" y="648"/>
                    <a:pt x="274" y="6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5" name="Freeform 16"/>
            <p:cNvSpPr/>
            <p:nvPr/>
          </p:nvSpPr>
          <p:spPr bwMode="auto">
            <a:xfrm>
              <a:off x="2180664" y="1921160"/>
              <a:ext cx="1200150" cy="1604965"/>
            </a:xfrm>
            <a:custGeom>
              <a:avLst/>
              <a:gdLst>
                <a:gd name="T0" fmla="*/ 447 w 756"/>
                <a:gd name="T1" fmla="*/ 0 h 1011"/>
                <a:gd name="T2" fmla="*/ 0 w 756"/>
                <a:gd name="T3" fmla="*/ 1011 h 1011"/>
                <a:gd name="T4" fmla="*/ 756 w 756"/>
                <a:gd name="T5" fmla="*/ 1011 h 1011"/>
                <a:gd name="T6" fmla="*/ 756 w 756"/>
                <a:gd name="T7" fmla="*/ 0 h 1011"/>
                <a:gd name="T8" fmla="*/ 447 w 756"/>
                <a:gd name="T9" fmla="*/ 0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1011">
                  <a:moveTo>
                    <a:pt x="447" y="0"/>
                  </a:moveTo>
                  <a:lnTo>
                    <a:pt x="0" y="1011"/>
                  </a:lnTo>
                  <a:lnTo>
                    <a:pt x="756" y="1011"/>
                  </a:lnTo>
                  <a:lnTo>
                    <a:pt x="756" y="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415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6" name="Freeform 17"/>
            <p:cNvSpPr/>
            <p:nvPr/>
          </p:nvSpPr>
          <p:spPr bwMode="auto">
            <a:xfrm>
              <a:off x="2180664" y="1921160"/>
              <a:ext cx="1200150" cy="1604965"/>
            </a:xfrm>
            <a:custGeom>
              <a:avLst/>
              <a:gdLst>
                <a:gd name="T0" fmla="*/ 447 w 756"/>
                <a:gd name="T1" fmla="*/ 0 h 1011"/>
                <a:gd name="T2" fmla="*/ 0 w 756"/>
                <a:gd name="T3" fmla="*/ 1011 h 1011"/>
                <a:gd name="T4" fmla="*/ 756 w 756"/>
                <a:gd name="T5" fmla="*/ 1011 h 1011"/>
                <a:gd name="T6" fmla="*/ 756 w 756"/>
                <a:gd name="T7" fmla="*/ 0 h 1011"/>
                <a:gd name="T8" fmla="*/ 447 w 756"/>
                <a:gd name="T9" fmla="*/ 0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1011">
                  <a:moveTo>
                    <a:pt x="447" y="0"/>
                  </a:moveTo>
                  <a:lnTo>
                    <a:pt x="0" y="1011"/>
                  </a:lnTo>
                  <a:lnTo>
                    <a:pt x="756" y="1011"/>
                  </a:lnTo>
                  <a:lnTo>
                    <a:pt x="756" y="0"/>
                  </a:lnTo>
                  <a:lnTo>
                    <a:pt x="4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7" name="Freeform 18"/>
            <p:cNvSpPr/>
            <p:nvPr/>
          </p:nvSpPr>
          <p:spPr bwMode="auto">
            <a:xfrm>
              <a:off x="3372877" y="1921160"/>
              <a:ext cx="1192213" cy="1604965"/>
            </a:xfrm>
            <a:custGeom>
              <a:avLst/>
              <a:gdLst>
                <a:gd name="T0" fmla="*/ 304 w 751"/>
                <a:gd name="T1" fmla="*/ 0 h 1011"/>
                <a:gd name="T2" fmla="*/ 0 w 751"/>
                <a:gd name="T3" fmla="*/ 0 h 1011"/>
                <a:gd name="T4" fmla="*/ 0 w 751"/>
                <a:gd name="T5" fmla="*/ 1011 h 1011"/>
                <a:gd name="T6" fmla="*/ 751 w 751"/>
                <a:gd name="T7" fmla="*/ 1011 h 1011"/>
                <a:gd name="T8" fmla="*/ 304 w 751"/>
                <a:gd name="T9" fmla="*/ 0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1011">
                  <a:moveTo>
                    <a:pt x="304" y="0"/>
                  </a:moveTo>
                  <a:lnTo>
                    <a:pt x="0" y="0"/>
                  </a:lnTo>
                  <a:lnTo>
                    <a:pt x="0" y="1011"/>
                  </a:lnTo>
                  <a:lnTo>
                    <a:pt x="751" y="101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3B4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8" name="Freeform 19"/>
            <p:cNvSpPr/>
            <p:nvPr/>
          </p:nvSpPr>
          <p:spPr bwMode="auto">
            <a:xfrm>
              <a:off x="3372877" y="1921160"/>
              <a:ext cx="1192213" cy="1604965"/>
            </a:xfrm>
            <a:custGeom>
              <a:avLst/>
              <a:gdLst>
                <a:gd name="T0" fmla="*/ 304 w 751"/>
                <a:gd name="T1" fmla="*/ 0 h 1011"/>
                <a:gd name="T2" fmla="*/ 0 w 751"/>
                <a:gd name="T3" fmla="*/ 0 h 1011"/>
                <a:gd name="T4" fmla="*/ 0 w 751"/>
                <a:gd name="T5" fmla="*/ 1011 h 1011"/>
                <a:gd name="T6" fmla="*/ 751 w 751"/>
                <a:gd name="T7" fmla="*/ 1011 h 1011"/>
                <a:gd name="T8" fmla="*/ 304 w 751"/>
                <a:gd name="T9" fmla="*/ 0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1011">
                  <a:moveTo>
                    <a:pt x="304" y="0"/>
                  </a:moveTo>
                  <a:lnTo>
                    <a:pt x="0" y="0"/>
                  </a:lnTo>
                  <a:lnTo>
                    <a:pt x="0" y="1011"/>
                  </a:lnTo>
                  <a:lnTo>
                    <a:pt x="751" y="1011"/>
                  </a:lnTo>
                  <a:lnTo>
                    <a:pt x="3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9" name="Freeform 20"/>
            <p:cNvSpPr/>
            <p:nvPr/>
          </p:nvSpPr>
          <p:spPr bwMode="auto">
            <a:xfrm>
              <a:off x="2826777" y="830546"/>
              <a:ext cx="554038" cy="1290639"/>
            </a:xfrm>
            <a:custGeom>
              <a:avLst/>
              <a:gdLst>
                <a:gd name="T0" fmla="*/ 0 w 278"/>
                <a:gd name="T1" fmla="*/ 623 h 649"/>
                <a:gd name="T2" fmla="*/ 172 w 278"/>
                <a:gd name="T3" fmla="*/ 560 h 649"/>
                <a:gd name="T4" fmla="*/ 278 w 278"/>
                <a:gd name="T5" fmla="*/ 626 h 649"/>
                <a:gd name="T6" fmla="*/ 274 w 278"/>
                <a:gd name="T7" fmla="*/ 0 h 649"/>
                <a:gd name="T8" fmla="*/ 0 w 278"/>
                <a:gd name="T9" fmla="*/ 623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649">
                  <a:moveTo>
                    <a:pt x="0" y="623"/>
                  </a:moveTo>
                  <a:cubicBezTo>
                    <a:pt x="106" y="649"/>
                    <a:pt x="172" y="560"/>
                    <a:pt x="172" y="560"/>
                  </a:cubicBezTo>
                  <a:cubicBezTo>
                    <a:pt x="172" y="560"/>
                    <a:pt x="194" y="623"/>
                    <a:pt x="278" y="626"/>
                  </a:cubicBezTo>
                  <a:cubicBezTo>
                    <a:pt x="274" y="0"/>
                    <a:pt x="274" y="0"/>
                    <a:pt x="274" y="0"/>
                  </a:cubicBezTo>
                  <a:lnTo>
                    <a:pt x="0" y="6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0" name="Freeform 21"/>
            <p:cNvSpPr/>
            <p:nvPr/>
          </p:nvSpPr>
          <p:spPr bwMode="auto">
            <a:xfrm>
              <a:off x="3372877" y="830546"/>
              <a:ext cx="544513" cy="1285877"/>
            </a:xfrm>
            <a:custGeom>
              <a:avLst/>
              <a:gdLst>
                <a:gd name="T0" fmla="*/ 0 w 274"/>
                <a:gd name="T1" fmla="*/ 0 h 647"/>
                <a:gd name="T2" fmla="*/ 0 w 274"/>
                <a:gd name="T3" fmla="*/ 0 h 647"/>
                <a:gd name="T4" fmla="*/ 0 w 274"/>
                <a:gd name="T5" fmla="*/ 626 h 647"/>
                <a:gd name="T6" fmla="*/ 2 w 274"/>
                <a:gd name="T7" fmla="*/ 626 h 647"/>
                <a:gd name="T8" fmla="*/ 113 w 274"/>
                <a:gd name="T9" fmla="*/ 565 h 647"/>
                <a:gd name="T10" fmla="*/ 274 w 274"/>
                <a:gd name="T11" fmla="*/ 620 h 647"/>
                <a:gd name="T12" fmla="*/ 0 w 274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64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2" y="626"/>
                    <a:pt x="0" y="626"/>
                    <a:pt x="2" y="626"/>
                  </a:cubicBezTo>
                  <a:cubicBezTo>
                    <a:pt x="91" y="626"/>
                    <a:pt x="113" y="565"/>
                    <a:pt x="113" y="565"/>
                  </a:cubicBezTo>
                  <a:cubicBezTo>
                    <a:pt x="113" y="565"/>
                    <a:pt x="159" y="647"/>
                    <a:pt x="274" y="6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1" name="Freeform 22"/>
            <p:cNvSpPr/>
            <p:nvPr/>
          </p:nvSpPr>
          <p:spPr bwMode="auto">
            <a:xfrm>
              <a:off x="3252227" y="2502186"/>
              <a:ext cx="4316413" cy="1106489"/>
            </a:xfrm>
            <a:custGeom>
              <a:avLst/>
              <a:gdLst>
                <a:gd name="T0" fmla="*/ 2171 w 2171"/>
                <a:gd name="T1" fmla="*/ 556 h 556"/>
                <a:gd name="T2" fmla="*/ 0 w 2171"/>
                <a:gd name="T3" fmla="*/ 556 h 556"/>
                <a:gd name="T4" fmla="*/ 1113 w 2171"/>
                <a:gd name="T5" fmla="*/ 0 h 556"/>
                <a:gd name="T6" fmla="*/ 2171 w 2171"/>
                <a:gd name="T7" fmla="*/ 55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556">
                  <a:moveTo>
                    <a:pt x="2171" y="556"/>
                  </a:moveTo>
                  <a:cubicBezTo>
                    <a:pt x="0" y="556"/>
                    <a:pt x="0" y="556"/>
                    <a:pt x="0" y="556"/>
                  </a:cubicBezTo>
                  <a:cubicBezTo>
                    <a:pt x="0" y="556"/>
                    <a:pt x="514" y="0"/>
                    <a:pt x="1113" y="0"/>
                  </a:cubicBezTo>
                  <a:cubicBezTo>
                    <a:pt x="1712" y="0"/>
                    <a:pt x="2171" y="556"/>
                    <a:pt x="2171" y="556"/>
                  </a:cubicBezTo>
                </a:path>
              </a:pathLst>
            </a:custGeom>
            <a:solidFill>
              <a:srgbClr val="B4B9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2" name="Freeform 23"/>
            <p:cNvSpPr/>
            <p:nvPr/>
          </p:nvSpPr>
          <p:spPr bwMode="auto">
            <a:xfrm>
              <a:off x="4226952" y="2075148"/>
              <a:ext cx="171450" cy="738189"/>
            </a:xfrm>
            <a:custGeom>
              <a:avLst/>
              <a:gdLst>
                <a:gd name="T0" fmla="*/ 107 w 108"/>
                <a:gd name="T1" fmla="*/ 0 h 465"/>
                <a:gd name="T2" fmla="*/ 0 w 108"/>
                <a:gd name="T3" fmla="*/ 465 h 465"/>
                <a:gd name="T4" fmla="*/ 108 w 108"/>
                <a:gd name="T5" fmla="*/ 465 h 465"/>
                <a:gd name="T6" fmla="*/ 108 w 108"/>
                <a:gd name="T7" fmla="*/ 1 h 465"/>
                <a:gd name="T8" fmla="*/ 107 w 108"/>
                <a:gd name="T9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65">
                  <a:moveTo>
                    <a:pt x="107" y="0"/>
                  </a:moveTo>
                  <a:lnTo>
                    <a:pt x="0" y="465"/>
                  </a:lnTo>
                  <a:lnTo>
                    <a:pt x="108" y="465"/>
                  </a:lnTo>
                  <a:lnTo>
                    <a:pt x="108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858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3" name="Freeform 24"/>
            <p:cNvSpPr/>
            <p:nvPr/>
          </p:nvSpPr>
          <p:spPr bwMode="auto">
            <a:xfrm>
              <a:off x="4398402" y="2076736"/>
              <a:ext cx="168275" cy="736601"/>
            </a:xfrm>
            <a:custGeom>
              <a:avLst/>
              <a:gdLst>
                <a:gd name="T0" fmla="*/ 0 w 106"/>
                <a:gd name="T1" fmla="*/ 0 h 464"/>
                <a:gd name="T2" fmla="*/ 0 w 106"/>
                <a:gd name="T3" fmla="*/ 464 h 464"/>
                <a:gd name="T4" fmla="*/ 106 w 106"/>
                <a:gd name="T5" fmla="*/ 464 h 464"/>
                <a:gd name="T6" fmla="*/ 0 w 106"/>
                <a:gd name="T7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464">
                  <a:moveTo>
                    <a:pt x="0" y="0"/>
                  </a:moveTo>
                  <a:lnTo>
                    <a:pt x="0" y="464"/>
                  </a:lnTo>
                  <a:lnTo>
                    <a:pt x="106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4" name="Freeform 25"/>
            <p:cNvSpPr/>
            <p:nvPr/>
          </p:nvSpPr>
          <p:spPr bwMode="auto">
            <a:xfrm>
              <a:off x="4287277" y="2325973"/>
              <a:ext cx="111125" cy="625476"/>
            </a:xfrm>
            <a:custGeom>
              <a:avLst/>
              <a:gdLst>
                <a:gd name="T0" fmla="*/ 69 w 70"/>
                <a:gd name="T1" fmla="*/ 0 h 394"/>
                <a:gd name="T2" fmla="*/ 65 w 70"/>
                <a:gd name="T3" fmla="*/ 109 h 394"/>
                <a:gd name="T4" fmla="*/ 32 w 70"/>
                <a:gd name="T5" fmla="*/ 77 h 394"/>
                <a:gd name="T6" fmla="*/ 65 w 70"/>
                <a:gd name="T7" fmla="*/ 122 h 394"/>
                <a:gd name="T8" fmla="*/ 64 w 70"/>
                <a:gd name="T9" fmla="*/ 170 h 394"/>
                <a:gd name="T10" fmla="*/ 12 w 70"/>
                <a:gd name="T11" fmla="*/ 121 h 394"/>
                <a:gd name="T12" fmla="*/ 64 w 70"/>
                <a:gd name="T13" fmla="*/ 188 h 394"/>
                <a:gd name="T14" fmla="*/ 61 w 70"/>
                <a:gd name="T15" fmla="*/ 239 h 394"/>
                <a:gd name="T16" fmla="*/ 0 w 70"/>
                <a:gd name="T17" fmla="*/ 179 h 394"/>
                <a:gd name="T18" fmla="*/ 61 w 70"/>
                <a:gd name="T19" fmla="*/ 256 h 394"/>
                <a:gd name="T20" fmla="*/ 56 w 70"/>
                <a:gd name="T21" fmla="*/ 394 h 394"/>
                <a:gd name="T22" fmla="*/ 70 w 70"/>
                <a:gd name="T23" fmla="*/ 394 h 394"/>
                <a:gd name="T24" fmla="*/ 70 w 70"/>
                <a:gd name="T25" fmla="*/ 23 h 394"/>
                <a:gd name="T26" fmla="*/ 69 w 70"/>
                <a:gd name="T2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94">
                  <a:moveTo>
                    <a:pt x="69" y="0"/>
                  </a:moveTo>
                  <a:lnTo>
                    <a:pt x="65" y="109"/>
                  </a:lnTo>
                  <a:lnTo>
                    <a:pt x="32" y="77"/>
                  </a:lnTo>
                  <a:lnTo>
                    <a:pt x="65" y="122"/>
                  </a:lnTo>
                  <a:lnTo>
                    <a:pt x="64" y="170"/>
                  </a:lnTo>
                  <a:lnTo>
                    <a:pt x="12" y="121"/>
                  </a:lnTo>
                  <a:lnTo>
                    <a:pt x="64" y="188"/>
                  </a:lnTo>
                  <a:lnTo>
                    <a:pt x="61" y="239"/>
                  </a:lnTo>
                  <a:lnTo>
                    <a:pt x="0" y="179"/>
                  </a:lnTo>
                  <a:lnTo>
                    <a:pt x="61" y="256"/>
                  </a:lnTo>
                  <a:lnTo>
                    <a:pt x="56" y="394"/>
                  </a:lnTo>
                  <a:lnTo>
                    <a:pt x="70" y="394"/>
                  </a:lnTo>
                  <a:lnTo>
                    <a:pt x="70" y="2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91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5" name="Freeform 26"/>
            <p:cNvSpPr/>
            <p:nvPr/>
          </p:nvSpPr>
          <p:spPr bwMode="auto">
            <a:xfrm>
              <a:off x="4398402" y="2362486"/>
              <a:ext cx="109538" cy="588963"/>
            </a:xfrm>
            <a:custGeom>
              <a:avLst/>
              <a:gdLst>
                <a:gd name="T0" fmla="*/ 6 w 69"/>
                <a:gd name="T1" fmla="*/ 235 h 371"/>
                <a:gd name="T2" fmla="*/ 69 w 69"/>
                <a:gd name="T3" fmla="*/ 156 h 371"/>
                <a:gd name="T4" fmla="*/ 6 w 69"/>
                <a:gd name="T5" fmla="*/ 217 h 371"/>
                <a:gd name="T6" fmla="*/ 4 w 69"/>
                <a:gd name="T7" fmla="*/ 167 h 371"/>
                <a:gd name="T8" fmla="*/ 56 w 69"/>
                <a:gd name="T9" fmla="*/ 98 h 371"/>
                <a:gd name="T10" fmla="*/ 4 w 69"/>
                <a:gd name="T11" fmla="*/ 148 h 371"/>
                <a:gd name="T12" fmla="*/ 2 w 69"/>
                <a:gd name="T13" fmla="*/ 98 h 371"/>
                <a:gd name="T14" fmla="*/ 34 w 69"/>
                <a:gd name="T15" fmla="*/ 52 h 371"/>
                <a:gd name="T16" fmla="*/ 2 w 69"/>
                <a:gd name="T17" fmla="*/ 87 h 371"/>
                <a:gd name="T18" fmla="*/ 0 w 69"/>
                <a:gd name="T19" fmla="*/ 0 h 371"/>
                <a:gd name="T20" fmla="*/ 0 w 69"/>
                <a:gd name="T21" fmla="*/ 371 h 371"/>
                <a:gd name="T22" fmla="*/ 11 w 69"/>
                <a:gd name="T23" fmla="*/ 371 h 371"/>
                <a:gd name="T24" fmla="*/ 6 w 69"/>
                <a:gd name="T25" fmla="*/ 23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371">
                  <a:moveTo>
                    <a:pt x="6" y="235"/>
                  </a:moveTo>
                  <a:lnTo>
                    <a:pt x="69" y="156"/>
                  </a:lnTo>
                  <a:lnTo>
                    <a:pt x="6" y="217"/>
                  </a:lnTo>
                  <a:lnTo>
                    <a:pt x="4" y="167"/>
                  </a:lnTo>
                  <a:lnTo>
                    <a:pt x="56" y="98"/>
                  </a:lnTo>
                  <a:lnTo>
                    <a:pt x="4" y="148"/>
                  </a:lnTo>
                  <a:lnTo>
                    <a:pt x="2" y="98"/>
                  </a:lnTo>
                  <a:lnTo>
                    <a:pt x="34" y="52"/>
                  </a:lnTo>
                  <a:lnTo>
                    <a:pt x="2" y="87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11" y="371"/>
                  </a:lnTo>
                  <a:lnTo>
                    <a:pt x="6" y="235"/>
                  </a:lnTo>
                  <a:close/>
                </a:path>
              </a:pathLst>
            </a:custGeom>
            <a:solidFill>
              <a:srgbClr val="17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6" name="Freeform 27"/>
            <p:cNvSpPr/>
            <p:nvPr/>
          </p:nvSpPr>
          <p:spPr bwMode="auto">
            <a:xfrm>
              <a:off x="4738127" y="1959260"/>
              <a:ext cx="171450" cy="736601"/>
            </a:xfrm>
            <a:custGeom>
              <a:avLst/>
              <a:gdLst>
                <a:gd name="T0" fmla="*/ 108 w 108"/>
                <a:gd name="T1" fmla="*/ 0 h 464"/>
                <a:gd name="T2" fmla="*/ 0 w 108"/>
                <a:gd name="T3" fmla="*/ 464 h 464"/>
                <a:gd name="T4" fmla="*/ 108 w 108"/>
                <a:gd name="T5" fmla="*/ 464 h 464"/>
                <a:gd name="T6" fmla="*/ 108 w 108"/>
                <a:gd name="T7" fmla="*/ 0 h 464"/>
                <a:gd name="T8" fmla="*/ 108 w 108"/>
                <a:gd name="T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64">
                  <a:moveTo>
                    <a:pt x="108" y="0"/>
                  </a:moveTo>
                  <a:lnTo>
                    <a:pt x="0" y="464"/>
                  </a:lnTo>
                  <a:lnTo>
                    <a:pt x="108" y="464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858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7" name="Freeform 28"/>
            <p:cNvSpPr/>
            <p:nvPr/>
          </p:nvSpPr>
          <p:spPr bwMode="auto">
            <a:xfrm>
              <a:off x="4909577" y="1959260"/>
              <a:ext cx="168275" cy="736601"/>
            </a:xfrm>
            <a:custGeom>
              <a:avLst/>
              <a:gdLst>
                <a:gd name="T0" fmla="*/ 0 w 106"/>
                <a:gd name="T1" fmla="*/ 0 h 464"/>
                <a:gd name="T2" fmla="*/ 0 w 106"/>
                <a:gd name="T3" fmla="*/ 464 h 464"/>
                <a:gd name="T4" fmla="*/ 106 w 106"/>
                <a:gd name="T5" fmla="*/ 464 h 464"/>
                <a:gd name="T6" fmla="*/ 0 w 106"/>
                <a:gd name="T7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464">
                  <a:moveTo>
                    <a:pt x="0" y="0"/>
                  </a:moveTo>
                  <a:lnTo>
                    <a:pt x="0" y="464"/>
                  </a:lnTo>
                  <a:lnTo>
                    <a:pt x="106" y="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8" name="Freeform 29"/>
            <p:cNvSpPr/>
            <p:nvPr/>
          </p:nvSpPr>
          <p:spPr bwMode="auto">
            <a:xfrm>
              <a:off x="4798452" y="2210086"/>
              <a:ext cx="111125" cy="623888"/>
            </a:xfrm>
            <a:custGeom>
              <a:avLst/>
              <a:gdLst>
                <a:gd name="T0" fmla="*/ 68 w 70"/>
                <a:gd name="T1" fmla="*/ 0 h 393"/>
                <a:gd name="T2" fmla="*/ 66 w 70"/>
                <a:gd name="T3" fmla="*/ 108 h 393"/>
                <a:gd name="T4" fmla="*/ 32 w 70"/>
                <a:gd name="T5" fmla="*/ 76 h 393"/>
                <a:gd name="T6" fmla="*/ 65 w 70"/>
                <a:gd name="T7" fmla="*/ 122 h 393"/>
                <a:gd name="T8" fmla="*/ 63 w 70"/>
                <a:gd name="T9" fmla="*/ 169 h 393"/>
                <a:gd name="T10" fmla="*/ 12 w 70"/>
                <a:gd name="T11" fmla="*/ 120 h 393"/>
                <a:gd name="T12" fmla="*/ 63 w 70"/>
                <a:gd name="T13" fmla="*/ 188 h 393"/>
                <a:gd name="T14" fmla="*/ 61 w 70"/>
                <a:gd name="T15" fmla="*/ 239 h 393"/>
                <a:gd name="T16" fmla="*/ 0 w 70"/>
                <a:gd name="T17" fmla="*/ 179 h 393"/>
                <a:gd name="T18" fmla="*/ 61 w 70"/>
                <a:gd name="T19" fmla="*/ 256 h 393"/>
                <a:gd name="T20" fmla="*/ 56 w 70"/>
                <a:gd name="T21" fmla="*/ 393 h 393"/>
                <a:gd name="T22" fmla="*/ 70 w 70"/>
                <a:gd name="T23" fmla="*/ 393 h 393"/>
                <a:gd name="T24" fmla="*/ 70 w 70"/>
                <a:gd name="T25" fmla="*/ 24 h 393"/>
                <a:gd name="T26" fmla="*/ 68 w 70"/>
                <a:gd name="T2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93">
                  <a:moveTo>
                    <a:pt x="68" y="0"/>
                  </a:moveTo>
                  <a:lnTo>
                    <a:pt x="66" y="108"/>
                  </a:lnTo>
                  <a:lnTo>
                    <a:pt x="32" y="76"/>
                  </a:lnTo>
                  <a:lnTo>
                    <a:pt x="65" y="122"/>
                  </a:lnTo>
                  <a:lnTo>
                    <a:pt x="63" y="169"/>
                  </a:lnTo>
                  <a:lnTo>
                    <a:pt x="12" y="120"/>
                  </a:lnTo>
                  <a:lnTo>
                    <a:pt x="63" y="188"/>
                  </a:lnTo>
                  <a:lnTo>
                    <a:pt x="61" y="239"/>
                  </a:lnTo>
                  <a:lnTo>
                    <a:pt x="0" y="179"/>
                  </a:lnTo>
                  <a:lnTo>
                    <a:pt x="61" y="256"/>
                  </a:lnTo>
                  <a:lnTo>
                    <a:pt x="56" y="393"/>
                  </a:lnTo>
                  <a:lnTo>
                    <a:pt x="70" y="393"/>
                  </a:lnTo>
                  <a:lnTo>
                    <a:pt x="70" y="2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91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39" name="Freeform 30"/>
            <p:cNvSpPr/>
            <p:nvPr/>
          </p:nvSpPr>
          <p:spPr bwMode="auto">
            <a:xfrm>
              <a:off x="4909577" y="2248186"/>
              <a:ext cx="109538" cy="585788"/>
            </a:xfrm>
            <a:custGeom>
              <a:avLst/>
              <a:gdLst>
                <a:gd name="T0" fmla="*/ 6 w 69"/>
                <a:gd name="T1" fmla="*/ 234 h 369"/>
                <a:gd name="T2" fmla="*/ 69 w 69"/>
                <a:gd name="T3" fmla="*/ 155 h 369"/>
                <a:gd name="T4" fmla="*/ 6 w 69"/>
                <a:gd name="T5" fmla="*/ 215 h 369"/>
                <a:gd name="T6" fmla="*/ 5 w 69"/>
                <a:gd name="T7" fmla="*/ 165 h 369"/>
                <a:gd name="T8" fmla="*/ 56 w 69"/>
                <a:gd name="T9" fmla="*/ 96 h 369"/>
                <a:gd name="T10" fmla="*/ 3 w 69"/>
                <a:gd name="T11" fmla="*/ 146 h 369"/>
                <a:gd name="T12" fmla="*/ 2 w 69"/>
                <a:gd name="T13" fmla="*/ 96 h 369"/>
                <a:gd name="T14" fmla="*/ 35 w 69"/>
                <a:gd name="T15" fmla="*/ 51 h 369"/>
                <a:gd name="T16" fmla="*/ 2 w 69"/>
                <a:gd name="T17" fmla="*/ 85 h 369"/>
                <a:gd name="T18" fmla="*/ 0 w 69"/>
                <a:gd name="T19" fmla="*/ 0 h 369"/>
                <a:gd name="T20" fmla="*/ 0 w 69"/>
                <a:gd name="T21" fmla="*/ 369 h 369"/>
                <a:gd name="T22" fmla="*/ 11 w 69"/>
                <a:gd name="T23" fmla="*/ 369 h 369"/>
                <a:gd name="T24" fmla="*/ 6 w 69"/>
                <a:gd name="T25" fmla="*/ 23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369">
                  <a:moveTo>
                    <a:pt x="6" y="234"/>
                  </a:moveTo>
                  <a:lnTo>
                    <a:pt x="69" y="155"/>
                  </a:lnTo>
                  <a:lnTo>
                    <a:pt x="6" y="215"/>
                  </a:lnTo>
                  <a:lnTo>
                    <a:pt x="5" y="165"/>
                  </a:lnTo>
                  <a:lnTo>
                    <a:pt x="56" y="96"/>
                  </a:lnTo>
                  <a:lnTo>
                    <a:pt x="3" y="146"/>
                  </a:lnTo>
                  <a:lnTo>
                    <a:pt x="2" y="96"/>
                  </a:lnTo>
                  <a:lnTo>
                    <a:pt x="35" y="51"/>
                  </a:lnTo>
                  <a:lnTo>
                    <a:pt x="2" y="85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1" y="369"/>
                  </a:lnTo>
                  <a:lnTo>
                    <a:pt x="6" y="234"/>
                  </a:lnTo>
                  <a:close/>
                </a:path>
              </a:pathLst>
            </a:custGeom>
            <a:solidFill>
              <a:srgbClr val="17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0" name="Freeform 31"/>
            <p:cNvSpPr/>
            <p:nvPr/>
          </p:nvSpPr>
          <p:spPr bwMode="auto">
            <a:xfrm>
              <a:off x="5147702" y="1983073"/>
              <a:ext cx="150813" cy="657226"/>
            </a:xfrm>
            <a:custGeom>
              <a:avLst/>
              <a:gdLst>
                <a:gd name="T0" fmla="*/ 95 w 95"/>
                <a:gd name="T1" fmla="*/ 0 h 414"/>
                <a:gd name="T2" fmla="*/ 0 w 95"/>
                <a:gd name="T3" fmla="*/ 414 h 414"/>
                <a:gd name="T4" fmla="*/ 95 w 95"/>
                <a:gd name="T5" fmla="*/ 414 h 414"/>
                <a:gd name="T6" fmla="*/ 95 w 95"/>
                <a:gd name="T7" fmla="*/ 0 h 414"/>
                <a:gd name="T8" fmla="*/ 95 w 95"/>
                <a:gd name="T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14">
                  <a:moveTo>
                    <a:pt x="95" y="0"/>
                  </a:moveTo>
                  <a:lnTo>
                    <a:pt x="0" y="414"/>
                  </a:lnTo>
                  <a:lnTo>
                    <a:pt x="95" y="414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58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1" name="Freeform 32"/>
            <p:cNvSpPr/>
            <p:nvPr/>
          </p:nvSpPr>
          <p:spPr bwMode="auto">
            <a:xfrm>
              <a:off x="5298514" y="1983073"/>
              <a:ext cx="150813" cy="657226"/>
            </a:xfrm>
            <a:custGeom>
              <a:avLst/>
              <a:gdLst>
                <a:gd name="T0" fmla="*/ 0 w 95"/>
                <a:gd name="T1" fmla="*/ 0 h 414"/>
                <a:gd name="T2" fmla="*/ 0 w 95"/>
                <a:gd name="T3" fmla="*/ 414 h 414"/>
                <a:gd name="T4" fmla="*/ 95 w 95"/>
                <a:gd name="T5" fmla="*/ 414 h 414"/>
                <a:gd name="T6" fmla="*/ 0 w 95"/>
                <a:gd name="T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414">
                  <a:moveTo>
                    <a:pt x="0" y="0"/>
                  </a:moveTo>
                  <a:lnTo>
                    <a:pt x="0" y="414"/>
                  </a:lnTo>
                  <a:lnTo>
                    <a:pt x="95" y="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2" name="Freeform 33"/>
            <p:cNvSpPr/>
            <p:nvPr/>
          </p:nvSpPr>
          <p:spPr bwMode="auto">
            <a:xfrm>
              <a:off x="5200089" y="2206911"/>
              <a:ext cx="98425" cy="557213"/>
            </a:xfrm>
            <a:custGeom>
              <a:avLst/>
              <a:gdLst>
                <a:gd name="T0" fmla="*/ 61 w 62"/>
                <a:gd name="T1" fmla="*/ 0 h 351"/>
                <a:gd name="T2" fmla="*/ 58 w 62"/>
                <a:gd name="T3" fmla="*/ 97 h 351"/>
                <a:gd name="T4" fmla="*/ 28 w 62"/>
                <a:gd name="T5" fmla="*/ 68 h 351"/>
                <a:gd name="T6" fmla="*/ 58 w 62"/>
                <a:gd name="T7" fmla="*/ 109 h 351"/>
                <a:gd name="T8" fmla="*/ 57 w 62"/>
                <a:gd name="T9" fmla="*/ 151 h 351"/>
                <a:gd name="T10" fmla="*/ 11 w 62"/>
                <a:gd name="T11" fmla="*/ 107 h 351"/>
                <a:gd name="T12" fmla="*/ 56 w 62"/>
                <a:gd name="T13" fmla="*/ 167 h 351"/>
                <a:gd name="T14" fmla="*/ 55 w 62"/>
                <a:gd name="T15" fmla="*/ 212 h 351"/>
                <a:gd name="T16" fmla="*/ 0 w 62"/>
                <a:gd name="T17" fmla="*/ 160 h 351"/>
                <a:gd name="T18" fmla="*/ 55 w 62"/>
                <a:gd name="T19" fmla="*/ 229 h 351"/>
                <a:gd name="T20" fmla="*/ 50 w 62"/>
                <a:gd name="T21" fmla="*/ 351 h 351"/>
                <a:gd name="T22" fmla="*/ 62 w 62"/>
                <a:gd name="T23" fmla="*/ 351 h 351"/>
                <a:gd name="T24" fmla="*/ 62 w 62"/>
                <a:gd name="T25" fmla="*/ 21 h 351"/>
                <a:gd name="T26" fmla="*/ 61 w 62"/>
                <a:gd name="T27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351">
                  <a:moveTo>
                    <a:pt x="61" y="0"/>
                  </a:moveTo>
                  <a:lnTo>
                    <a:pt x="58" y="97"/>
                  </a:lnTo>
                  <a:lnTo>
                    <a:pt x="28" y="68"/>
                  </a:lnTo>
                  <a:lnTo>
                    <a:pt x="58" y="109"/>
                  </a:lnTo>
                  <a:lnTo>
                    <a:pt x="57" y="151"/>
                  </a:lnTo>
                  <a:lnTo>
                    <a:pt x="11" y="107"/>
                  </a:lnTo>
                  <a:lnTo>
                    <a:pt x="56" y="167"/>
                  </a:lnTo>
                  <a:lnTo>
                    <a:pt x="55" y="212"/>
                  </a:lnTo>
                  <a:lnTo>
                    <a:pt x="0" y="160"/>
                  </a:lnTo>
                  <a:lnTo>
                    <a:pt x="55" y="229"/>
                  </a:lnTo>
                  <a:lnTo>
                    <a:pt x="50" y="351"/>
                  </a:lnTo>
                  <a:lnTo>
                    <a:pt x="62" y="351"/>
                  </a:lnTo>
                  <a:lnTo>
                    <a:pt x="62" y="2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291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3" name="Freeform 34"/>
            <p:cNvSpPr/>
            <p:nvPr/>
          </p:nvSpPr>
          <p:spPr bwMode="auto">
            <a:xfrm>
              <a:off x="5298514" y="2240248"/>
              <a:ext cx="98425" cy="523876"/>
            </a:xfrm>
            <a:custGeom>
              <a:avLst/>
              <a:gdLst>
                <a:gd name="T0" fmla="*/ 6 w 62"/>
                <a:gd name="T1" fmla="*/ 209 h 330"/>
                <a:gd name="T2" fmla="*/ 62 w 62"/>
                <a:gd name="T3" fmla="*/ 139 h 330"/>
                <a:gd name="T4" fmla="*/ 5 w 62"/>
                <a:gd name="T5" fmla="*/ 193 h 330"/>
                <a:gd name="T6" fmla="*/ 4 w 62"/>
                <a:gd name="T7" fmla="*/ 148 h 330"/>
                <a:gd name="T8" fmla="*/ 50 w 62"/>
                <a:gd name="T9" fmla="*/ 86 h 330"/>
                <a:gd name="T10" fmla="*/ 4 w 62"/>
                <a:gd name="T11" fmla="*/ 131 h 330"/>
                <a:gd name="T12" fmla="*/ 3 w 62"/>
                <a:gd name="T13" fmla="*/ 86 h 330"/>
                <a:gd name="T14" fmla="*/ 32 w 62"/>
                <a:gd name="T15" fmla="*/ 46 h 330"/>
                <a:gd name="T16" fmla="*/ 3 w 62"/>
                <a:gd name="T17" fmla="*/ 76 h 330"/>
                <a:gd name="T18" fmla="*/ 0 w 62"/>
                <a:gd name="T19" fmla="*/ 0 h 330"/>
                <a:gd name="T20" fmla="*/ 0 w 62"/>
                <a:gd name="T21" fmla="*/ 330 h 330"/>
                <a:gd name="T22" fmla="*/ 10 w 62"/>
                <a:gd name="T23" fmla="*/ 330 h 330"/>
                <a:gd name="T24" fmla="*/ 6 w 62"/>
                <a:gd name="T25" fmla="*/ 20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330">
                  <a:moveTo>
                    <a:pt x="6" y="209"/>
                  </a:moveTo>
                  <a:lnTo>
                    <a:pt x="62" y="139"/>
                  </a:lnTo>
                  <a:lnTo>
                    <a:pt x="5" y="193"/>
                  </a:lnTo>
                  <a:lnTo>
                    <a:pt x="4" y="148"/>
                  </a:lnTo>
                  <a:lnTo>
                    <a:pt x="50" y="86"/>
                  </a:lnTo>
                  <a:lnTo>
                    <a:pt x="4" y="131"/>
                  </a:lnTo>
                  <a:lnTo>
                    <a:pt x="3" y="86"/>
                  </a:lnTo>
                  <a:lnTo>
                    <a:pt x="32" y="46"/>
                  </a:lnTo>
                  <a:lnTo>
                    <a:pt x="3" y="76"/>
                  </a:lnTo>
                  <a:lnTo>
                    <a:pt x="0" y="0"/>
                  </a:lnTo>
                  <a:lnTo>
                    <a:pt x="0" y="330"/>
                  </a:lnTo>
                  <a:lnTo>
                    <a:pt x="10" y="330"/>
                  </a:lnTo>
                  <a:lnTo>
                    <a:pt x="6" y="209"/>
                  </a:lnTo>
                  <a:close/>
                </a:path>
              </a:pathLst>
            </a:custGeom>
            <a:solidFill>
              <a:srgbClr val="17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4" name="Freeform 35"/>
            <p:cNvSpPr/>
            <p:nvPr/>
          </p:nvSpPr>
          <p:spPr bwMode="auto">
            <a:xfrm>
              <a:off x="5971614" y="2094198"/>
              <a:ext cx="144463" cy="630238"/>
            </a:xfrm>
            <a:custGeom>
              <a:avLst/>
              <a:gdLst>
                <a:gd name="T0" fmla="*/ 91 w 91"/>
                <a:gd name="T1" fmla="*/ 0 h 397"/>
                <a:gd name="T2" fmla="*/ 0 w 91"/>
                <a:gd name="T3" fmla="*/ 397 h 397"/>
                <a:gd name="T4" fmla="*/ 91 w 91"/>
                <a:gd name="T5" fmla="*/ 397 h 397"/>
                <a:gd name="T6" fmla="*/ 91 w 91"/>
                <a:gd name="T7" fmla="*/ 2 h 397"/>
                <a:gd name="T8" fmla="*/ 91 w 91"/>
                <a:gd name="T9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97">
                  <a:moveTo>
                    <a:pt x="91" y="0"/>
                  </a:moveTo>
                  <a:lnTo>
                    <a:pt x="0" y="397"/>
                  </a:lnTo>
                  <a:lnTo>
                    <a:pt x="91" y="397"/>
                  </a:lnTo>
                  <a:lnTo>
                    <a:pt x="91" y="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858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5" name="Freeform 36"/>
            <p:cNvSpPr/>
            <p:nvPr/>
          </p:nvSpPr>
          <p:spPr bwMode="auto">
            <a:xfrm>
              <a:off x="6116077" y="2097373"/>
              <a:ext cx="147638" cy="627063"/>
            </a:xfrm>
            <a:custGeom>
              <a:avLst/>
              <a:gdLst>
                <a:gd name="T0" fmla="*/ 0 w 93"/>
                <a:gd name="T1" fmla="*/ 0 h 395"/>
                <a:gd name="T2" fmla="*/ 0 w 93"/>
                <a:gd name="T3" fmla="*/ 395 h 395"/>
                <a:gd name="T4" fmla="*/ 93 w 93"/>
                <a:gd name="T5" fmla="*/ 395 h 395"/>
                <a:gd name="T6" fmla="*/ 0 w 93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395">
                  <a:moveTo>
                    <a:pt x="0" y="0"/>
                  </a:moveTo>
                  <a:lnTo>
                    <a:pt x="0" y="395"/>
                  </a:lnTo>
                  <a:lnTo>
                    <a:pt x="93" y="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6" name="Freeform 37"/>
            <p:cNvSpPr/>
            <p:nvPr/>
          </p:nvSpPr>
          <p:spPr bwMode="auto">
            <a:xfrm>
              <a:off x="6022414" y="2310098"/>
              <a:ext cx="93663" cy="536576"/>
            </a:xfrm>
            <a:custGeom>
              <a:avLst/>
              <a:gdLst>
                <a:gd name="T0" fmla="*/ 59 w 59"/>
                <a:gd name="T1" fmla="*/ 0 h 338"/>
                <a:gd name="T2" fmla="*/ 56 w 59"/>
                <a:gd name="T3" fmla="*/ 92 h 338"/>
                <a:gd name="T4" fmla="*/ 28 w 59"/>
                <a:gd name="T5" fmla="*/ 66 h 338"/>
                <a:gd name="T6" fmla="*/ 55 w 59"/>
                <a:gd name="T7" fmla="*/ 104 h 338"/>
                <a:gd name="T8" fmla="*/ 55 w 59"/>
                <a:gd name="T9" fmla="*/ 145 h 338"/>
                <a:gd name="T10" fmla="*/ 11 w 59"/>
                <a:gd name="T11" fmla="*/ 104 h 338"/>
                <a:gd name="T12" fmla="*/ 54 w 59"/>
                <a:gd name="T13" fmla="*/ 161 h 338"/>
                <a:gd name="T14" fmla="*/ 53 w 59"/>
                <a:gd name="T15" fmla="*/ 205 h 338"/>
                <a:gd name="T16" fmla="*/ 0 w 59"/>
                <a:gd name="T17" fmla="*/ 154 h 338"/>
                <a:gd name="T18" fmla="*/ 53 w 59"/>
                <a:gd name="T19" fmla="*/ 219 h 338"/>
                <a:gd name="T20" fmla="*/ 48 w 59"/>
                <a:gd name="T21" fmla="*/ 338 h 338"/>
                <a:gd name="T22" fmla="*/ 59 w 59"/>
                <a:gd name="T23" fmla="*/ 338 h 338"/>
                <a:gd name="T24" fmla="*/ 59 w 59"/>
                <a:gd name="T25" fmla="*/ 21 h 338"/>
                <a:gd name="T26" fmla="*/ 59 w 59"/>
                <a:gd name="T2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338">
                  <a:moveTo>
                    <a:pt x="59" y="0"/>
                  </a:moveTo>
                  <a:lnTo>
                    <a:pt x="56" y="92"/>
                  </a:lnTo>
                  <a:lnTo>
                    <a:pt x="28" y="66"/>
                  </a:lnTo>
                  <a:lnTo>
                    <a:pt x="55" y="104"/>
                  </a:lnTo>
                  <a:lnTo>
                    <a:pt x="55" y="145"/>
                  </a:lnTo>
                  <a:lnTo>
                    <a:pt x="11" y="104"/>
                  </a:lnTo>
                  <a:lnTo>
                    <a:pt x="54" y="161"/>
                  </a:lnTo>
                  <a:lnTo>
                    <a:pt x="53" y="205"/>
                  </a:lnTo>
                  <a:lnTo>
                    <a:pt x="0" y="154"/>
                  </a:lnTo>
                  <a:lnTo>
                    <a:pt x="53" y="219"/>
                  </a:lnTo>
                  <a:lnTo>
                    <a:pt x="48" y="338"/>
                  </a:lnTo>
                  <a:lnTo>
                    <a:pt x="59" y="338"/>
                  </a:lnTo>
                  <a:lnTo>
                    <a:pt x="59" y="2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291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7" name="Freeform 38"/>
            <p:cNvSpPr/>
            <p:nvPr/>
          </p:nvSpPr>
          <p:spPr bwMode="auto">
            <a:xfrm>
              <a:off x="6116077" y="2343436"/>
              <a:ext cx="95250" cy="503238"/>
            </a:xfrm>
            <a:custGeom>
              <a:avLst/>
              <a:gdLst>
                <a:gd name="T0" fmla="*/ 6 w 60"/>
                <a:gd name="T1" fmla="*/ 199 h 317"/>
                <a:gd name="T2" fmla="*/ 60 w 60"/>
                <a:gd name="T3" fmla="*/ 133 h 317"/>
                <a:gd name="T4" fmla="*/ 6 w 60"/>
                <a:gd name="T5" fmla="*/ 184 h 317"/>
                <a:gd name="T6" fmla="*/ 5 w 60"/>
                <a:gd name="T7" fmla="*/ 141 h 317"/>
                <a:gd name="T8" fmla="*/ 49 w 60"/>
                <a:gd name="T9" fmla="*/ 83 h 317"/>
                <a:gd name="T10" fmla="*/ 4 w 60"/>
                <a:gd name="T11" fmla="*/ 125 h 317"/>
                <a:gd name="T12" fmla="*/ 2 w 60"/>
                <a:gd name="T13" fmla="*/ 83 h 317"/>
                <a:gd name="T14" fmla="*/ 30 w 60"/>
                <a:gd name="T15" fmla="*/ 43 h 317"/>
                <a:gd name="T16" fmla="*/ 2 w 60"/>
                <a:gd name="T17" fmla="*/ 73 h 317"/>
                <a:gd name="T18" fmla="*/ 0 w 60"/>
                <a:gd name="T19" fmla="*/ 0 h 317"/>
                <a:gd name="T20" fmla="*/ 0 w 60"/>
                <a:gd name="T21" fmla="*/ 317 h 317"/>
                <a:gd name="T22" fmla="*/ 11 w 60"/>
                <a:gd name="T23" fmla="*/ 317 h 317"/>
                <a:gd name="T24" fmla="*/ 6 w 60"/>
                <a:gd name="T25" fmla="*/ 19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317">
                  <a:moveTo>
                    <a:pt x="6" y="199"/>
                  </a:moveTo>
                  <a:lnTo>
                    <a:pt x="60" y="133"/>
                  </a:lnTo>
                  <a:lnTo>
                    <a:pt x="6" y="184"/>
                  </a:lnTo>
                  <a:lnTo>
                    <a:pt x="5" y="141"/>
                  </a:lnTo>
                  <a:lnTo>
                    <a:pt x="49" y="83"/>
                  </a:lnTo>
                  <a:lnTo>
                    <a:pt x="4" y="125"/>
                  </a:lnTo>
                  <a:lnTo>
                    <a:pt x="2" y="83"/>
                  </a:lnTo>
                  <a:lnTo>
                    <a:pt x="30" y="43"/>
                  </a:lnTo>
                  <a:lnTo>
                    <a:pt x="2" y="73"/>
                  </a:lnTo>
                  <a:lnTo>
                    <a:pt x="0" y="0"/>
                  </a:lnTo>
                  <a:lnTo>
                    <a:pt x="0" y="317"/>
                  </a:lnTo>
                  <a:lnTo>
                    <a:pt x="11" y="317"/>
                  </a:lnTo>
                  <a:lnTo>
                    <a:pt x="6" y="199"/>
                  </a:lnTo>
                  <a:close/>
                </a:path>
              </a:pathLst>
            </a:custGeom>
            <a:solidFill>
              <a:srgbClr val="17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8" name="Freeform 39"/>
            <p:cNvSpPr/>
            <p:nvPr/>
          </p:nvSpPr>
          <p:spPr bwMode="auto">
            <a:xfrm>
              <a:off x="5555689" y="2230723"/>
              <a:ext cx="141288" cy="609601"/>
            </a:xfrm>
            <a:custGeom>
              <a:avLst/>
              <a:gdLst>
                <a:gd name="T0" fmla="*/ 87 w 89"/>
                <a:gd name="T1" fmla="*/ 0 h 384"/>
                <a:gd name="T2" fmla="*/ 0 w 89"/>
                <a:gd name="T3" fmla="*/ 384 h 384"/>
                <a:gd name="T4" fmla="*/ 89 w 89"/>
                <a:gd name="T5" fmla="*/ 384 h 384"/>
                <a:gd name="T6" fmla="*/ 89 w 89"/>
                <a:gd name="T7" fmla="*/ 0 h 384"/>
                <a:gd name="T8" fmla="*/ 87 w 89"/>
                <a:gd name="T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84">
                  <a:moveTo>
                    <a:pt x="87" y="0"/>
                  </a:moveTo>
                  <a:lnTo>
                    <a:pt x="0" y="384"/>
                  </a:lnTo>
                  <a:lnTo>
                    <a:pt x="89" y="384"/>
                  </a:lnTo>
                  <a:lnTo>
                    <a:pt x="89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858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9" name="Freeform 40"/>
            <p:cNvSpPr/>
            <p:nvPr/>
          </p:nvSpPr>
          <p:spPr bwMode="auto">
            <a:xfrm>
              <a:off x="5696977" y="2230723"/>
              <a:ext cx="138113" cy="609601"/>
            </a:xfrm>
            <a:custGeom>
              <a:avLst/>
              <a:gdLst>
                <a:gd name="T0" fmla="*/ 0 w 87"/>
                <a:gd name="T1" fmla="*/ 0 h 384"/>
                <a:gd name="T2" fmla="*/ 0 w 87"/>
                <a:gd name="T3" fmla="*/ 384 h 384"/>
                <a:gd name="T4" fmla="*/ 87 w 87"/>
                <a:gd name="T5" fmla="*/ 384 h 384"/>
                <a:gd name="T6" fmla="*/ 0 w 87"/>
                <a:gd name="T7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384">
                  <a:moveTo>
                    <a:pt x="0" y="0"/>
                  </a:moveTo>
                  <a:lnTo>
                    <a:pt x="0" y="384"/>
                  </a:lnTo>
                  <a:lnTo>
                    <a:pt x="87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0" name="Freeform 41"/>
            <p:cNvSpPr/>
            <p:nvPr/>
          </p:nvSpPr>
          <p:spPr bwMode="auto">
            <a:xfrm>
              <a:off x="5604902" y="2438686"/>
              <a:ext cx="92075" cy="519113"/>
            </a:xfrm>
            <a:custGeom>
              <a:avLst/>
              <a:gdLst>
                <a:gd name="T0" fmla="*/ 56 w 58"/>
                <a:gd name="T1" fmla="*/ 0 h 327"/>
                <a:gd name="T2" fmla="*/ 54 w 58"/>
                <a:gd name="T3" fmla="*/ 90 h 327"/>
                <a:gd name="T4" fmla="*/ 26 w 58"/>
                <a:gd name="T5" fmla="*/ 64 h 327"/>
                <a:gd name="T6" fmla="*/ 54 w 58"/>
                <a:gd name="T7" fmla="*/ 100 h 327"/>
                <a:gd name="T8" fmla="*/ 53 w 58"/>
                <a:gd name="T9" fmla="*/ 140 h 327"/>
                <a:gd name="T10" fmla="*/ 10 w 58"/>
                <a:gd name="T11" fmla="*/ 100 h 327"/>
                <a:gd name="T12" fmla="*/ 51 w 58"/>
                <a:gd name="T13" fmla="*/ 155 h 327"/>
                <a:gd name="T14" fmla="*/ 50 w 58"/>
                <a:gd name="T15" fmla="*/ 198 h 327"/>
                <a:gd name="T16" fmla="*/ 0 w 58"/>
                <a:gd name="T17" fmla="*/ 148 h 327"/>
                <a:gd name="T18" fmla="*/ 50 w 58"/>
                <a:gd name="T19" fmla="*/ 213 h 327"/>
                <a:gd name="T20" fmla="*/ 46 w 58"/>
                <a:gd name="T21" fmla="*/ 327 h 327"/>
                <a:gd name="T22" fmla="*/ 58 w 58"/>
                <a:gd name="T23" fmla="*/ 327 h 327"/>
                <a:gd name="T24" fmla="*/ 58 w 58"/>
                <a:gd name="T25" fmla="*/ 20 h 327"/>
                <a:gd name="T26" fmla="*/ 56 w 58"/>
                <a:gd name="T27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327">
                  <a:moveTo>
                    <a:pt x="56" y="0"/>
                  </a:moveTo>
                  <a:lnTo>
                    <a:pt x="54" y="90"/>
                  </a:lnTo>
                  <a:lnTo>
                    <a:pt x="26" y="64"/>
                  </a:lnTo>
                  <a:lnTo>
                    <a:pt x="54" y="100"/>
                  </a:lnTo>
                  <a:lnTo>
                    <a:pt x="53" y="140"/>
                  </a:lnTo>
                  <a:lnTo>
                    <a:pt x="10" y="100"/>
                  </a:lnTo>
                  <a:lnTo>
                    <a:pt x="51" y="155"/>
                  </a:lnTo>
                  <a:lnTo>
                    <a:pt x="50" y="198"/>
                  </a:lnTo>
                  <a:lnTo>
                    <a:pt x="0" y="148"/>
                  </a:lnTo>
                  <a:lnTo>
                    <a:pt x="50" y="213"/>
                  </a:lnTo>
                  <a:lnTo>
                    <a:pt x="46" y="327"/>
                  </a:lnTo>
                  <a:lnTo>
                    <a:pt x="58" y="327"/>
                  </a:lnTo>
                  <a:lnTo>
                    <a:pt x="58" y="2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2914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1" name="Freeform 42"/>
            <p:cNvSpPr/>
            <p:nvPr/>
          </p:nvSpPr>
          <p:spPr bwMode="auto">
            <a:xfrm>
              <a:off x="5696977" y="2470436"/>
              <a:ext cx="88900" cy="487363"/>
            </a:xfrm>
            <a:custGeom>
              <a:avLst/>
              <a:gdLst>
                <a:gd name="T0" fmla="*/ 5 w 56"/>
                <a:gd name="T1" fmla="*/ 194 h 307"/>
                <a:gd name="T2" fmla="*/ 56 w 56"/>
                <a:gd name="T3" fmla="*/ 128 h 307"/>
                <a:gd name="T4" fmla="*/ 5 w 56"/>
                <a:gd name="T5" fmla="*/ 179 h 307"/>
                <a:gd name="T6" fmla="*/ 3 w 56"/>
                <a:gd name="T7" fmla="*/ 137 h 307"/>
                <a:gd name="T8" fmla="*/ 46 w 56"/>
                <a:gd name="T9" fmla="*/ 80 h 307"/>
                <a:gd name="T10" fmla="*/ 2 w 56"/>
                <a:gd name="T11" fmla="*/ 122 h 307"/>
                <a:gd name="T12" fmla="*/ 1 w 56"/>
                <a:gd name="T13" fmla="*/ 80 h 307"/>
                <a:gd name="T14" fmla="*/ 28 w 56"/>
                <a:gd name="T15" fmla="*/ 41 h 307"/>
                <a:gd name="T16" fmla="*/ 1 w 56"/>
                <a:gd name="T17" fmla="*/ 70 h 307"/>
                <a:gd name="T18" fmla="*/ 0 w 56"/>
                <a:gd name="T19" fmla="*/ 0 h 307"/>
                <a:gd name="T20" fmla="*/ 0 w 56"/>
                <a:gd name="T21" fmla="*/ 307 h 307"/>
                <a:gd name="T22" fmla="*/ 10 w 56"/>
                <a:gd name="T23" fmla="*/ 307 h 307"/>
                <a:gd name="T24" fmla="*/ 5 w 56"/>
                <a:gd name="T25" fmla="*/ 19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307">
                  <a:moveTo>
                    <a:pt x="5" y="194"/>
                  </a:moveTo>
                  <a:lnTo>
                    <a:pt x="56" y="128"/>
                  </a:lnTo>
                  <a:lnTo>
                    <a:pt x="5" y="179"/>
                  </a:lnTo>
                  <a:lnTo>
                    <a:pt x="3" y="137"/>
                  </a:lnTo>
                  <a:lnTo>
                    <a:pt x="46" y="80"/>
                  </a:lnTo>
                  <a:lnTo>
                    <a:pt x="2" y="122"/>
                  </a:lnTo>
                  <a:lnTo>
                    <a:pt x="1" y="80"/>
                  </a:lnTo>
                  <a:lnTo>
                    <a:pt x="28" y="41"/>
                  </a:lnTo>
                  <a:lnTo>
                    <a:pt x="1" y="70"/>
                  </a:lnTo>
                  <a:lnTo>
                    <a:pt x="0" y="0"/>
                  </a:lnTo>
                  <a:lnTo>
                    <a:pt x="0" y="307"/>
                  </a:lnTo>
                  <a:lnTo>
                    <a:pt x="10" y="307"/>
                  </a:lnTo>
                  <a:lnTo>
                    <a:pt x="5" y="194"/>
                  </a:lnTo>
                  <a:close/>
                </a:path>
              </a:pathLst>
            </a:custGeom>
            <a:solidFill>
              <a:srgbClr val="170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2" name="Freeform 43"/>
            <p:cNvSpPr/>
            <p:nvPr/>
          </p:nvSpPr>
          <p:spPr bwMode="auto">
            <a:xfrm>
              <a:off x="5268352" y="2649824"/>
              <a:ext cx="171450" cy="735014"/>
            </a:xfrm>
            <a:custGeom>
              <a:avLst/>
              <a:gdLst>
                <a:gd name="T0" fmla="*/ 107 w 108"/>
                <a:gd name="T1" fmla="*/ 0 h 463"/>
                <a:gd name="T2" fmla="*/ 0 w 108"/>
                <a:gd name="T3" fmla="*/ 463 h 463"/>
                <a:gd name="T4" fmla="*/ 108 w 108"/>
                <a:gd name="T5" fmla="*/ 463 h 463"/>
                <a:gd name="T6" fmla="*/ 108 w 108"/>
                <a:gd name="T7" fmla="*/ 0 h 463"/>
                <a:gd name="T8" fmla="*/ 107 w 108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63">
                  <a:moveTo>
                    <a:pt x="107" y="0"/>
                  </a:moveTo>
                  <a:lnTo>
                    <a:pt x="0" y="463"/>
                  </a:lnTo>
                  <a:lnTo>
                    <a:pt x="108" y="463"/>
                  </a:lnTo>
                  <a:lnTo>
                    <a:pt x="108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9EA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3" name="Freeform 44"/>
            <p:cNvSpPr/>
            <p:nvPr/>
          </p:nvSpPr>
          <p:spPr bwMode="auto">
            <a:xfrm>
              <a:off x="5439802" y="2649824"/>
              <a:ext cx="169863" cy="735014"/>
            </a:xfrm>
            <a:custGeom>
              <a:avLst/>
              <a:gdLst>
                <a:gd name="T0" fmla="*/ 0 w 107"/>
                <a:gd name="T1" fmla="*/ 0 h 463"/>
                <a:gd name="T2" fmla="*/ 0 w 107"/>
                <a:gd name="T3" fmla="*/ 463 h 463"/>
                <a:gd name="T4" fmla="*/ 107 w 107"/>
                <a:gd name="T5" fmla="*/ 463 h 463"/>
                <a:gd name="T6" fmla="*/ 0 w 107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463">
                  <a:moveTo>
                    <a:pt x="0" y="0"/>
                  </a:moveTo>
                  <a:lnTo>
                    <a:pt x="0" y="463"/>
                  </a:lnTo>
                  <a:lnTo>
                    <a:pt x="107" y="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9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4" name="Freeform 45"/>
            <p:cNvSpPr/>
            <p:nvPr/>
          </p:nvSpPr>
          <p:spPr bwMode="auto">
            <a:xfrm>
              <a:off x="5328677" y="2900649"/>
              <a:ext cx="111125" cy="625476"/>
            </a:xfrm>
            <a:custGeom>
              <a:avLst/>
              <a:gdLst>
                <a:gd name="T0" fmla="*/ 69 w 70"/>
                <a:gd name="T1" fmla="*/ 0 h 394"/>
                <a:gd name="T2" fmla="*/ 65 w 70"/>
                <a:gd name="T3" fmla="*/ 109 h 394"/>
                <a:gd name="T4" fmla="*/ 33 w 70"/>
                <a:gd name="T5" fmla="*/ 76 h 394"/>
                <a:gd name="T6" fmla="*/ 65 w 70"/>
                <a:gd name="T7" fmla="*/ 121 h 394"/>
                <a:gd name="T8" fmla="*/ 64 w 70"/>
                <a:gd name="T9" fmla="*/ 170 h 394"/>
                <a:gd name="T10" fmla="*/ 13 w 70"/>
                <a:gd name="T11" fmla="*/ 120 h 394"/>
                <a:gd name="T12" fmla="*/ 64 w 70"/>
                <a:gd name="T13" fmla="*/ 188 h 394"/>
                <a:gd name="T14" fmla="*/ 61 w 70"/>
                <a:gd name="T15" fmla="*/ 239 h 394"/>
                <a:gd name="T16" fmla="*/ 0 w 70"/>
                <a:gd name="T17" fmla="*/ 179 h 394"/>
                <a:gd name="T18" fmla="*/ 61 w 70"/>
                <a:gd name="T19" fmla="*/ 256 h 394"/>
                <a:gd name="T20" fmla="*/ 56 w 70"/>
                <a:gd name="T21" fmla="*/ 394 h 394"/>
                <a:gd name="T22" fmla="*/ 70 w 70"/>
                <a:gd name="T23" fmla="*/ 394 h 394"/>
                <a:gd name="T24" fmla="*/ 70 w 70"/>
                <a:gd name="T25" fmla="*/ 23 h 394"/>
                <a:gd name="T26" fmla="*/ 69 w 70"/>
                <a:gd name="T2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94">
                  <a:moveTo>
                    <a:pt x="69" y="0"/>
                  </a:moveTo>
                  <a:lnTo>
                    <a:pt x="65" y="109"/>
                  </a:lnTo>
                  <a:lnTo>
                    <a:pt x="33" y="76"/>
                  </a:lnTo>
                  <a:lnTo>
                    <a:pt x="65" y="121"/>
                  </a:lnTo>
                  <a:lnTo>
                    <a:pt x="64" y="170"/>
                  </a:lnTo>
                  <a:lnTo>
                    <a:pt x="13" y="120"/>
                  </a:lnTo>
                  <a:lnTo>
                    <a:pt x="64" y="188"/>
                  </a:lnTo>
                  <a:lnTo>
                    <a:pt x="61" y="239"/>
                  </a:lnTo>
                  <a:lnTo>
                    <a:pt x="0" y="179"/>
                  </a:lnTo>
                  <a:lnTo>
                    <a:pt x="61" y="256"/>
                  </a:lnTo>
                  <a:lnTo>
                    <a:pt x="56" y="394"/>
                  </a:lnTo>
                  <a:lnTo>
                    <a:pt x="70" y="394"/>
                  </a:lnTo>
                  <a:lnTo>
                    <a:pt x="70" y="2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22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5" name="Freeform 46"/>
            <p:cNvSpPr/>
            <p:nvPr/>
          </p:nvSpPr>
          <p:spPr bwMode="auto">
            <a:xfrm>
              <a:off x="5439802" y="2937162"/>
              <a:ext cx="109538" cy="588963"/>
            </a:xfrm>
            <a:custGeom>
              <a:avLst/>
              <a:gdLst>
                <a:gd name="T0" fmla="*/ 6 w 69"/>
                <a:gd name="T1" fmla="*/ 235 h 371"/>
                <a:gd name="T2" fmla="*/ 69 w 69"/>
                <a:gd name="T3" fmla="*/ 156 h 371"/>
                <a:gd name="T4" fmla="*/ 6 w 69"/>
                <a:gd name="T5" fmla="*/ 217 h 371"/>
                <a:gd name="T6" fmla="*/ 4 w 69"/>
                <a:gd name="T7" fmla="*/ 166 h 371"/>
                <a:gd name="T8" fmla="*/ 56 w 69"/>
                <a:gd name="T9" fmla="*/ 97 h 371"/>
                <a:gd name="T10" fmla="*/ 4 w 69"/>
                <a:gd name="T11" fmla="*/ 148 h 371"/>
                <a:gd name="T12" fmla="*/ 3 w 69"/>
                <a:gd name="T13" fmla="*/ 97 h 371"/>
                <a:gd name="T14" fmla="*/ 34 w 69"/>
                <a:gd name="T15" fmla="*/ 52 h 371"/>
                <a:gd name="T16" fmla="*/ 3 w 69"/>
                <a:gd name="T17" fmla="*/ 86 h 371"/>
                <a:gd name="T18" fmla="*/ 0 w 69"/>
                <a:gd name="T19" fmla="*/ 0 h 371"/>
                <a:gd name="T20" fmla="*/ 0 w 69"/>
                <a:gd name="T21" fmla="*/ 371 h 371"/>
                <a:gd name="T22" fmla="*/ 11 w 69"/>
                <a:gd name="T23" fmla="*/ 371 h 371"/>
                <a:gd name="T24" fmla="*/ 6 w 69"/>
                <a:gd name="T25" fmla="*/ 23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371">
                  <a:moveTo>
                    <a:pt x="6" y="235"/>
                  </a:moveTo>
                  <a:lnTo>
                    <a:pt x="69" y="156"/>
                  </a:lnTo>
                  <a:lnTo>
                    <a:pt x="6" y="217"/>
                  </a:lnTo>
                  <a:lnTo>
                    <a:pt x="4" y="166"/>
                  </a:lnTo>
                  <a:lnTo>
                    <a:pt x="56" y="97"/>
                  </a:lnTo>
                  <a:lnTo>
                    <a:pt x="4" y="148"/>
                  </a:lnTo>
                  <a:lnTo>
                    <a:pt x="3" y="97"/>
                  </a:lnTo>
                  <a:lnTo>
                    <a:pt x="34" y="52"/>
                  </a:lnTo>
                  <a:lnTo>
                    <a:pt x="3" y="86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11" y="371"/>
                  </a:lnTo>
                  <a:lnTo>
                    <a:pt x="6" y="235"/>
                  </a:lnTo>
                  <a:close/>
                </a:path>
              </a:pathLst>
            </a:custGeom>
            <a:solidFill>
              <a:srgbClr val="301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6" name="Freeform 47"/>
            <p:cNvSpPr/>
            <p:nvPr/>
          </p:nvSpPr>
          <p:spPr bwMode="auto">
            <a:xfrm>
              <a:off x="5816039" y="2667286"/>
              <a:ext cx="134938" cy="587376"/>
            </a:xfrm>
            <a:custGeom>
              <a:avLst/>
              <a:gdLst>
                <a:gd name="T0" fmla="*/ 85 w 85"/>
                <a:gd name="T1" fmla="*/ 0 h 370"/>
                <a:gd name="T2" fmla="*/ 0 w 85"/>
                <a:gd name="T3" fmla="*/ 370 h 370"/>
                <a:gd name="T4" fmla="*/ 85 w 85"/>
                <a:gd name="T5" fmla="*/ 370 h 370"/>
                <a:gd name="T6" fmla="*/ 85 w 85"/>
                <a:gd name="T7" fmla="*/ 1 h 370"/>
                <a:gd name="T8" fmla="*/ 85 w 85"/>
                <a:gd name="T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70">
                  <a:moveTo>
                    <a:pt x="85" y="0"/>
                  </a:moveTo>
                  <a:lnTo>
                    <a:pt x="0" y="370"/>
                  </a:lnTo>
                  <a:lnTo>
                    <a:pt x="85" y="370"/>
                  </a:lnTo>
                  <a:lnTo>
                    <a:pt x="85" y="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9EA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7" name="Freeform 48"/>
            <p:cNvSpPr/>
            <p:nvPr/>
          </p:nvSpPr>
          <p:spPr bwMode="auto">
            <a:xfrm>
              <a:off x="5950977" y="2668874"/>
              <a:ext cx="134938" cy="585788"/>
            </a:xfrm>
            <a:custGeom>
              <a:avLst/>
              <a:gdLst>
                <a:gd name="T0" fmla="*/ 0 w 85"/>
                <a:gd name="T1" fmla="*/ 0 h 369"/>
                <a:gd name="T2" fmla="*/ 0 w 85"/>
                <a:gd name="T3" fmla="*/ 369 h 369"/>
                <a:gd name="T4" fmla="*/ 85 w 85"/>
                <a:gd name="T5" fmla="*/ 369 h 369"/>
                <a:gd name="T6" fmla="*/ 0 w 85"/>
                <a:gd name="T7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369">
                  <a:moveTo>
                    <a:pt x="0" y="0"/>
                  </a:moveTo>
                  <a:lnTo>
                    <a:pt x="0" y="369"/>
                  </a:lnTo>
                  <a:lnTo>
                    <a:pt x="85" y="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9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8" name="Freeform 49"/>
            <p:cNvSpPr/>
            <p:nvPr/>
          </p:nvSpPr>
          <p:spPr bwMode="auto">
            <a:xfrm>
              <a:off x="5863664" y="2868899"/>
              <a:ext cx="87313" cy="498476"/>
            </a:xfrm>
            <a:custGeom>
              <a:avLst/>
              <a:gdLst>
                <a:gd name="T0" fmla="*/ 55 w 55"/>
                <a:gd name="T1" fmla="*/ 0 h 314"/>
                <a:gd name="T2" fmla="*/ 52 w 55"/>
                <a:gd name="T3" fmla="*/ 86 h 314"/>
                <a:gd name="T4" fmla="*/ 25 w 55"/>
                <a:gd name="T5" fmla="*/ 61 h 314"/>
                <a:gd name="T6" fmla="*/ 51 w 55"/>
                <a:gd name="T7" fmla="*/ 96 h 314"/>
                <a:gd name="T8" fmla="*/ 50 w 55"/>
                <a:gd name="T9" fmla="*/ 135 h 314"/>
                <a:gd name="T10" fmla="*/ 10 w 55"/>
                <a:gd name="T11" fmla="*/ 96 h 314"/>
                <a:gd name="T12" fmla="*/ 50 w 55"/>
                <a:gd name="T13" fmla="*/ 149 h 314"/>
                <a:gd name="T14" fmla="*/ 49 w 55"/>
                <a:gd name="T15" fmla="*/ 190 h 314"/>
                <a:gd name="T16" fmla="*/ 0 w 55"/>
                <a:gd name="T17" fmla="*/ 142 h 314"/>
                <a:gd name="T18" fmla="*/ 49 w 55"/>
                <a:gd name="T19" fmla="*/ 204 h 314"/>
                <a:gd name="T20" fmla="*/ 44 w 55"/>
                <a:gd name="T21" fmla="*/ 314 h 314"/>
                <a:gd name="T22" fmla="*/ 55 w 55"/>
                <a:gd name="T23" fmla="*/ 314 h 314"/>
                <a:gd name="T24" fmla="*/ 55 w 55"/>
                <a:gd name="T25" fmla="*/ 18 h 314"/>
                <a:gd name="T26" fmla="*/ 55 w 55"/>
                <a:gd name="T27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314">
                  <a:moveTo>
                    <a:pt x="55" y="0"/>
                  </a:moveTo>
                  <a:lnTo>
                    <a:pt x="52" y="86"/>
                  </a:lnTo>
                  <a:lnTo>
                    <a:pt x="25" y="61"/>
                  </a:lnTo>
                  <a:lnTo>
                    <a:pt x="51" y="96"/>
                  </a:lnTo>
                  <a:lnTo>
                    <a:pt x="50" y="135"/>
                  </a:lnTo>
                  <a:lnTo>
                    <a:pt x="10" y="96"/>
                  </a:lnTo>
                  <a:lnTo>
                    <a:pt x="50" y="149"/>
                  </a:lnTo>
                  <a:lnTo>
                    <a:pt x="49" y="190"/>
                  </a:lnTo>
                  <a:lnTo>
                    <a:pt x="0" y="142"/>
                  </a:lnTo>
                  <a:lnTo>
                    <a:pt x="49" y="204"/>
                  </a:lnTo>
                  <a:lnTo>
                    <a:pt x="44" y="314"/>
                  </a:lnTo>
                  <a:lnTo>
                    <a:pt x="55" y="314"/>
                  </a:lnTo>
                  <a:lnTo>
                    <a:pt x="55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422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9" name="Freeform 50"/>
            <p:cNvSpPr/>
            <p:nvPr/>
          </p:nvSpPr>
          <p:spPr bwMode="auto">
            <a:xfrm>
              <a:off x="5950977" y="2897474"/>
              <a:ext cx="87313" cy="469901"/>
            </a:xfrm>
            <a:custGeom>
              <a:avLst/>
              <a:gdLst>
                <a:gd name="T0" fmla="*/ 5 w 55"/>
                <a:gd name="T1" fmla="*/ 187 h 296"/>
                <a:gd name="T2" fmla="*/ 55 w 55"/>
                <a:gd name="T3" fmla="*/ 124 h 296"/>
                <a:gd name="T4" fmla="*/ 5 w 55"/>
                <a:gd name="T5" fmla="*/ 173 h 296"/>
                <a:gd name="T6" fmla="*/ 4 w 55"/>
                <a:gd name="T7" fmla="*/ 132 h 296"/>
                <a:gd name="T8" fmla="*/ 45 w 55"/>
                <a:gd name="T9" fmla="*/ 78 h 296"/>
                <a:gd name="T10" fmla="*/ 4 w 55"/>
                <a:gd name="T11" fmla="*/ 118 h 296"/>
                <a:gd name="T12" fmla="*/ 2 w 55"/>
                <a:gd name="T13" fmla="*/ 78 h 296"/>
                <a:gd name="T14" fmla="*/ 28 w 55"/>
                <a:gd name="T15" fmla="*/ 42 h 296"/>
                <a:gd name="T16" fmla="*/ 2 w 55"/>
                <a:gd name="T17" fmla="*/ 69 h 296"/>
                <a:gd name="T18" fmla="*/ 0 w 55"/>
                <a:gd name="T19" fmla="*/ 0 h 296"/>
                <a:gd name="T20" fmla="*/ 0 w 55"/>
                <a:gd name="T21" fmla="*/ 296 h 296"/>
                <a:gd name="T22" fmla="*/ 10 w 55"/>
                <a:gd name="T23" fmla="*/ 296 h 296"/>
                <a:gd name="T24" fmla="*/ 5 w 55"/>
                <a:gd name="T25" fmla="*/ 18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296">
                  <a:moveTo>
                    <a:pt x="5" y="187"/>
                  </a:moveTo>
                  <a:lnTo>
                    <a:pt x="55" y="124"/>
                  </a:lnTo>
                  <a:lnTo>
                    <a:pt x="5" y="173"/>
                  </a:lnTo>
                  <a:lnTo>
                    <a:pt x="4" y="132"/>
                  </a:lnTo>
                  <a:lnTo>
                    <a:pt x="45" y="78"/>
                  </a:lnTo>
                  <a:lnTo>
                    <a:pt x="4" y="118"/>
                  </a:lnTo>
                  <a:lnTo>
                    <a:pt x="2" y="78"/>
                  </a:lnTo>
                  <a:lnTo>
                    <a:pt x="28" y="42"/>
                  </a:lnTo>
                  <a:lnTo>
                    <a:pt x="2" y="69"/>
                  </a:lnTo>
                  <a:lnTo>
                    <a:pt x="0" y="0"/>
                  </a:lnTo>
                  <a:lnTo>
                    <a:pt x="0" y="296"/>
                  </a:lnTo>
                  <a:lnTo>
                    <a:pt x="10" y="296"/>
                  </a:lnTo>
                  <a:lnTo>
                    <a:pt x="5" y="187"/>
                  </a:lnTo>
                  <a:close/>
                </a:path>
              </a:pathLst>
            </a:custGeom>
            <a:solidFill>
              <a:srgbClr val="301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0" name="Freeform 51"/>
            <p:cNvSpPr/>
            <p:nvPr/>
          </p:nvSpPr>
          <p:spPr bwMode="auto">
            <a:xfrm>
              <a:off x="4971489" y="2333911"/>
              <a:ext cx="168275" cy="735014"/>
            </a:xfrm>
            <a:custGeom>
              <a:avLst/>
              <a:gdLst>
                <a:gd name="T0" fmla="*/ 106 w 106"/>
                <a:gd name="T1" fmla="*/ 0 h 463"/>
                <a:gd name="T2" fmla="*/ 0 w 106"/>
                <a:gd name="T3" fmla="*/ 463 h 463"/>
                <a:gd name="T4" fmla="*/ 106 w 106"/>
                <a:gd name="T5" fmla="*/ 463 h 463"/>
                <a:gd name="T6" fmla="*/ 106 w 106"/>
                <a:gd name="T7" fmla="*/ 0 h 463"/>
                <a:gd name="T8" fmla="*/ 106 w 106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463">
                  <a:moveTo>
                    <a:pt x="106" y="0"/>
                  </a:moveTo>
                  <a:lnTo>
                    <a:pt x="0" y="463"/>
                  </a:lnTo>
                  <a:lnTo>
                    <a:pt x="106" y="463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9EA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1" name="Freeform 52"/>
            <p:cNvSpPr/>
            <p:nvPr/>
          </p:nvSpPr>
          <p:spPr bwMode="auto">
            <a:xfrm>
              <a:off x="5139764" y="2333911"/>
              <a:ext cx="171450" cy="735014"/>
            </a:xfrm>
            <a:custGeom>
              <a:avLst/>
              <a:gdLst>
                <a:gd name="T0" fmla="*/ 0 w 108"/>
                <a:gd name="T1" fmla="*/ 0 h 463"/>
                <a:gd name="T2" fmla="*/ 0 w 108"/>
                <a:gd name="T3" fmla="*/ 463 h 463"/>
                <a:gd name="T4" fmla="*/ 108 w 108"/>
                <a:gd name="T5" fmla="*/ 463 h 463"/>
                <a:gd name="T6" fmla="*/ 0 w 108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463">
                  <a:moveTo>
                    <a:pt x="0" y="0"/>
                  </a:moveTo>
                  <a:lnTo>
                    <a:pt x="0" y="463"/>
                  </a:lnTo>
                  <a:lnTo>
                    <a:pt x="108" y="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9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2" name="Freeform 53"/>
            <p:cNvSpPr/>
            <p:nvPr/>
          </p:nvSpPr>
          <p:spPr bwMode="auto">
            <a:xfrm>
              <a:off x="5030227" y="2584736"/>
              <a:ext cx="109538" cy="625476"/>
            </a:xfrm>
            <a:custGeom>
              <a:avLst/>
              <a:gdLst>
                <a:gd name="T0" fmla="*/ 69 w 69"/>
                <a:gd name="T1" fmla="*/ 0 h 394"/>
                <a:gd name="T2" fmla="*/ 65 w 69"/>
                <a:gd name="T3" fmla="*/ 108 h 394"/>
                <a:gd name="T4" fmla="*/ 33 w 69"/>
                <a:gd name="T5" fmla="*/ 76 h 394"/>
                <a:gd name="T6" fmla="*/ 65 w 69"/>
                <a:gd name="T7" fmla="*/ 121 h 394"/>
                <a:gd name="T8" fmla="*/ 64 w 69"/>
                <a:gd name="T9" fmla="*/ 170 h 394"/>
                <a:gd name="T10" fmla="*/ 13 w 69"/>
                <a:gd name="T11" fmla="*/ 120 h 394"/>
                <a:gd name="T12" fmla="*/ 63 w 69"/>
                <a:gd name="T13" fmla="*/ 187 h 394"/>
                <a:gd name="T14" fmla="*/ 61 w 69"/>
                <a:gd name="T15" fmla="*/ 239 h 394"/>
                <a:gd name="T16" fmla="*/ 0 w 69"/>
                <a:gd name="T17" fmla="*/ 179 h 394"/>
                <a:gd name="T18" fmla="*/ 61 w 69"/>
                <a:gd name="T19" fmla="*/ 256 h 394"/>
                <a:gd name="T20" fmla="*/ 56 w 69"/>
                <a:gd name="T21" fmla="*/ 394 h 394"/>
                <a:gd name="T22" fmla="*/ 69 w 69"/>
                <a:gd name="T23" fmla="*/ 394 h 394"/>
                <a:gd name="T24" fmla="*/ 69 w 69"/>
                <a:gd name="T25" fmla="*/ 23 h 394"/>
                <a:gd name="T26" fmla="*/ 69 w 69"/>
                <a:gd name="T2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394">
                  <a:moveTo>
                    <a:pt x="69" y="0"/>
                  </a:moveTo>
                  <a:lnTo>
                    <a:pt x="65" y="108"/>
                  </a:lnTo>
                  <a:lnTo>
                    <a:pt x="33" y="76"/>
                  </a:lnTo>
                  <a:lnTo>
                    <a:pt x="65" y="121"/>
                  </a:lnTo>
                  <a:lnTo>
                    <a:pt x="64" y="170"/>
                  </a:lnTo>
                  <a:lnTo>
                    <a:pt x="13" y="120"/>
                  </a:lnTo>
                  <a:lnTo>
                    <a:pt x="63" y="187"/>
                  </a:lnTo>
                  <a:lnTo>
                    <a:pt x="61" y="239"/>
                  </a:lnTo>
                  <a:lnTo>
                    <a:pt x="0" y="179"/>
                  </a:lnTo>
                  <a:lnTo>
                    <a:pt x="61" y="256"/>
                  </a:lnTo>
                  <a:lnTo>
                    <a:pt x="56" y="394"/>
                  </a:lnTo>
                  <a:lnTo>
                    <a:pt x="69" y="394"/>
                  </a:lnTo>
                  <a:lnTo>
                    <a:pt x="69" y="2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22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3" name="Freeform 54"/>
            <p:cNvSpPr/>
            <p:nvPr/>
          </p:nvSpPr>
          <p:spPr bwMode="auto">
            <a:xfrm>
              <a:off x="5139764" y="2621249"/>
              <a:ext cx="111125" cy="588963"/>
            </a:xfrm>
            <a:custGeom>
              <a:avLst/>
              <a:gdLst>
                <a:gd name="T0" fmla="*/ 8 w 70"/>
                <a:gd name="T1" fmla="*/ 235 h 371"/>
                <a:gd name="T2" fmla="*/ 70 w 70"/>
                <a:gd name="T3" fmla="*/ 156 h 371"/>
                <a:gd name="T4" fmla="*/ 6 w 70"/>
                <a:gd name="T5" fmla="*/ 217 h 371"/>
                <a:gd name="T6" fmla="*/ 5 w 70"/>
                <a:gd name="T7" fmla="*/ 166 h 371"/>
                <a:gd name="T8" fmla="*/ 58 w 70"/>
                <a:gd name="T9" fmla="*/ 97 h 371"/>
                <a:gd name="T10" fmla="*/ 5 w 70"/>
                <a:gd name="T11" fmla="*/ 148 h 371"/>
                <a:gd name="T12" fmla="*/ 4 w 70"/>
                <a:gd name="T13" fmla="*/ 97 h 371"/>
                <a:gd name="T14" fmla="*/ 35 w 70"/>
                <a:gd name="T15" fmla="*/ 52 h 371"/>
                <a:gd name="T16" fmla="*/ 3 w 70"/>
                <a:gd name="T17" fmla="*/ 87 h 371"/>
                <a:gd name="T18" fmla="*/ 0 w 70"/>
                <a:gd name="T19" fmla="*/ 0 h 371"/>
                <a:gd name="T20" fmla="*/ 0 w 70"/>
                <a:gd name="T21" fmla="*/ 371 h 371"/>
                <a:gd name="T22" fmla="*/ 13 w 70"/>
                <a:gd name="T23" fmla="*/ 371 h 371"/>
                <a:gd name="T24" fmla="*/ 8 w 70"/>
                <a:gd name="T25" fmla="*/ 23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71">
                  <a:moveTo>
                    <a:pt x="8" y="235"/>
                  </a:moveTo>
                  <a:lnTo>
                    <a:pt x="70" y="156"/>
                  </a:lnTo>
                  <a:lnTo>
                    <a:pt x="6" y="217"/>
                  </a:lnTo>
                  <a:lnTo>
                    <a:pt x="5" y="166"/>
                  </a:lnTo>
                  <a:lnTo>
                    <a:pt x="58" y="97"/>
                  </a:lnTo>
                  <a:lnTo>
                    <a:pt x="5" y="148"/>
                  </a:lnTo>
                  <a:lnTo>
                    <a:pt x="4" y="97"/>
                  </a:lnTo>
                  <a:lnTo>
                    <a:pt x="35" y="52"/>
                  </a:lnTo>
                  <a:lnTo>
                    <a:pt x="3" y="87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13" y="371"/>
                  </a:lnTo>
                  <a:lnTo>
                    <a:pt x="8" y="235"/>
                  </a:lnTo>
                  <a:close/>
                </a:path>
              </a:pathLst>
            </a:custGeom>
            <a:solidFill>
              <a:srgbClr val="301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4" name="Freeform 55"/>
            <p:cNvSpPr/>
            <p:nvPr/>
          </p:nvSpPr>
          <p:spPr bwMode="auto">
            <a:xfrm>
              <a:off x="4511114" y="2264061"/>
              <a:ext cx="171450" cy="735014"/>
            </a:xfrm>
            <a:custGeom>
              <a:avLst/>
              <a:gdLst>
                <a:gd name="T0" fmla="*/ 108 w 108"/>
                <a:gd name="T1" fmla="*/ 0 h 463"/>
                <a:gd name="T2" fmla="*/ 0 w 108"/>
                <a:gd name="T3" fmla="*/ 463 h 463"/>
                <a:gd name="T4" fmla="*/ 108 w 108"/>
                <a:gd name="T5" fmla="*/ 463 h 463"/>
                <a:gd name="T6" fmla="*/ 108 w 108"/>
                <a:gd name="T7" fmla="*/ 0 h 463"/>
                <a:gd name="T8" fmla="*/ 108 w 108"/>
                <a:gd name="T9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63">
                  <a:moveTo>
                    <a:pt x="108" y="0"/>
                  </a:moveTo>
                  <a:lnTo>
                    <a:pt x="0" y="463"/>
                  </a:lnTo>
                  <a:lnTo>
                    <a:pt x="108" y="463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9EA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5" name="Freeform 56"/>
            <p:cNvSpPr/>
            <p:nvPr/>
          </p:nvSpPr>
          <p:spPr bwMode="auto">
            <a:xfrm>
              <a:off x="4682564" y="2264061"/>
              <a:ext cx="168275" cy="735014"/>
            </a:xfrm>
            <a:custGeom>
              <a:avLst/>
              <a:gdLst>
                <a:gd name="T0" fmla="*/ 0 w 106"/>
                <a:gd name="T1" fmla="*/ 0 h 463"/>
                <a:gd name="T2" fmla="*/ 0 w 106"/>
                <a:gd name="T3" fmla="*/ 463 h 463"/>
                <a:gd name="T4" fmla="*/ 106 w 106"/>
                <a:gd name="T5" fmla="*/ 463 h 463"/>
                <a:gd name="T6" fmla="*/ 0 w 106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463">
                  <a:moveTo>
                    <a:pt x="0" y="0"/>
                  </a:moveTo>
                  <a:lnTo>
                    <a:pt x="0" y="463"/>
                  </a:lnTo>
                  <a:lnTo>
                    <a:pt x="106" y="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9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6" name="Freeform 57"/>
            <p:cNvSpPr/>
            <p:nvPr/>
          </p:nvSpPr>
          <p:spPr bwMode="auto">
            <a:xfrm>
              <a:off x="4571439" y="2514886"/>
              <a:ext cx="111125" cy="623888"/>
            </a:xfrm>
            <a:custGeom>
              <a:avLst/>
              <a:gdLst>
                <a:gd name="T0" fmla="*/ 69 w 70"/>
                <a:gd name="T1" fmla="*/ 0 h 393"/>
                <a:gd name="T2" fmla="*/ 66 w 70"/>
                <a:gd name="T3" fmla="*/ 107 h 393"/>
                <a:gd name="T4" fmla="*/ 32 w 70"/>
                <a:gd name="T5" fmla="*/ 76 h 393"/>
                <a:gd name="T6" fmla="*/ 65 w 70"/>
                <a:gd name="T7" fmla="*/ 121 h 393"/>
                <a:gd name="T8" fmla="*/ 64 w 70"/>
                <a:gd name="T9" fmla="*/ 169 h 393"/>
                <a:gd name="T10" fmla="*/ 14 w 70"/>
                <a:gd name="T11" fmla="*/ 120 h 393"/>
                <a:gd name="T12" fmla="*/ 64 w 70"/>
                <a:gd name="T13" fmla="*/ 188 h 393"/>
                <a:gd name="T14" fmla="*/ 62 w 70"/>
                <a:gd name="T15" fmla="*/ 239 h 393"/>
                <a:gd name="T16" fmla="*/ 0 w 70"/>
                <a:gd name="T17" fmla="*/ 179 h 393"/>
                <a:gd name="T18" fmla="*/ 61 w 70"/>
                <a:gd name="T19" fmla="*/ 255 h 393"/>
                <a:gd name="T20" fmla="*/ 56 w 70"/>
                <a:gd name="T21" fmla="*/ 393 h 393"/>
                <a:gd name="T22" fmla="*/ 70 w 70"/>
                <a:gd name="T23" fmla="*/ 393 h 393"/>
                <a:gd name="T24" fmla="*/ 70 w 70"/>
                <a:gd name="T25" fmla="*/ 23 h 393"/>
                <a:gd name="T26" fmla="*/ 69 w 70"/>
                <a:gd name="T2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93">
                  <a:moveTo>
                    <a:pt x="69" y="0"/>
                  </a:moveTo>
                  <a:lnTo>
                    <a:pt x="66" y="107"/>
                  </a:lnTo>
                  <a:lnTo>
                    <a:pt x="32" y="76"/>
                  </a:lnTo>
                  <a:lnTo>
                    <a:pt x="65" y="121"/>
                  </a:lnTo>
                  <a:lnTo>
                    <a:pt x="64" y="169"/>
                  </a:lnTo>
                  <a:lnTo>
                    <a:pt x="14" y="120"/>
                  </a:lnTo>
                  <a:lnTo>
                    <a:pt x="64" y="188"/>
                  </a:lnTo>
                  <a:lnTo>
                    <a:pt x="62" y="239"/>
                  </a:lnTo>
                  <a:lnTo>
                    <a:pt x="0" y="179"/>
                  </a:lnTo>
                  <a:lnTo>
                    <a:pt x="61" y="255"/>
                  </a:lnTo>
                  <a:lnTo>
                    <a:pt x="56" y="393"/>
                  </a:lnTo>
                  <a:lnTo>
                    <a:pt x="70" y="393"/>
                  </a:lnTo>
                  <a:lnTo>
                    <a:pt x="70" y="2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422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7" name="Freeform 58"/>
            <p:cNvSpPr/>
            <p:nvPr/>
          </p:nvSpPr>
          <p:spPr bwMode="auto">
            <a:xfrm>
              <a:off x="4571439" y="2514886"/>
              <a:ext cx="111125" cy="623888"/>
            </a:xfrm>
            <a:custGeom>
              <a:avLst/>
              <a:gdLst>
                <a:gd name="T0" fmla="*/ 69 w 70"/>
                <a:gd name="T1" fmla="*/ 0 h 393"/>
                <a:gd name="T2" fmla="*/ 66 w 70"/>
                <a:gd name="T3" fmla="*/ 107 h 393"/>
                <a:gd name="T4" fmla="*/ 32 w 70"/>
                <a:gd name="T5" fmla="*/ 76 h 393"/>
                <a:gd name="T6" fmla="*/ 65 w 70"/>
                <a:gd name="T7" fmla="*/ 121 h 393"/>
                <a:gd name="T8" fmla="*/ 64 w 70"/>
                <a:gd name="T9" fmla="*/ 169 h 393"/>
                <a:gd name="T10" fmla="*/ 14 w 70"/>
                <a:gd name="T11" fmla="*/ 120 h 393"/>
                <a:gd name="T12" fmla="*/ 64 w 70"/>
                <a:gd name="T13" fmla="*/ 188 h 393"/>
                <a:gd name="T14" fmla="*/ 62 w 70"/>
                <a:gd name="T15" fmla="*/ 239 h 393"/>
                <a:gd name="T16" fmla="*/ 0 w 70"/>
                <a:gd name="T17" fmla="*/ 179 h 393"/>
                <a:gd name="T18" fmla="*/ 61 w 70"/>
                <a:gd name="T19" fmla="*/ 255 h 393"/>
                <a:gd name="T20" fmla="*/ 56 w 70"/>
                <a:gd name="T21" fmla="*/ 393 h 393"/>
                <a:gd name="T22" fmla="*/ 70 w 70"/>
                <a:gd name="T23" fmla="*/ 393 h 393"/>
                <a:gd name="T24" fmla="*/ 70 w 70"/>
                <a:gd name="T25" fmla="*/ 23 h 393"/>
                <a:gd name="T26" fmla="*/ 69 w 70"/>
                <a:gd name="T2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93">
                  <a:moveTo>
                    <a:pt x="69" y="0"/>
                  </a:moveTo>
                  <a:lnTo>
                    <a:pt x="66" y="107"/>
                  </a:lnTo>
                  <a:lnTo>
                    <a:pt x="32" y="76"/>
                  </a:lnTo>
                  <a:lnTo>
                    <a:pt x="65" y="121"/>
                  </a:lnTo>
                  <a:lnTo>
                    <a:pt x="64" y="169"/>
                  </a:lnTo>
                  <a:lnTo>
                    <a:pt x="14" y="120"/>
                  </a:lnTo>
                  <a:lnTo>
                    <a:pt x="64" y="188"/>
                  </a:lnTo>
                  <a:lnTo>
                    <a:pt x="62" y="239"/>
                  </a:lnTo>
                  <a:lnTo>
                    <a:pt x="0" y="179"/>
                  </a:lnTo>
                  <a:lnTo>
                    <a:pt x="61" y="255"/>
                  </a:lnTo>
                  <a:lnTo>
                    <a:pt x="56" y="393"/>
                  </a:lnTo>
                  <a:lnTo>
                    <a:pt x="70" y="393"/>
                  </a:lnTo>
                  <a:lnTo>
                    <a:pt x="70" y="23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8" name="Freeform 59"/>
            <p:cNvSpPr/>
            <p:nvPr/>
          </p:nvSpPr>
          <p:spPr bwMode="auto">
            <a:xfrm>
              <a:off x="4682564" y="2551399"/>
              <a:ext cx="109538" cy="587376"/>
            </a:xfrm>
            <a:custGeom>
              <a:avLst/>
              <a:gdLst>
                <a:gd name="T0" fmla="*/ 6 w 69"/>
                <a:gd name="T1" fmla="*/ 235 h 370"/>
                <a:gd name="T2" fmla="*/ 69 w 69"/>
                <a:gd name="T3" fmla="*/ 156 h 370"/>
                <a:gd name="T4" fmla="*/ 6 w 69"/>
                <a:gd name="T5" fmla="*/ 216 h 370"/>
                <a:gd name="T6" fmla="*/ 5 w 69"/>
                <a:gd name="T7" fmla="*/ 166 h 370"/>
                <a:gd name="T8" fmla="*/ 56 w 69"/>
                <a:gd name="T9" fmla="*/ 97 h 370"/>
                <a:gd name="T10" fmla="*/ 4 w 69"/>
                <a:gd name="T11" fmla="*/ 147 h 370"/>
                <a:gd name="T12" fmla="*/ 2 w 69"/>
                <a:gd name="T13" fmla="*/ 97 h 370"/>
                <a:gd name="T14" fmla="*/ 35 w 69"/>
                <a:gd name="T15" fmla="*/ 52 h 370"/>
                <a:gd name="T16" fmla="*/ 2 w 69"/>
                <a:gd name="T17" fmla="*/ 86 h 370"/>
                <a:gd name="T18" fmla="*/ 0 w 69"/>
                <a:gd name="T19" fmla="*/ 0 h 370"/>
                <a:gd name="T20" fmla="*/ 0 w 69"/>
                <a:gd name="T21" fmla="*/ 370 h 370"/>
                <a:gd name="T22" fmla="*/ 12 w 69"/>
                <a:gd name="T23" fmla="*/ 370 h 370"/>
                <a:gd name="T24" fmla="*/ 6 w 69"/>
                <a:gd name="T25" fmla="*/ 23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370">
                  <a:moveTo>
                    <a:pt x="6" y="235"/>
                  </a:moveTo>
                  <a:lnTo>
                    <a:pt x="69" y="156"/>
                  </a:lnTo>
                  <a:lnTo>
                    <a:pt x="6" y="216"/>
                  </a:lnTo>
                  <a:lnTo>
                    <a:pt x="5" y="166"/>
                  </a:lnTo>
                  <a:lnTo>
                    <a:pt x="56" y="97"/>
                  </a:lnTo>
                  <a:lnTo>
                    <a:pt x="4" y="147"/>
                  </a:lnTo>
                  <a:lnTo>
                    <a:pt x="2" y="97"/>
                  </a:lnTo>
                  <a:lnTo>
                    <a:pt x="35" y="52"/>
                  </a:lnTo>
                  <a:lnTo>
                    <a:pt x="2" y="86"/>
                  </a:lnTo>
                  <a:lnTo>
                    <a:pt x="0" y="0"/>
                  </a:lnTo>
                  <a:lnTo>
                    <a:pt x="0" y="370"/>
                  </a:lnTo>
                  <a:lnTo>
                    <a:pt x="12" y="370"/>
                  </a:lnTo>
                  <a:lnTo>
                    <a:pt x="6" y="235"/>
                  </a:lnTo>
                  <a:close/>
                </a:path>
              </a:pathLst>
            </a:custGeom>
            <a:solidFill>
              <a:srgbClr val="301B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9" name="Freeform 60"/>
            <p:cNvSpPr/>
            <p:nvPr/>
          </p:nvSpPr>
          <p:spPr bwMode="auto">
            <a:xfrm>
              <a:off x="4682564" y="2551399"/>
              <a:ext cx="109538" cy="587376"/>
            </a:xfrm>
            <a:custGeom>
              <a:avLst/>
              <a:gdLst>
                <a:gd name="T0" fmla="*/ 6 w 69"/>
                <a:gd name="T1" fmla="*/ 235 h 370"/>
                <a:gd name="T2" fmla="*/ 69 w 69"/>
                <a:gd name="T3" fmla="*/ 156 h 370"/>
                <a:gd name="T4" fmla="*/ 6 w 69"/>
                <a:gd name="T5" fmla="*/ 216 h 370"/>
                <a:gd name="T6" fmla="*/ 5 w 69"/>
                <a:gd name="T7" fmla="*/ 166 h 370"/>
                <a:gd name="T8" fmla="*/ 56 w 69"/>
                <a:gd name="T9" fmla="*/ 97 h 370"/>
                <a:gd name="T10" fmla="*/ 4 w 69"/>
                <a:gd name="T11" fmla="*/ 147 h 370"/>
                <a:gd name="T12" fmla="*/ 2 w 69"/>
                <a:gd name="T13" fmla="*/ 97 h 370"/>
                <a:gd name="T14" fmla="*/ 35 w 69"/>
                <a:gd name="T15" fmla="*/ 52 h 370"/>
                <a:gd name="T16" fmla="*/ 2 w 69"/>
                <a:gd name="T17" fmla="*/ 86 h 370"/>
                <a:gd name="T18" fmla="*/ 0 w 69"/>
                <a:gd name="T19" fmla="*/ 0 h 370"/>
                <a:gd name="T20" fmla="*/ 0 w 69"/>
                <a:gd name="T21" fmla="*/ 370 h 370"/>
                <a:gd name="T22" fmla="*/ 12 w 69"/>
                <a:gd name="T23" fmla="*/ 370 h 370"/>
                <a:gd name="T24" fmla="*/ 6 w 69"/>
                <a:gd name="T25" fmla="*/ 23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370">
                  <a:moveTo>
                    <a:pt x="6" y="235"/>
                  </a:moveTo>
                  <a:lnTo>
                    <a:pt x="69" y="156"/>
                  </a:lnTo>
                  <a:lnTo>
                    <a:pt x="6" y="216"/>
                  </a:lnTo>
                  <a:lnTo>
                    <a:pt x="5" y="166"/>
                  </a:lnTo>
                  <a:lnTo>
                    <a:pt x="56" y="97"/>
                  </a:lnTo>
                  <a:lnTo>
                    <a:pt x="4" y="147"/>
                  </a:lnTo>
                  <a:lnTo>
                    <a:pt x="2" y="97"/>
                  </a:lnTo>
                  <a:lnTo>
                    <a:pt x="35" y="52"/>
                  </a:lnTo>
                  <a:lnTo>
                    <a:pt x="2" y="86"/>
                  </a:lnTo>
                  <a:lnTo>
                    <a:pt x="0" y="0"/>
                  </a:lnTo>
                  <a:lnTo>
                    <a:pt x="0" y="370"/>
                  </a:lnTo>
                  <a:lnTo>
                    <a:pt x="12" y="370"/>
                  </a:lnTo>
                  <a:lnTo>
                    <a:pt x="6" y="2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0" name="Freeform 61"/>
            <p:cNvSpPr/>
            <p:nvPr/>
          </p:nvSpPr>
          <p:spPr bwMode="auto">
            <a:xfrm>
              <a:off x="6050989" y="2903824"/>
              <a:ext cx="758825" cy="706439"/>
            </a:xfrm>
            <a:custGeom>
              <a:avLst/>
              <a:gdLst>
                <a:gd name="T0" fmla="*/ 349 w 382"/>
                <a:gd name="T1" fmla="*/ 0 h 355"/>
                <a:gd name="T2" fmla="*/ 0 w 382"/>
                <a:gd name="T3" fmla="*/ 354 h 355"/>
                <a:gd name="T4" fmla="*/ 141 w 382"/>
                <a:gd name="T5" fmla="*/ 355 h 355"/>
                <a:gd name="T6" fmla="*/ 382 w 382"/>
                <a:gd name="T7" fmla="*/ 22 h 355"/>
                <a:gd name="T8" fmla="*/ 349 w 382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355">
                  <a:moveTo>
                    <a:pt x="349" y="0"/>
                  </a:moveTo>
                  <a:cubicBezTo>
                    <a:pt x="215" y="26"/>
                    <a:pt x="57" y="193"/>
                    <a:pt x="0" y="354"/>
                  </a:cubicBezTo>
                  <a:cubicBezTo>
                    <a:pt x="141" y="355"/>
                    <a:pt x="141" y="355"/>
                    <a:pt x="141" y="355"/>
                  </a:cubicBezTo>
                  <a:cubicBezTo>
                    <a:pt x="189" y="220"/>
                    <a:pt x="260" y="100"/>
                    <a:pt x="382" y="22"/>
                  </a:cubicBezTo>
                  <a:cubicBezTo>
                    <a:pt x="365" y="11"/>
                    <a:pt x="367" y="12"/>
                    <a:pt x="349" y="0"/>
                  </a:cubicBezTo>
                  <a:close/>
                </a:path>
              </a:pathLst>
            </a:custGeom>
            <a:solidFill>
              <a:srgbClr val="318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1" name="Freeform 62"/>
            <p:cNvSpPr/>
            <p:nvPr/>
          </p:nvSpPr>
          <p:spPr bwMode="auto">
            <a:xfrm>
              <a:off x="1904439" y="2935574"/>
              <a:ext cx="3789363" cy="769939"/>
            </a:xfrm>
            <a:custGeom>
              <a:avLst/>
              <a:gdLst>
                <a:gd name="T0" fmla="*/ 1906 w 1906"/>
                <a:gd name="T1" fmla="*/ 387 h 387"/>
                <a:gd name="T2" fmla="*/ 0 w 1906"/>
                <a:gd name="T3" fmla="*/ 387 h 387"/>
                <a:gd name="T4" fmla="*/ 953 w 1906"/>
                <a:gd name="T5" fmla="*/ 0 h 387"/>
                <a:gd name="T6" fmla="*/ 1906 w 1906"/>
                <a:gd name="T7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6" h="387">
                  <a:moveTo>
                    <a:pt x="1906" y="387"/>
                  </a:moveTo>
                  <a:cubicBezTo>
                    <a:pt x="0" y="387"/>
                    <a:pt x="0" y="387"/>
                    <a:pt x="0" y="387"/>
                  </a:cubicBezTo>
                  <a:cubicBezTo>
                    <a:pt x="0" y="387"/>
                    <a:pt x="427" y="0"/>
                    <a:pt x="953" y="0"/>
                  </a:cubicBezTo>
                  <a:cubicBezTo>
                    <a:pt x="1480" y="0"/>
                    <a:pt x="1906" y="387"/>
                    <a:pt x="1906" y="387"/>
                  </a:cubicBezTo>
                </a:path>
              </a:pathLst>
            </a:custGeom>
            <a:solidFill>
              <a:srgbClr val="C7CB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2" name="Freeform 63"/>
            <p:cNvSpPr/>
            <p:nvPr/>
          </p:nvSpPr>
          <p:spPr bwMode="auto">
            <a:xfrm>
              <a:off x="1904439" y="2937162"/>
              <a:ext cx="1811338" cy="768351"/>
            </a:xfrm>
            <a:custGeom>
              <a:avLst/>
              <a:gdLst>
                <a:gd name="T0" fmla="*/ 911 w 911"/>
                <a:gd name="T1" fmla="*/ 0 h 386"/>
                <a:gd name="T2" fmla="*/ 0 w 911"/>
                <a:gd name="T3" fmla="*/ 386 h 386"/>
                <a:gd name="T4" fmla="*/ 598 w 911"/>
                <a:gd name="T5" fmla="*/ 386 h 386"/>
                <a:gd name="T6" fmla="*/ 688 w 911"/>
                <a:gd name="T7" fmla="*/ 223 h 386"/>
                <a:gd name="T8" fmla="*/ 911 w 911"/>
                <a:gd name="T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1" h="386">
                  <a:moveTo>
                    <a:pt x="911" y="0"/>
                  </a:moveTo>
                  <a:cubicBezTo>
                    <a:pt x="404" y="19"/>
                    <a:pt x="0" y="386"/>
                    <a:pt x="0" y="386"/>
                  </a:cubicBezTo>
                  <a:cubicBezTo>
                    <a:pt x="598" y="386"/>
                    <a:pt x="598" y="386"/>
                    <a:pt x="598" y="386"/>
                  </a:cubicBezTo>
                  <a:cubicBezTo>
                    <a:pt x="623" y="330"/>
                    <a:pt x="653" y="276"/>
                    <a:pt x="688" y="223"/>
                  </a:cubicBezTo>
                  <a:cubicBezTo>
                    <a:pt x="750" y="133"/>
                    <a:pt x="825" y="60"/>
                    <a:pt x="911" y="0"/>
                  </a:cubicBezTo>
                  <a:close/>
                </a:path>
              </a:pathLst>
            </a:custGeom>
            <a:solidFill>
              <a:srgbClr val="C7CB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3" name="Freeform 64"/>
            <p:cNvSpPr/>
            <p:nvPr/>
          </p:nvSpPr>
          <p:spPr bwMode="auto">
            <a:xfrm>
              <a:off x="3093477" y="2935574"/>
              <a:ext cx="1911350" cy="769939"/>
            </a:xfrm>
            <a:custGeom>
              <a:avLst/>
              <a:gdLst>
                <a:gd name="T0" fmla="*/ 961 w 961"/>
                <a:gd name="T1" fmla="*/ 157 h 387"/>
                <a:gd name="T2" fmla="*/ 355 w 961"/>
                <a:gd name="T3" fmla="*/ 0 h 387"/>
                <a:gd name="T4" fmla="*/ 313 w 961"/>
                <a:gd name="T5" fmla="*/ 1 h 387"/>
                <a:gd name="T6" fmla="*/ 90 w 961"/>
                <a:gd name="T7" fmla="*/ 224 h 387"/>
                <a:gd name="T8" fmla="*/ 0 w 961"/>
                <a:gd name="T9" fmla="*/ 387 h 387"/>
                <a:gd name="T10" fmla="*/ 805 w 961"/>
                <a:gd name="T11" fmla="*/ 387 h 387"/>
                <a:gd name="T12" fmla="*/ 961 w 961"/>
                <a:gd name="T13" fmla="*/ 15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1" h="387">
                  <a:moveTo>
                    <a:pt x="961" y="157"/>
                  </a:moveTo>
                  <a:cubicBezTo>
                    <a:pt x="796" y="73"/>
                    <a:pt x="585" y="0"/>
                    <a:pt x="355" y="0"/>
                  </a:cubicBezTo>
                  <a:cubicBezTo>
                    <a:pt x="341" y="0"/>
                    <a:pt x="327" y="0"/>
                    <a:pt x="313" y="1"/>
                  </a:cubicBezTo>
                  <a:cubicBezTo>
                    <a:pt x="227" y="61"/>
                    <a:pt x="152" y="134"/>
                    <a:pt x="90" y="224"/>
                  </a:cubicBezTo>
                  <a:cubicBezTo>
                    <a:pt x="55" y="277"/>
                    <a:pt x="25" y="331"/>
                    <a:pt x="0" y="387"/>
                  </a:cubicBezTo>
                  <a:cubicBezTo>
                    <a:pt x="805" y="387"/>
                    <a:pt x="805" y="387"/>
                    <a:pt x="805" y="387"/>
                  </a:cubicBezTo>
                  <a:cubicBezTo>
                    <a:pt x="838" y="296"/>
                    <a:pt x="880" y="209"/>
                    <a:pt x="961" y="157"/>
                  </a:cubicBezTo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4" name="Freeform 65"/>
            <p:cNvSpPr/>
            <p:nvPr/>
          </p:nvSpPr>
          <p:spPr bwMode="auto">
            <a:xfrm>
              <a:off x="4693677" y="3248312"/>
              <a:ext cx="1000125" cy="457201"/>
            </a:xfrm>
            <a:custGeom>
              <a:avLst/>
              <a:gdLst>
                <a:gd name="T0" fmla="*/ 156 w 503"/>
                <a:gd name="T1" fmla="*/ 0 h 230"/>
                <a:gd name="T2" fmla="*/ 0 w 503"/>
                <a:gd name="T3" fmla="*/ 230 h 230"/>
                <a:gd name="T4" fmla="*/ 503 w 503"/>
                <a:gd name="T5" fmla="*/ 230 h 230"/>
                <a:gd name="T6" fmla="*/ 156 w 503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3" h="230">
                  <a:moveTo>
                    <a:pt x="156" y="0"/>
                  </a:moveTo>
                  <a:cubicBezTo>
                    <a:pt x="75" y="52"/>
                    <a:pt x="33" y="139"/>
                    <a:pt x="0" y="230"/>
                  </a:cubicBezTo>
                  <a:cubicBezTo>
                    <a:pt x="503" y="230"/>
                    <a:pt x="503" y="230"/>
                    <a:pt x="503" y="230"/>
                  </a:cubicBezTo>
                  <a:cubicBezTo>
                    <a:pt x="503" y="230"/>
                    <a:pt x="368" y="107"/>
                    <a:pt x="156" y="0"/>
                  </a:cubicBezTo>
                  <a:close/>
                </a:path>
              </a:pathLst>
            </a:custGeom>
            <a:solidFill>
              <a:srgbClr val="C7CB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5" name="Freeform 66"/>
            <p:cNvSpPr/>
            <p:nvPr/>
          </p:nvSpPr>
          <p:spPr bwMode="auto">
            <a:xfrm>
              <a:off x="4476189" y="3191162"/>
              <a:ext cx="420688" cy="514351"/>
            </a:xfrm>
            <a:custGeom>
              <a:avLst/>
              <a:gdLst>
                <a:gd name="T0" fmla="*/ 206 w 212"/>
                <a:gd name="T1" fmla="*/ 0 h 259"/>
                <a:gd name="T2" fmla="*/ 192 w 212"/>
                <a:gd name="T3" fmla="*/ 6 h 259"/>
                <a:gd name="T4" fmla="*/ 172 w 212"/>
                <a:gd name="T5" fmla="*/ 17 h 259"/>
                <a:gd name="T6" fmla="*/ 147 w 212"/>
                <a:gd name="T7" fmla="*/ 33 h 259"/>
                <a:gd name="T8" fmla="*/ 120 w 212"/>
                <a:gd name="T9" fmla="*/ 55 h 259"/>
                <a:gd name="T10" fmla="*/ 92 w 212"/>
                <a:gd name="T11" fmla="*/ 83 h 259"/>
                <a:gd name="T12" fmla="*/ 85 w 212"/>
                <a:gd name="T13" fmla="*/ 91 h 259"/>
                <a:gd name="T14" fmla="*/ 78 w 212"/>
                <a:gd name="T15" fmla="*/ 99 h 259"/>
                <a:gd name="T16" fmla="*/ 65 w 212"/>
                <a:gd name="T17" fmla="*/ 117 h 259"/>
                <a:gd name="T18" fmla="*/ 53 w 212"/>
                <a:gd name="T19" fmla="*/ 135 h 259"/>
                <a:gd name="T20" fmla="*/ 42 w 212"/>
                <a:gd name="T21" fmla="*/ 154 h 259"/>
                <a:gd name="T22" fmla="*/ 32 w 212"/>
                <a:gd name="T23" fmla="*/ 173 h 259"/>
                <a:gd name="T24" fmla="*/ 22 w 212"/>
                <a:gd name="T25" fmla="*/ 193 h 259"/>
                <a:gd name="T26" fmla="*/ 13 w 212"/>
                <a:gd name="T27" fmla="*/ 213 h 259"/>
                <a:gd name="T28" fmla="*/ 6 w 212"/>
                <a:gd name="T29" fmla="*/ 233 h 259"/>
                <a:gd name="T30" fmla="*/ 1 w 212"/>
                <a:gd name="T31" fmla="*/ 252 h 259"/>
                <a:gd name="T32" fmla="*/ 0 w 212"/>
                <a:gd name="T33" fmla="*/ 259 h 259"/>
                <a:gd name="T34" fmla="*/ 46 w 212"/>
                <a:gd name="T35" fmla="*/ 259 h 259"/>
                <a:gd name="T36" fmla="*/ 50 w 212"/>
                <a:gd name="T37" fmla="*/ 246 h 259"/>
                <a:gd name="T38" fmla="*/ 55 w 212"/>
                <a:gd name="T39" fmla="*/ 227 h 259"/>
                <a:gd name="T40" fmla="*/ 60 w 212"/>
                <a:gd name="T41" fmla="*/ 208 h 259"/>
                <a:gd name="T42" fmla="*/ 74 w 212"/>
                <a:gd name="T43" fmla="*/ 170 h 259"/>
                <a:gd name="T44" fmla="*/ 82 w 212"/>
                <a:gd name="T45" fmla="*/ 151 h 259"/>
                <a:gd name="T46" fmla="*/ 92 w 212"/>
                <a:gd name="T47" fmla="*/ 133 h 259"/>
                <a:gd name="T48" fmla="*/ 102 w 212"/>
                <a:gd name="T49" fmla="*/ 116 h 259"/>
                <a:gd name="T50" fmla="*/ 107 w 212"/>
                <a:gd name="T51" fmla="*/ 107 h 259"/>
                <a:gd name="T52" fmla="*/ 112 w 212"/>
                <a:gd name="T53" fmla="*/ 99 h 259"/>
                <a:gd name="T54" fmla="*/ 123 w 212"/>
                <a:gd name="T55" fmla="*/ 84 h 259"/>
                <a:gd name="T56" fmla="*/ 135 w 212"/>
                <a:gd name="T57" fmla="*/ 70 h 259"/>
                <a:gd name="T58" fmla="*/ 157 w 212"/>
                <a:gd name="T59" fmla="*/ 45 h 259"/>
                <a:gd name="T60" fmla="*/ 178 w 212"/>
                <a:gd name="T61" fmla="*/ 26 h 259"/>
                <a:gd name="T62" fmla="*/ 196 w 212"/>
                <a:gd name="T63" fmla="*/ 13 h 259"/>
                <a:gd name="T64" fmla="*/ 212 w 212"/>
                <a:gd name="T65" fmla="*/ 3 h 259"/>
                <a:gd name="T66" fmla="*/ 212 w 212"/>
                <a:gd name="T67" fmla="*/ 3 h 259"/>
                <a:gd name="T68" fmla="*/ 206 w 212"/>
                <a:gd name="T6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2" h="259">
                  <a:moveTo>
                    <a:pt x="206" y="0"/>
                  </a:moveTo>
                  <a:cubicBezTo>
                    <a:pt x="203" y="1"/>
                    <a:pt x="198" y="3"/>
                    <a:pt x="192" y="6"/>
                  </a:cubicBezTo>
                  <a:cubicBezTo>
                    <a:pt x="186" y="9"/>
                    <a:pt x="179" y="12"/>
                    <a:pt x="172" y="17"/>
                  </a:cubicBezTo>
                  <a:cubicBezTo>
                    <a:pt x="164" y="21"/>
                    <a:pt x="156" y="27"/>
                    <a:pt x="147" y="33"/>
                  </a:cubicBezTo>
                  <a:cubicBezTo>
                    <a:pt x="138" y="40"/>
                    <a:pt x="129" y="47"/>
                    <a:pt x="120" y="55"/>
                  </a:cubicBezTo>
                  <a:cubicBezTo>
                    <a:pt x="110" y="64"/>
                    <a:pt x="101" y="73"/>
                    <a:pt x="92" y="83"/>
                  </a:cubicBezTo>
                  <a:cubicBezTo>
                    <a:pt x="90" y="86"/>
                    <a:pt x="87" y="89"/>
                    <a:pt x="85" y="91"/>
                  </a:cubicBezTo>
                  <a:cubicBezTo>
                    <a:pt x="83" y="94"/>
                    <a:pt x="81" y="97"/>
                    <a:pt x="78" y="99"/>
                  </a:cubicBezTo>
                  <a:cubicBezTo>
                    <a:pt x="74" y="105"/>
                    <a:pt x="70" y="111"/>
                    <a:pt x="65" y="117"/>
                  </a:cubicBezTo>
                  <a:cubicBezTo>
                    <a:pt x="61" y="123"/>
                    <a:pt x="57" y="129"/>
                    <a:pt x="53" y="135"/>
                  </a:cubicBezTo>
                  <a:cubicBezTo>
                    <a:pt x="50" y="141"/>
                    <a:pt x="46" y="147"/>
                    <a:pt x="42" y="154"/>
                  </a:cubicBezTo>
                  <a:cubicBezTo>
                    <a:pt x="39" y="160"/>
                    <a:pt x="35" y="167"/>
                    <a:pt x="32" y="173"/>
                  </a:cubicBezTo>
                  <a:cubicBezTo>
                    <a:pt x="28" y="180"/>
                    <a:pt x="25" y="186"/>
                    <a:pt x="22" y="193"/>
                  </a:cubicBezTo>
                  <a:cubicBezTo>
                    <a:pt x="19" y="200"/>
                    <a:pt x="16" y="206"/>
                    <a:pt x="13" y="213"/>
                  </a:cubicBezTo>
                  <a:cubicBezTo>
                    <a:pt x="10" y="219"/>
                    <a:pt x="8" y="226"/>
                    <a:pt x="6" y="233"/>
                  </a:cubicBezTo>
                  <a:cubicBezTo>
                    <a:pt x="4" y="239"/>
                    <a:pt x="2" y="246"/>
                    <a:pt x="1" y="252"/>
                  </a:cubicBezTo>
                  <a:cubicBezTo>
                    <a:pt x="1" y="255"/>
                    <a:pt x="0" y="257"/>
                    <a:pt x="0" y="259"/>
                  </a:cubicBezTo>
                  <a:cubicBezTo>
                    <a:pt x="46" y="259"/>
                    <a:pt x="46" y="259"/>
                    <a:pt x="46" y="259"/>
                  </a:cubicBezTo>
                  <a:cubicBezTo>
                    <a:pt x="47" y="254"/>
                    <a:pt x="49" y="250"/>
                    <a:pt x="50" y="246"/>
                  </a:cubicBezTo>
                  <a:cubicBezTo>
                    <a:pt x="52" y="239"/>
                    <a:pt x="54" y="233"/>
                    <a:pt x="55" y="227"/>
                  </a:cubicBezTo>
                  <a:cubicBezTo>
                    <a:pt x="57" y="221"/>
                    <a:pt x="58" y="214"/>
                    <a:pt x="60" y="208"/>
                  </a:cubicBezTo>
                  <a:cubicBezTo>
                    <a:pt x="64" y="195"/>
                    <a:pt x="68" y="182"/>
                    <a:pt x="74" y="170"/>
                  </a:cubicBezTo>
                  <a:cubicBezTo>
                    <a:pt x="76" y="163"/>
                    <a:pt x="79" y="157"/>
                    <a:pt x="82" y="151"/>
                  </a:cubicBezTo>
                  <a:cubicBezTo>
                    <a:pt x="85" y="145"/>
                    <a:pt x="88" y="139"/>
                    <a:pt x="92" y="133"/>
                  </a:cubicBezTo>
                  <a:cubicBezTo>
                    <a:pt x="95" y="127"/>
                    <a:pt x="98" y="121"/>
                    <a:pt x="102" y="116"/>
                  </a:cubicBezTo>
                  <a:cubicBezTo>
                    <a:pt x="103" y="113"/>
                    <a:pt x="105" y="110"/>
                    <a:pt x="107" y="107"/>
                  </a:cubicBezTo>
                  <a:cubicBezTo>
                    <a:pt x="109" y="105"/>
                    <a:pt x="110" y="102"/>
                    <a:pt x="112" y="99"/>
                  </a:cubicBezTo>
                  <a:cubicBezTo>
                    <a:pt x="116" y="94"/>
                    <a:pt x="120" y="89"/>
                    <a:pt x="123" y="84"/>
                  </a:cubicBezTo>
                  <a:cubicBezTo>
                    <a:pt x="127" y="79"/>
                    <a:pt x="131" y="74"/>
                    <a:pt x="135" y="70"/>
                  </a:cubicBezTo>
                  <a:cubicBezTo>
                    <a:pt x="142" y="61"/>
                    <a:pt x="150" y="53"/>
                    <a:pt x="157" y="45"/>
                  </a:cubicBezTo>
                  <a:cubicBezTo>
                    <a:pt x="165" y="38"/>
                    <a:pt x="172" y="32"/>
                    <a:pt x="178" y="26"/>
                  </a:cubicBezTo>
                  <a:cubicBezTo>
                    <a:pt x="185" y="21"/>
                    <a:pt x="191" y="16"/>
                    <a:pt x="196" y="13"/>
                  </a:cubicBezTo>
                  <a:cubicBezTo>
                    <a:pt x="206" y="6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0" y="2"/>
                    <a:pt x="208" y="1"/>
                    <a:pt x="206" y="0"/>
                  </a:cubicBezTo>
                </a:path>
              </a:pathLst>
            </a:custGeom>
            <a:solidFill>
              <a:srgbClr val="805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6" name="Freeform 67"/>
            <p:cNvSpPr/>
            <p:nvPr/>
          </p:nvSpPr>
          <p:spPr bwMode="auto">
            <a:xfrm>
              <a:off x="4265052" y="3108612"/>
              <a:ext cx="436563" cy="596901"/>
            </a:xfrm>
            <a:custGeom>
              <a:avLst/>
              <a:gdLst>
                <a:gd name="T0" fmla="*/ 215 w 220"/>
                <a:gd name="T1" fmla="*/ 0 h 300"/>
                <a:gd name="T2" fmla="*/ 200 w 220"/>
                <a:gd name="T3" fmla="*/ 10 h 300"/>
                <a:gd name="T4" fmla="*/ 180 w 220"/>
                <a:gd name="T5" fmla="*/ 25 h 300"/>
                <a:gd name="T6" fmla="*/ 155 w 220"/>
                <a:gd name="T7" fmla="*/ 46 h 300"/>
                <a:gd name="T8" fmla="*/ 128 w 220"/>
                <a:gd name="T9" fmla="*/ 73 h 300"/>
                <a:gd name="T10" fmla="*/ 99 w 220"/>
                <a:gd name="T11" fmla="*/ 106 h 300"/>
                <a:gd name="T12" fmla="*/ 85 w 220"/>
                <a:gd name="T13" fmla="*/ 125 h 300"/>
                <a:gd name="T14" fmla="*/ 72 w 220"/>
                <a:gd name="T15" fmla="*/ 144 h 300"/>
                <a:gd name="T16" fmla="*/ 59 w 220"/>
                <a:gd name="T17" fmla="*/ 164 h 300"/>
                <a:gd name="T18" fmla="*/ 53 w 220"/>
                <a:gd name="T19" fmla="*/ 175 h 300"/>
                <a:gd name="T20" fmla="*/ 47 w 220"/>
                <a:gd name="T21" fmla="*/ 185 h 300"/>
                <a:gd name="T22" fmla="*/ 25 w 220"/>
                <a:gd name="T23" fmla="*/ 228 h 300"/>
                <a:gd name="T24" fmla="*/ 15 w 220"/>
                <a:gd name="T25" fmla="*/ 250 h 300"/>
                <a:gd name="T26" fmla="*/ 7 w 220"/>
                <a:gd name="T27" fmla="*/ 272 h 300"/>
                <a:gd name="T28" fmla="*/ 0 w 220"/>
                <a:gd name="T29" fmla="*/ 300 h 300"/>
                <a:gd name="T30" fmla="*/ 47 w 220"/>
                <a:gd name="T31" fmla="*/ 300 h 300"/>
                <a:gd name="T32" fmla="*/ 51 w 220"/>
                <a:gd name="T33" fmla="*/ 285 h 300"/>
                <a:gd name="T34" fmla="*/ 63 w 220"/>
                <a:gd name="T35" fmla="*/ 243 h 300"/>
                <a:gd name="T36" fmla="*/ 79 w 220"/>
                <a:gd name="T37" fmla="*/ 201 h 300"/>
                <a:gd name="T38" fmla="*/ 83 w 220"/>
                <a:gd name="T39" fmla="*/ 190 h 300"/>
                <a:gd name="T40" fmla="*/ 88 w 220"/>
                <a:gd name="T41" fmla="*/ 180 h 300"/>
                <a:gd name="T42" fmla="*/ 98 w 220"/>
                <a:gd name="T43" fmla="*/ 160 h 300"/>
                <a:gd name="T44" fmla="*/ 109 w 220"/>
                <a:gd name="T45" fmla="*/ 140 h 300"/>
                <a:gd name="T46" fmla="*/ 120 w 220"/>
                <a:gd name="T47" fmla="*/ 121 h 300"/>
                <a:gd name="T48" fmla="*/ 144 w 220"/>
                <a:gd name="T49" fmla="*/ 87 h 300"/>
                <a:gd name="T50" fmla="*/ 167 w 220"/>
                <a:gd name="T51" fmla="*/ 57 h 300"/>
                <a:gd name="T52" fmla="*/ 188 w 220"/>
                <a:gd name="T53" fmla="*/ 33 h 300"/>
                <a:gd name="T54" fmla="*/ 205 w 220"/>
                <a:gd name="T55" fmla="*/ 16 h 300"/>
                <a:gd name="T56" fmla="*/ 220 w 220"/>
                <a:gd name="T57" fmla="*/ 2 h 300"/>
                <a:gd name="T58" fmla="*/ 215 w 220"/>
                <a:gd name="T5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" h="300">
                  <a:moveTo>
                    <a:pt x="215" y="0"/>
                  </a:moveTo>
                  <a:cubicBezTo>
                    <a:pt x="212" y="2"/>
                    <a:pt x="207" y="5"/>
                    <a:pt x="200" y="10"/>
                  </a:cubicBezTo>
                  <a:cubicBezTo>
                    <a:pt x="195" y="14"/>
                    <a:pt x="188" y="19"/>
                    <a:pt x="180" y="25"/>
                  </a:cubicBezTo>
                  <a:cubicBezTo>
                    <a:pt x="173" y="31"/>
                    <a:pt x="164" y="38"/>
                    <a:pt x="155" y="46"/>
                  </a:cubicBezTo>
                  <a:cubicBezTo>
                    <a:pt x="146" y="54"/>
                    <a:pt x="137" y="63"/>
                    <a:pt x="128" y="73"/>
                  </a:cubicBezTo>
                  <a:cubicBezTo>
                    <a:pt x="118" y="83"/>
                    <a:pt x="109" y="94"/>
                    <a:pt x="99" y="106"/>
                  </a:cubicBezTo>
                  <a:cubicBezTo>
                    <a:pt x="95" y="112"/>
                    <a:pt x="90" y="118"/>
                    <a:pt x="85" y="125"/>
                  </a:cubicBezTo>
                  <a:cubicBezTo>
                    <a:pt x="81" y="131"/>
                    <a:pt x="76" y="137"/>
                    <a:pt x="72" y="144"/>
                  </a:cubicBezTo>
                  <a:cubicBezTo>
                    <a:pt x="68" y="151"/>
                    <a:pt x="63" y="157"/>
                    <a:pt x="59" y="164"/>
                  </a:cubicBezTo>
                  <a:cubicBezTo>
                    <a:pt x="53" y="175"/>
                    <a:pt x="53" y="175"/>
                    <a:pt x="53" y="175"/>
                  </a:cubicBezTo>
                  <a:cubicBezTo>
                    <a:pt x="47" y="185"/>
                    <a:pt x="47" y="185"/>
                    <a:pt x="47" y="185"/>
                  </a:cubicBezTo>
                  <a:cubicBezTo>
                    <a:pt x="39" y="199"/>
                    <a:pt x="32" y="214"/>
                    <a:pt x="25" y="228"/>
                  </a:cubicBezTo>
                  <a:cubicBezTo>
                    <a:pt x="21" y="236"/>
                    <a:pt x="18" y="243"/>
                    <a:pt x="15" y="250"/>
                  </a:cubicBezTo>
                  <a:cubicBezTo>
                    <a:pt x="12" y="257"/>
                    <a:pt x="10" y="265"/>
                    <a:pt x="7" y="272"/>
                  </a:cubicBezTo>
                  <a:cubicBezTo>
                    <a:pt x="4" y="281"/>
                    <a:pt x="2" y="291"/>
                    <a:pt x="0" y="300"/>
                  </a:cubicBezTo>
                  <a:cubicBezTo>
                    <a:pt x="47" y="300"/>
                    <a:pt x="47" y="300"/>
                    <a:pt x="47" y="300"/>
                  </a:cubicBezTo>
                  <a:cubicBezTo>
                    <a:pt x="48" y="295"/>
                    <a:pt x="50" y="290"/>
                    <a:pt x="51" y="285"/>
                  </a:cubicBezTo>
                  <a:cubicBezTo>
                    <a:pt x="55" y="272"/>
                    <a:pt x="59" y="258"/>
                    <a:pt x="63" y="243"/>
                  </a:cubicBezTo>
                  <a:cubicBezTo>
                    <a:pt x="68" y="229"/>
                    <a:pt x="73" y="215"/>
                    <a:pt x="79" y="2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91" y="173"/>
                    <a:pt x="95" y="166"/>
                    <a:pt x="98" y="160"/>
                  </a:cubicBezTo>
                  <a:cubicBezTo>
                    <a:pt x="102" y="153"/>
                    <a:pt x="106" y="147"/>
                    <a:pt x="109" y="140"/>
                  </a:cubicBezTo>
                  <a:cubicBezTo>
                    <a:pt x="113" y="134"/>
                    <a:pt x="117" y="127"/>
                    <a:pt x="120" y="121"/>
                  </a:cubicBezTo>
                  <a:cubicBezTo>
                    <a:pt x="128" y="109"/>
                    <a:pt x="136" y="98"/>
                    <a:pt x="144" y="87"/>
                  </a:cubicBezTo>
                  <a:cubicBezTo>
                    <a:pt x="152" y="76"/>
                    <a:pt x="159" y="66"/>
                    <a:pt x="167" y="57"/>
                  </a:cubicBezTo>
                  <a:cubicBezTo>
                    <a:pt x="174" y="48"/>
                    <a:pt x="181" y="40"/>
                    <a:pt x="188" y="33"/>
                  </a:cubicBezTo>
                  <a:cubicBezTo>
                    <a:pt x="194" y="27"/>
                    <a:pt x="200" y="21"/>
                    <a:pt x="205" y="16"/>
                  </a:cubicBezTo>
                  <a:cubicBezTo>
                    <a:pt x="213" y="9"/>
                    <a:pt x="219" y="4"/>
                    <a:pt x="220" y="2"/>
                  </a:cubicBezTo>
                  <a:cubicBezTo>
                    <a:pt x="219" y="2"/>
                    <a:pt x="217" y="1"/>
                    <a:pt x="215" y="0"/>
                  </a:cubicBezTo>
                </a:path>
              </a:pathLst>
            </a:custGeom>
            <a:solidFill>
              <a:srgbClr val="805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7" name="Freeform 68"/>
            <p:cNvSpPr/>
            <p:nvPr/>
          </p:nvSpPr>
          <p:spPr bwMode="auto">
            <a:xfrm>
              <a:off x="4028514" y="3051462"/>
              <a:ext cx="496888" cy="654051"/>
            </a:xfrm>
            <a:custGeom>
              <a:avLst/>
              <a:gdLst>
                <a:gd name="T0" fmla="*/ 249 w 250"/>
                <a:gd name="T1" fmla="*/ 0 h 329"/>
                <a:gd name="T2" fmla="*/ 226 w 250"/>
                <a:gd name="T3" fmla="*/ 7 h 329"/>
                <a:gd name="T4" fmla="*/ 201 w 250"/>
                <a:gd name="T5" fmla="*/ 20 h 329"/>
                <a:gd name="T6" fmla="*/ 172 w 250"/>
                <a:gd name="T7" fmla="*/ 40 h 329"/>
                <a:gd name="T8" fmla="*/ 140 w 250"/>
                <a:gd name="T9" fmla="*/ 69 h 329"/>
                <a:gd name="T10" fmla="*/ 124 w 250"/>
                <a:gd name="T11" fmla="*/ 86 h 329"/>
                <a:gd name="T12" fmla="*/ 116 w 250"/>
                <a:gd name="T13" fmla="*/ 96 h 329"/>
                <a:gd name="T14" fmla="*/ 109 w 250"/>
                <a:gd name="T15" fmla="*/ 105 h 329"/>
                <a:gd name="T16" fmla="*/ 93 w 250"/>
                <a:gd name="T17" fmla="*/ 126 h 329"/>
                <a:gd name="T18" fmla="*/ 79 w 250"/>
                <a:gd name="T19" fmla="*/ 147 h 329"/>
                <a:gd name="T20" fmla="*/ 53 w 250"/>
                <a:gd name="T21" fmla="*/ 193 h 329"/>
                <a:gd name="T22" fmla="*/ 41 w 250"/>
                <a:gd name="T23" fmla="*/ 217 h 329"/>
                <a:gd name="T24" fmla="*/ 30 w 250"/>
                <a:gd name="T25" fmla="*/ 240 h 329"/>
                <a:gd name="T26" fmla="*/ 11 w 250"/>
                <a:gd name="T27" fmla="*/ 288 h 329"/>
                <a:gd name="T28" fmla="*/ 0 w 250"/>
                <a:gd name="T29" fmla="*/ 329 h 329"/>
                <a:gd name="T30" fmla="*/ 45 w 250"/>
                <a:gd name="T31" fmla="*/ 329 h 329"/>
                <a:gd name="T32" fmla="*/ 54 w 250"/>
                <a:gd name="T33" fmla="*/ 302 h 329"/>
                <a:gd name="T34" fmla="*/ 61 w 250"/>
                <a:gd name="T35" fmla="*/ 279 h 329"/>
                <a:gd name="T36" fmla="*/ 68 w 250"/>
                <a:gd name="T37" fmla="*/ 255 h 329"/>
                <a:gd name="T38" fmla="*/ 76 w 250"/>
                <a:gd name="T39" fmla="*/ 231 h 329"/>
                <a:gd name="T40" fmla="*/ 85 w 250"/>
                <a:gd name="T41" fmla="*/ 208 h 329"/>
                <a:gd name="T42" fmla="*/ 106 w 250"/>
                <a:gd name="T43" fmla="*/ 162 h 329"/>
                <a:gd name="T44" fmla="*/ 118 w 250"/>
                <a:gd name="T45" fmla="*/ 141 h 329"/>
                <a:gd name="T46" fmla="*/ 130 w 250"/>
                <a:gd name="T47" fmla="*/ 120 h 329"/>
                <a:gd name="T48" fmla="*/ 156 w 250"/>
                <a:gd name="T49" fmla="*/ 83 h 329"/>
                <a:gd name="T50" fmla="*/ 182 w 250"/>
                <a:gd name="T51" fmla="*/ 52 h 329"/>
                <a:gd name="T52" fmla="*/ 208 w 250"/>
                <a:gd name="T53" fmla="*/ 29 h 329"/>
                <a:gd name="T54" fmla="*/ 230 w 250"/>
                <a:gd name="T55" fmla="*/ 14 h 329"/>
                <a:gd name="T56" fmla="*/ 245 w 250"/>
                <a:gd name="T57" fmla="*/ 6 h 329"/>
                <a:gd name="T58" fmla="*/ 249 w 250"/>
                <a:gd name="T59" fmla="*/ 4 h 329"/>
                <a:gd name="T60" fmla="*/ 250 w 250"/>
                <a:gd name="T61" fmla="*/ 4 h 329"/>
                <a:gd name="T62" fmla="*/ 249 w 250"/>
                <a:gd name="T63" fmla="*/ 0 h 329"/>
                <a:gd name="T64" fmla="*/ 249 w 250"/>
                <a:gd name="T65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0" h="329">
                  <a:moveTo>
                    <a:pt x="249" y="0"/>
                  </a:moveTo>
                  <a:cubicBezTo>
                    <a:pt x="246" y="0"/>
                    <a:pt x="238" y="2"/>
                    <a:pt x="226" y="7"/>
                  </a:cubicBezTo>
                  <a:cubicBezTo>
                    <a:pt x="219" y="10"/>
                    <a:pt x="211" y="14"/>
                    <a:pt x="201" y="20"/>
                  </a:cubicBezTo>
                  <a:cubicBezTo>
                    <a:pt x="192" y="25"/>
                    <a:pt x="182" y="32"/>
                    <a:pt x="172" y="40"/>
                  </a:cubicBezTo>
                  <a:cubicBezTo>
                    <a:pt x="161" y="49"/>
                    <a:pt x="151" y="58"/>
                    <a:pt x="140" y="69"/>
                  </a:cubicBezTo>
                  <a:cubicBezTo>
                    <a:pt x="135" y="75"/>
                    <a:pt x="129" y="80"/>
                    <a:pt x="124" y="86"/>
                  </a:cubicBezTo>
                  <a:cubicBezTo>
                    <a:pt x="121" y="89"/>
                    <a:pt x="119" y="92"/>
                    <a:pt x="116" y="96"/>
                  </a:cubicBezTo>
                  <a:cubicBezTo>
                    <a:pt x="114" y="99"/>
                    <a:pt x="111" y="102"/>
                    <a:pt x="109" y="105"/>
                  </a:cubicBezTo>
                  <a:cubicBezTo>
                    <a:pt x="103" y="112"/>
                    <a:pt x="99" y="119"/>
                    <a:pt x="93" y="126"/>
                  </a:cubicBezTo>
                  <a:cubicBezTo>
                    <a:pt x="89" y="133"/>
                    <a:pt x="84" y="140"/>
                    <a:pt x="79" y="147"/>
                  </a:cubicBezTo>
                  <a:cubicBezTo>
                    <a:pt x="70" y="162"/>
                    <a:pt x="61" y="177"/>
                    <a:pt x="53" y="193"/>
                  </a:cubicBezTo>
                  <a:cubicBezTo>
                    <a:pt x="49" y="201"/>
                    <a:pt x="45" y="209"/>
                    <a:pt x="41" y="217"/>
                  </a:cubicBezTo>
                  <a:cubicBezTo>
                    <a:pt x="37" y="225"/>
                    <a:pt x="33" y="232"/>
                    <a:pt x="30" y="240"/>
                  </a:cubicBezTo>
                  <a:cubicBezTo>
                    <a:pt x="22" y="256"/>
                    <a:pt x="16" y="272"/>
                    <a:pt x="11" y="288"/>
                  </a:cubicBezTo>
                  <a:cubicBezTo>
                    <a:pt x="6" y="302"/>
                    <a:pt x="2" y="315"/>
                    <a:pt x="0" y="329"/>
                  </a:cubicBezTo>
                  <a:cubicBezTo>
                    <a:pt x="45" y="329"/>
                    <a:pt x="45" y="329"/>
                    <a:pt x="45" y="329"/>
                  </a:cubicBezTo>
                  <a:cubicBezTo>
                    <a:pt x="48" y="320"/>
                    <a:pt x="52" y="311"/>
                    <a:pt x="54" y="302"/>
                  </a:cubicBezTo>
                  <a:cubicBezTo>
                    <a:pt x="57" y="294"/>
                    <a:pt x="59" y="287"/>
                    <a:pt x="61" y="279"/>
                  </a:cubicBezTo>
                  <a:cubicBezTo>
                    <a:pt x="64" y="271"/>
                    <a:pt x="66" y="263"/>
                    <a:pt x="68" y="255"/>
                  </a:cubicBezTo>
                  <a:cubicBezTo>
                    <a:pt x="71" y="247"/>
                    <a:pt x="73" y="239"/>
                    <a:pt x="76" y="231"/>
                  </a:cubicBezTo>
                  <a:cubicBezTo>
                    <a:pt x="79" y="223"/>
                    <a:pt x="82" y="216"/>
                    <a:pt x="85" y="208"/>
                  </a:cubicBezTo>
                  <a:cubicBezTo>
                    <a:pt x="91" y="192"/>
                    <a:pt x="99" y="177"/>
                    <a:pt x="106" y="162"/>
                  </a:cubicBezTo>
                  <a:cubicBezTo>
                    <a:pt x="110" y="155"/>
                    <a:pt x="114" y="148"/>
                    <a:pt x="118" y="141"/>
                  </a:cubicBezTo>
                  <a:cubicBezTo>
                    <a:pt x="122" y="134"/>
                    <a:pt x="125" y="127"/>
                    <a:pt x="130" y="120"/>
                  </a:cubicBezTo>
                  <a:cubicBezTo>
                    <a:pt x="138" y="107"/>
                    <a:pt x="147" y="94"/>
                    <a:pt x="156" y="83"/>
                  </a:cubicBezTo>
                  <a:cubicBezTo>
                    <a:pt x="164" y="72"/>
                    <a:pt x="173" y="61"/>
                    <a:pt x="182" y="52"/>
                  </a:cubicBezTo>
                  <a:cubicBezTo>
                    <a:pt x="191" y="43"/>
                    <a:pt x="200" y="36"/>
                    <a:pt x="208" y="29"/>
                  </a:cubicBezTo>
                  <a:cubicBezTo>
                    <a:pt x="216" y="23"/>
                    <a:pt x="223" y="18"/>
                    <a:pt x="230" y="14"/>
                  </a:cubicBezTo>
                  <a:cubicBezTo>
                    <a:pt x="236" y="10"/>
                    <a:pt x="241" y="8"/>
                    <a:pt x="245" y="6"/>
                  </a:cubicBezTo>
                  <a:cubicBezTo>
                    <a:pt x="247" y="5"/>
                    <a:pt x="248" y="5"/>
                    <a:pt x="249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249" y="0"/>
                    <a:pt x="249" y="0"/>
                  </a:cubicBezTo>
                </a:path>
              </a:pathLst>
            </a:custGeom>
            <a:solidFill>
              <a:srgbClr val="805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8" name="Freeform 69"/>
            <p:cNvSpPr/>
            <p:nvPr/>
          </p:nvSpPr>
          <p:spPr bwMode="auto">
            <a:xfrm>
              <a:off x="3785627" y="2994312"/>
              <a:ext cx="533400" cy="711201"/>
            </a:xfrm>
            <a:custGeom>
              <a:avLst/>
              <a:gdLst>
                <a:gd name="T0" fmla="*/ 262 w 268"/>
                <a:gd name="T1" fmla="*/ 0 h 358"/>
                <a:gd name="T2" fmla="*/ 241 w 268"/>
                <a:gd name="T3" fmla="*/ 7 h 358"/>
                <a:gd name="T4" fmla="*/ 214 w 268"/>
                <a:gd name="T5" fmla="*/ 22 h 358"/>
                <a:gd name="T6" fmla="*/ 181 w 268"/>
                <a:gd name="T7" fmla="*/ 45 h 358"/>
                <a:gd name="T8" fmla="*/ 146 w 268"/>
                <a:gd name="T9" fmla="*/ 78 h 358"/>
                <a:gd name="T10" fmla="*/ 129 w 268"/>
                <a:gd name="T11" fmla="*/ 97 h 358"/>
                <a:gd name="T12" fmla="*/ 120 w 268"/>
                <a:gd name="T13" fmla="*/ 108 h 358"/>
                <a:gd name="T14" fmla="*/ 112 w 268"/>
                <a:gd name="T15" fmla="*/ 119 h 358"/>
                <a:gd name="T16" fmla="*/ 108 w 268"/>
                <a:gd name="T17" fmla="*/ 124 h 358"/>
                <a:gd name="T18" fmla="*/ 104 w 268"/>
                <a:gd name="T19" fmla="*/ 130 h 358"/>
                <a:gd name="T20" fmla="*/ 96 w 268"/>
                <a:gd name="T21" fmla="*/ 142 h 358"/>
                <a:gd name="T22" fmla="*/ 80 w 268"/>
                <a:gd name="T23" fmla="*/ 166 h 358"/>
                <a:gd name="T24" fmla="*/ 53 w 268"/>
                <a:gd name="T25" fmla="*/ 218 h 358"/>
                <a:gd name="T26" fmla="*/ 40 w 268"/>
                <a:gd name="T27" fmla="*/ 245 h 358"/>
                <a:gd name="T28" fmla="*/ 28 w 268"/>
                <a:gd name="T29" fmla="*/ 272 h 358"/>
                <a:gd name="T30" fmla="*/ 23 w 268"/>
                <a:gd name="T31" fmla="*/ 285 h 358"/>
                <a:gd name="T32" fmla="*/ 18 w 268"/>
                <a:gd name="T33" fmla="*/ 298 h 358"/>
                <a:gd name="T34" fmla="*/ 8 w 268"/>
                <a:gd name="T35" fmla="*/ 325 h 358"/>
                <a:gd name="T36" fmla="*/ 0 w 268"/>
                <a:gd name="T37" fmla="*/ 358 h 358"/>
                <a:gd name="T38" fmla="*/ 47 w 268"/>
                <a:gd name="T39" fmla="*/ 358 h 358"/>
                <a:gd name="T40" fmla="*/ 52 w 268"/>
                <a:gd name="T41" fmla="*/ 338 h 358"/>
                <a:gd name="T42" fmla="*/ 67 w 268"/>
                <a:gd name="T43" fmla="*/ 286 h 358"/>
                <a:gd name="T44" fmla="*/ 75 w 268"/>
                <a:gd name="T45" fmla="*/ 259 h 358"/>
                <a:gd name="T46" fmla="*/ 85 w 268"/>
                <a:gd name="T47" fmla="*/ 232 h 358"/>
                <a:gd name="T48" fmla="*/ 108 w 268"/>
                <a:gd name="T49" fmla="*/ 181 h 358"/>
                <a:gd name="T50" fmla="*/ 120 w 268"/>
                <a:gd name="T51" fmla="*/ 157 h 358"/>
                <a:gd name="T52" fmla="*/ 127 w 268"/>
                <a:gd name="T53" fmla="*/ 145 h 358"/>
                <a:gd name="T54" fmla="*/ 130 w 268"/>
                <a:gd name="T55" fmla="*/ 139 h 358"/>
                <a:gd name="T56" fmla="*/ 133 w 268"/>
                <a:gd name="T57" fmla="*/ 133 h 358"/>
                <a:gd name="T58" fmla="*/ 162 w 268"/>
                <a:gd name="T59" fmla="*/ 91 h 358"/>
                <a:gd name="T60" fmla="*/ 192 w 268"/>
                <a:gd name="T61" fmla="*/ 57 h 358"/>
                <a:gd name="T62" fmla="*/ 220 w 268"/>
                <a:gd name="T63" fmla="*/ 31 h 358"/>
                <a:gd name="T64" fmla="*/ 245 w 268"/>
                <a:gd name="T65" fmla="*/ 14 h 358"/>
                <a:gd name="T66" fmla="*/ 262 w 268"/>
                <a:gd name="T67" fmla="*/ 5 h 358"/>
                <a:gd name="T68" fmla="*/ 266 w 268"/>
                <a:gd name="T69" fmla="*/ 3 h 358"/>
                <a:gd name="T70" fmla="*/ 268 w 268"/>
                <a:gd name="T71" fmla="*/ 3 h 358"/>
                <a:gd name="T72" fmla="*/ 267 w 268"/>
                <a:gd name="T73" fmla="*/ 1 h 358"/>
                <a:gd name="T74" fmla="*/ 262 w 268"/>
                <a:gd name="T7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8" h="358">
                  <a:moveTo>
                    <a:pt x="262" y="0"/>
                  </a:moveTo>
                  <a:cubicBezTo>
                    <a:pt x="257" y="1"/>
                    <a:pt x="250" y="3"/>
                    <a:pt x="241" y="7"/>
                  </a:cubicBezTo>
                  <a:cubicBezTo>
                    <a:pt x="233" y="11"/>
                    <a:pt x="224" y="15"/>
                    <a:pt x="214" y="22"/>
                  </a:cubicBezTo>
                  <a:cubicBezTo>
                    <a:pt x="204" y="28"/>
                    <a:pt x="193" y="36"/>
                    <a:pt x="181" y="45"/>
                  </a:cubicBezTo>
                  <a:cubicBezTo>
                    <a:pt x="170" y="55"/>
                    <a:pt x="158" y="66"/>
                    <a:pt x="146" y="78"/>
                  </a:cubicBezTo>
                  <a:cubicBezTo>
                    <a:pt x="140" y="84"/>
                    <a:pt x="134" y="90"/>
                    <a:pt x="129" y="97"/>
                  </a:cubicBezTo>
                  <a:cubicBezTo>
                    <a:pt x="126" y="101"/>
                    <a:pt x="123" y="104"/>
                    <a:pt x="120" y="108"/>
                  </a:cubicBezTo>
                  <a:cubicBezTo>
                    <a:pt x="118" y="111"/>
                    <a:pt x="115" y="115"/>
                    <a:pt x="112" y="119"/>
                  </a:cubicBezTo>
                  <a:cubicBezTo>
                    <a:pt x="111" y="121"/>
                    <a:pt x="109" y="123"/>
                    <a:pt x="108" y="124"/>
                  </a:cubicBezTo>
                  <a:cubicBezTo>
                    <a:pt x="107" y="126"/>
                    <a:pt x="105" y="128"/>
                    <a:pt x="104" y="130"/>
                  </a:cubicBezTo>
                  <a:cubicBezTo>
                    <a:pt x="101" y="134"/>
                    <a:pt x="98" y="138"/>
                    <a:pt x="96" y="142"/>
                  </a:cubicBezTo>
                  <a:cubicBezTo>
                    <a:pt x="91" y="150"/>
                    <a:pt x="85" y="158"/>
                    <a:pt x="80" y="166"/>
                  </a:cubicBezTo>
                  <a:cubicBezTo>
                    <a:pt x="71" y="183"/>
                    <a:pt x="61" y="200"/>
                    <a:pt x="53" y="218"/>
                  </a:cubicBezTo>
                  <a:cubicBezTo>
                    <a:pt x="49" y="227"/>
                    <a:pt x="44" y="236"/>
                    <a:pt x="40" y="245"/>
                  </a:cubicBezTo>
                  <a:cubicBezTo>
                    <a:pt x="36" y="254"/>
                    <a:pt x="32" y="263"/>
                    <a:pt x="28" y="272"/>
                  </a:cubicBezTo>
                  <a:cubicBezTo>
                    <a:pt x="27" y="276"/>
                    <a:pt x="25" y="281"/>
                    <a:pt x="23" y="285"/>
                  </a:cubicBezTo>
                  <a:cubicBezTo>
                    <a:pt x="21" y="289"/>
                    <a:pt x="19" y="294"/>
                    <a:pt x="18" y="298"/>
                  </a:cubicBezTo>
                  <a:cubicBezTo>
                    <a:pt x="14" y="307"/>
                    <a:pt x="11" y="316"/>
                    <a:pt x="8" y="325"/>
                  </a:cubicBezTo>
                  <a:cubicBezTo>
                    <a:pt x="5" y="336"/>
                    <a:pt x="2" y="347"/>
                    <a:pt x="0" y="358"/>
                  </a:cubicBezTo>
                  <a:cubicBezTo>
                    <a:pt x="47" y="358"/>
                    <a:pt x="47" y="358"/>
                    <a:pt x="47" y="358"/>
                  </a:cubicBezTo>
                  <a:cubicBezTo>
                    <a:pt x="49" y="351"/>
                    <a:pt x="51" y="345"/>
                    <a:pt x="52" y="338"/>
                  </a:cubicBezTo>
                  <a:cubicBezTo>
                    <a:pt x="57" y="321"/>
                    <a:pt x="62" y="303"/>
                    <a:pt x="67" y="286"/>
                  </a:cubicBezTo>
                  <a:cubicBezTo>
                    <a:pt x="70" y="277"/>
                    <a:pt x="73" y="268"/>
                    <a:pt x="75" y="259"/>
                  </a:cubicBezTo>
                  <a:cubicBezTo>
                    <a:pt x="78" y="250"/>
                    <a:pt x="82" y="241"/>
                    <a:pt x="85" y="232"/>
                  </a:cubicBezTo>
                  <a:cubicBezTo>
                    <a:pt x="92" y="215"/>
                    <a:pt x="100" y="198"/>
                    <a:pt x="108" y="181"/>
                  </a:cubicBezTo>
                  <a:cubicBezTo>
                    <a:pt x="112" y="173"/>
                    <a:pt x="116" y="165"/>
                    <a:pt x="120" y="157"/>
                  </a:cubicBezTo>
                  <a:cubicBezTo>
                    <a:pt x="122" y="153"/>
                    <a:pt x="125" y="149"/>
                    <a:pt x="127" y="145"/>
                  </a:cubicBezTo>
                  <a:cubicBezTo>
                    <a:pt x="128" y="143"/>
                    <a:pt x="129" y="141"/>
                    <a:pt x="130" y="139"/>
                  </a:cubicBezTo>
                  <a:cubicBezTo>
                    <a:pt x="131" y="137"/>
                    <a:pt x="132" y="135"/>
                    <a:pt x="133" y="133"/>
                  </a:cubicBezTo>
                  <a:cubicBezTo>
                    <a:pt x="142" y="118"/>
                    <a:pt x="152" y="104"/>
                    <a:pt x="162" y="91"/>
                  </a:cubicBezTo>
                  <a:cubicBezTo>
                    <a:pt x="172" y="79"/>
                    <a:pt x="182" y="67"/>
                    <a:pt x="192" y="57"/>
                  </a:cubicBezTo>
                  <a:cubicBezTo>
                    <a:pt x="202" y="47"/>
                    <a:pt x="211" y="38"/>
                    <a:pt x="220" y="31"/>
                  </a:cubicBezTo>
                  <a:cubicBezTo>
                    <a:pt x="229" y="24"/>
                    <a:pt x="238" y="18"/>
                    <a:pt x="245" y="14"/>
                  </a:cubicBezTo>
                  <a:cubicBezTo>
                    <a:pt x="252" y="10"/>
                    <a:pt x="258" y="7"/>
                    <a:pt x="262" y="5"/>
                  </a:cubicBezTo>
                  <a:cubicBezTo>
                    <a:pt x="264" y="4"/>
                    <a:pt x="265" y="4"/>
                    <a:pt x="266" y="3"/>
                  </a:cubicBezTo>
                  <a:cubicBezTo>
                    <a:pt x="267" y="3"/>
                    <a:pt x="268" y="3"/>
                    <a:pt x="268" y="3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5" y="0"/>
                    <a:pt x="264" y="0"/>
                    <a:pt x="262" y="0"/>
                  </a:cubicBezTo>
                </a:path>
              </a:pathLst>
            </a:custGeom>
            <a:solidFill>
              <a:srgbClr val="805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9" name="Freeform 70"/>
            <p:cNvSpPr/>
            <p:nvPr/>
          </p:nvSpPr>
          <p:spPr bwMode="auto">
            <a:xfrm>
              <a:off x="3534802" y="2953037"/>
              <a:ext cx="573088" cy="752476"/>
            </a:xfrm>
            <a:custGeom>
              <a:avLst/>
              <a:gdLst>
                <a:gd name="T0" fmla="*/ 276 w 288"/>
                <a:gd name="T1" fmla="*/ 0 h 378"/>
                <a:gd name="T2" fmla="*/ 261 w 288"/>
                <a:gd name="T3" fmla="*/ 6 h 378"/>
                <a:gd name="T4" fmla="*/ 232 w 288"/>
                <a:gd name="T5" fmla="*/ 21 h 378"/>
                <a:gd name="T6" fmla="*/ 198 w 288"/>
                <a:gd name="T7" fmla="*/ 46 h 378"/>
                <a:gd name="T8" fmla="*/ 161 w 288"/>
                <a:gd name="T9" fmla="*/ 81 h 378"/>
                <a:gd name="T10" fmla="*/ 152 w 288"/>
                <a:gd name="T11" fmla="*/ 91 h 378"/>
                <a:gd name="T12" fmla="*/ 143 w 288"/>
                <a:gd name="T13" fmla="*/ 101 h 378"/>
                <a:gd name="T14" fmla="*/ 125 w 288"/>
                <a:gd name="T15" fmla="*/ 123 h 378"/>
                <a:gd name="T16" fmla="*/ 108 w 288"/>
                <a:gd name="T17" fmla="*/ 147 h 378"/>
                <a:gd name="T18" fmla="*/ 92 w 288"/>
                <a:gd name="T19" fmla="*/ 173 h 378"/>
                <a:gd name="T20" fmla="*/ 84 w 288"/>
                <a:gd name="T21" fmla="*/ 186 h 378"/>
                <a:gd name="T22" fmla="*/ 76 w 288"/>
                <a:gd name="T23" fmla="*/ 199 h 378"/>
                <a:gd name="T24" fmla="*/ 69 w 288"/>
                <a:gd name="T25" fmla="*/ 213 h 378"/>
                <a:gd name="T26" fmla="*/ 62 w 288"/>
                <a:gd name="T27" fmla="*/ 226 h 378"/>
                <a:gd name="T28" fmla="*/ 55 w 288"/>
                <a:gd name="T29" fmla="*/ 240 h 378"/>
                <a:gd name="T30" fmla="*/ 48 w 288"/>
                <a:gd name="T31" fmla="*/ 254 h 378"/>
                <a:gd name="T32" fmla="*/ 41 w 288"/>
                <a:gd name="T33" fmla="*/ 268 h 378"/>
                <a:gd name="T34" fmla="*/ 35 w 288"/>
                <a:gd name="T35" fmla="*/ 282 h 378"/>
                <a:gd name="T36" fmla="*/ 12 w 288"/>
                <a:gd name="T37" fmla="*/ 337 h 378"/>
                <a:gd name="T38" fmla="*/ 3 w 288"/>
                <a:gd name="T39" fmla="*/ 364 h 378"/>
                <a:gd name="T40" fmla="*/ 0 w 288"/>
                <a:gd name="T41" fmla="*/ 378 h 378"/>
                <a:gd name="T42" fmla="*/ 46 w 288"/>
                <a:gd name="T43" fmla="*/ 378 h 378"/>
                <a:gd name="T44" fmla="*/ 46 w 288"/>
                <a:gd name="T45" fmla="*/ 377 h 378"/>
                <a:gd name="T46" fmla="*/ 55 w 288"/>
                <a:gd name="T47" fmla="*/ 351 h 378"/>
                <a:gd name="T48" fmla="*/ 64 w 288"/>
                <a:gd name="T49" fmla="*/ 325 h 378"/>
                <a:gd name="T50" fmla="*/ 73 w 288"/>
                <a:gd name="T51" fmla="*/ 297 h 378"/>
                <a:gd name="T52" fmla="*/ 78 w 288"/>
                <a:gd name="T53" fmla="*/ 283 h 378"/>
                <a:gd name="T54" fmla="*/ 83 w 288"/>
                <a:gd name="T55" fmla="*/ 269 h 378"/>
                <a:gd name="T56" fmla="*/ 88 w 288"/>
                <a:gd name="T57" fmla="*/ 255 h 378"/>
                <a:gd name="T58" fmla="*/ 94 w 288"/>
                <a:gd name="T59" fmla="*/ 241 h 378"/>
                <a:gd name="T60" fmla="*/ 99 w 288"/>
                <a:gd name="T61" fmla="*/ 228 h 378"/>
                <a:gd name="T62" fmla="*/ 106 w 288"/>
                <a:gd name="T63" fmla="*/ 214 h 378"/>
                <a:gd name="T64" fmla="*/ 112 w 288"/>
                <a:gd name="T65" fmla="*/ 201 h 378"/>
                <a:gd name="T66" fmla="*/ 119 w 288"/>
                <a:gd name="T67" fmla="*/ 188 h 378"/>
                <a:gd name="T68" fmla="*/ 147 w 288"/>
                <a:gd name="T69" fmla="*/ 138 h 378"/>
                <a:gd name="T70" fmla="*/ 177 w 288"/>
                <a:gd name="T71" fmla="*/ 94 h 378"/>
                <a:gd name="T72" fmla="*/ 208 w 288"/>
                <a:gd name="T73" fmla="*/ 58 h 378"/>
                <a:gd name="T74" fmla="*/ 238 w 288"/>
                <a:gd name="T75" fmla="*/ 31 h 378"/>
                <a:gd name="T76" fmla="*/ 264 w 288"/>
                <a:gd name="T77" fmla="*/ 13 h 378"/>
                <a:gd name="T78" fmla="*/ 282 w 288"/>
                <a:gd name="T79" fmla="*/ 4 h 378"/>
                <a:gd name="T80" fmla="*/ 287 w 288"/>
                <a:gd name="T81" fmla="*/ 2 h 378"/>
                <a:gd name="T82" fmla="*/ 288 w 288"/>
                <a:gd name="T83" fmla="*/ 1 h 378"/>
                <a:gd name="T84" fmla="*/ 276 w 288"/>
                <a:gd name="T8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8" h="378">
                  <a:moveTo>
                    <a:pt x="276" y="0"/>
                  </a:moveTo>
                  <a:cubicBezTo>
                    <a:pt x="272" y="1"/>
                    <a:pt x="267" y="3"/>
                    <a:pt x="261" y="6"/>
                  </a:cubicBezTo>
                  <a:cubicBezTo>
                    <a:pt x="252" y="10"/>
                    <a:pt x="243" y="15"/>
                    <a:pt x="232" y="21"/>
                  </a:cubicBezTo>
                  <a:cubicBezTo>
                    <a:pt x="221" y="28"/>
                    <a:pt x="210" y="36"/>
                    <a:pt x="198" y="46"/>
                  </a:cubicBezTo>
                  <a:cubicBezTo>
                    <a:pt x="186" y="56"/>
                    <a:pt x="174" y="68"/>
                    <a:pt x="161" y="81"/>
                  </a:cubicBezTo>
                  <a:cubicBezTo>
                    <a:pt x="158" y="84"/>
                    <a:pt x="155" y="87"/>
                    <a:pt x="152" y="91"/>
                  </a:cubicBezTo>
                  <a:cubicBezTo>
                    <a:pt x="149" y="94"/>
                    <a:pt x="146" y="98"/>
                    <a:pt x="143" y="101"/>
                  </a:cubicBezTo>
                  <a:cubicBezTo>
                    <a:pt x="137" y="108"/>
                    <a:pt x="131" y="116"/>
                    <a:pt x="125" y="123"/>
                  </a:cubicBezTo>
                  <a:cubicBezTo>
                    <a:pt x="120" y="131"/>
                    <a:pt x="114" y="139"/>
                    <a:pt x="108" y="147"/>
                  </a:cubicBezTo>
                  <a:cubicBezTo>
                    <a:pt x="103" y="156"/>
                    <a:pt x="97" y="164"/>
                    <a:pt x="92" y="173"/>
                  </a:cubicBezTo>
                  <a:cubicBezTo>
                    <a:pt x="89" y="177"/>
                    <a:pt x="87" y="181"/>
                    <a:pt x="84" y="186"/>
                  </a:cubicBezTo>
                  <a:cubicBezTo>
                    <a:pt x="81" y="190"/>
                    <a:pt x="79" y="195"/>
                    <a:pt x="76" y="199"/>
                  </a:cubicBezTo>
                  <a:cubicBezTo>
                    <a:pt x="74" y="204"/>
                    <a:pt x="71" y="208"/>
                    <a:pt x="69" y="213"/>
                  </a:cubicBezTo>
                  <a:cubicBezTo>
                    <a:pt x="62" y="226"/>
                    <a:pt x="62" y="226"/>
                    <a:pt x="62" y="226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2" y="245"/>
                    <a:pt x="50" y="249"/>
                    <a:pt x="48" y="254"/>
                  </a:cubicBezTo>
                  <a:cubicBezTo>
                    <a:pt x="46" y="259"/>
                    <a:pt x="43" y="263"/>
                    <a:pt x="41" y="268"/>
                  </a:cubicBezTo>
                  <a:cubicBezTo>
                    <a:pt x="39" y="272"/>
                    <a:pt x="37" y="277"/>
                    <a:pt x="35" y="282"/>
                  </a:cubicBezTo>
                  <a:cubicBezTo>
                    <a:pt x="26" y="300"/>
                    <a:pt x="18" y="319"/>
                    <a:pt x="12" y="337"/>
                  </a:cubicBezTo>
                  <a:cubicBezTo>
                    <a:pt x="9" y="346"/>
                    <a:pt x="6" y="355"/>
                    <a:pt x="3" y="364"/>
                  </a:cubicBezTo>
                  <a:cubicBezTo>
                    <a:pt x="2" y="368"/>
                    <a:pt x="1" y="373"/>
                    <a:pt x="0" y="378"/>
                  </a:cubicBezTo>
                  <a:cubicBezTo>
                    <a:pt x="46" y="378"/>
                    <a:pt x="46" y="378"/>
                    <a:pt x="46" y="378"/>
                  </a:cubicBezTo>
                  <a:cubicBezTo>
                    <a:pt x="46" y="378"/>
                    <a:pt x="46" y="378"/>
                    <a:pt x="46" y="377"/>
                  </a:cubicBezTo>
                  <a:cubicBezTo>
                    <a:pt x="49" y="369"/>
                    <a:pt x="52" y="360"/>
                    <a:pt x="55" y="351"/>
                  </a:cubicBezTo>
                  <a:cubicBezTo>
                    <a:pt x="58" y="343"/>
                    <a:pt x="61" y="334"/>
                    <a:pt x="64" y="325"/>
                  </a:cubicBezTo>
                  <a:cubicBezTo>
                    <a:pt x="67" y="315"/>
                    <a:pt x="70" y="306"/>
                    <a:pt x="73" y="297"/>
                  </a:cubicBezTo>
                  <a:cubicBezTo>
                    <a:pt x="74" y="292"/>
                    <a:pt x="76" y="288"/>
                    <a:pt x="78" y="283"/>
                  </a:cubicBezTo>
                  <a:cubicBezTo>
                    <a:pt x="79" y="278"/>
                    <a:pt x="81" y="274"/>
                    <a:pt x="83" y="269"/>
                  </a:cubicBezTo>
                  <a:cubicBezTo>
                    <a:pt x="84" y="264"/>
                    <a:pt x="86" y="260"/>
                    <a:pt x="88" y="255"/>
                  </a:cubicBezTo>
                  <a:cubicBezTo>
                    <a:pt x="94" y="241"/>
                    <a:pt x="94" y="241"/>
                    <a:pt x="94" y="241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102" y="223"/>
                    <a:pt x="104" y="219"/>
                    <a:pt x="106" y="214"/>
                  </a:cubicBezTo>
                  <a:cubicBezTo>
                    <a:pt x="108" y="210"/>
                    <a:pt x="110" y="205"/>
                    <a:pt x="112" y="201"/>
                  </a:cubicBezTo>
                  <a:cubicBezTo>
                    <a:pt x="114" y="197"/>
                    <a:pt x="116" y="192"/>
                    <a:pt x="119" y="188"/>
                  </a:cubicBezTo>
                  <a:cubicBezTo>
                    <a:pt x="128" y="171"/>
                    <a:pt x="137" y="154"/>
                    <a:pt x="147" y="138"/>
                  </a:cubicBezTo>
                  <a:cubicBezTo>
                    <a:pt x="157" y="122"/>
                    <a:pt x="167" y="108"/>
                    <a:pt x="177" y="94"/>
                  </a:cubicBezTo>
                  <a:cubicBezTo>
                    <a:pt x="188" y="81"/>
                    <a:pt x="198" y="68"/>
                    <a:pt x="208" y="58"/>
                  </a:cubicBezTo>
                  <a:cubicBezTo>
                    <a:pt x="219" y="47"/>
                    <a:pt x="229" y="38"/>
                    <a:pt x="238" y="31"/>
                  </a:cubicBezTo>
                  <a:cubicBezTo>
                    <a:pt x="248" y="23"/>
                    <a:pt x="257" y="17"/>
                    <a:pt x="264" y="13"/>
                  </a:cubicBezTo>
                  <a:cubicBezTo>
                    <a:pt x="272" y="8"/>
                    <a:pt x="278" y="5"/>
                    <a:pt x="282" y="4"/>
                  </a:cubicBezTo>
                  <a:cubicBezTo>
                    <a:pt x="284" y="3"/>
                    <a:pt x="286" y="2"/>
                    <a:pt x="287" y="2"/>
                  </a:cubicBezTo>
                  <a:cubicBezTo>
                    <a:pt x="287" y="2"/>
                    <a:pt x="287" y="2"/>
                    <a:pt x="288" y="1"/>
                  </a:cubicBezTo>
                  <a:cubicBezTo>
                    <a:pt x="284" y="1"/>
                    <a:pt x="280" y="0"/>
                    <a:pt x="276" y="0"/>
                  </a:cubicBezTo>
                </a:path>
              </a:pathLst>
            </a:custGeom>
            <a:solidFill>
              <a:srgbClr val="805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0" name="Freeform 71"/>
            <p:cNvSpPr/>
            <p:nvPr/>
          </p:nvSpPr>
          <p:spPr bwMode="auto">
            <a:xfrm>
              <a:off x="3268102" y="2935574"/>
              <a:ext cx="619125" cy="769939"/>
            </a:xfrm>
            <a:custGeom>
              <a:avLst/>
              <a:gdLst>
                <a:gd name="T0" fmla="*/ 298 w 311"/>
                <a:gd name="T1" fmla="*/ 0 h 387"/>
                <a:gd name="T2" fmla="*/ 294 w 311"/>
                <a:gd name="T3" fmla="*/ 2 h 387"/>
                <a:gd name="T4" fmla="*/ 267 w 311"/>
                <a:gd name="T5" fmla="*/ 19 h 387"/>
                <a:gd name="T6" fmla="*/ 233 w 311"/>
                <a:gd name="T7" fmla="*/ 43 h 387"/>
                <a:gd name="T8" fmla="*/ 195 w 311"/>
                <a:gd name="T9" fmla="*/ 76 h 387"/>
                <a:gd name="T10" fmla="*/ 175 w 311"/>
                <a:gd name="T11" fmla="*/ 95 h 387"/>
                <a:gd name="T12" fmla="*/ 166 w 311"/>
                <a:gd name="T13" fmla="*/ 105 h 387"/>
                <a:gd name="T14" fmla="*/ 156 w 311"/>
                <a:gd name="T15" fmla="*/ 116 h 387"/>
                <a:gd name="T16" fmla="*/ 137 w 311"/>
                <a:gd name="T17" fmla="*/ 138 h 387"/>
                <a:gd name="T18" fmla="*/ 118 w 311"/>
                <a:gd name="T19" fmla="*/ 162 h 387"/>
                <a:gd name="T20" fmla="*/ 100 w 311"/>
                <a:gd name="T21" fmla="*/ 187 h 387"/>
                <a:gd name="T22" fmla="*/ 92 w 311"/>
                <a:gd name="T23" fmla="*/ 200 h 387"/>
                <a:gd name="T24" fmla="*/ 83 w 311"/>
                <a:gd name="T25" fmla="*/ 213 h 387"/>
                <a:gd name="T26" fmla="*/ 75 w 311"/>
                <a:gd name="T27" fmla="*/ 226 h 387"/>
                <a:gd name="T28" fmla="*/ 67 w 311"/>
                <a:gd name="T29" fmla="*/ 239 h 387"/>
                <a:gd name="T30" fmla="*/ 51 w 311"/>
                <a:gd name="T31" fmla="*/ 265 h 387"/>
                <a:gd name="T32" fmla="*/ 37 w 311"/>
                <a:gd name="T33" fmla="*/ 292 h 387"/>
                <a:gd name="T34" fmla="*/ 30 w 311"/>
                <a:gd name="T35" fmla="*/ 305 h 387"/>
                <a:gd name="T36" fmla="*/ 24 w 311"/>
                <a:gd name="T37" fmla="*/ 319 h 387"/>
                <a:gd name="T38" fmla="*/ 5 w 311"/>
                <a:gd name="T39" fmla="*/ 371 h 387"/>
                <a:gd name="T40" fmla="*/ 0 w 311"/>
                <a:gd name="T41" fmla="*/ 387 h 387"/>
                <a:gd name="T42" fmla="*/ 45 w 311"/>
                <a:gd name="T43" fmla="*/ 387 h 387"/>
                <a:gd name="T44" fmla="*/ 45 w 311"/>
                <a:gd name="T45" fmla="*/ 386 h 387"/>
                <a:gd name="T46" fmla="*/ 66 w 311"/>
                <a:gd name="T47" fmla="*/ 337 h 387"/>
                <a:gd name="T48" fmla="*/ 72 w 311"/>
                <a:gd name="T49" fmla="*/ 324 h 387"/>
                <a:gd name="T50" fmla="*/ 77 w 311"/>
                <a:gd name="T51" fmla="*/ 311 h 387"/>
                <a:gd name="T52" fmla="*/ 83 w 311"/>
                <a:gd name="T53" fmla="*/ 297 h 387"/>
                <a:gd name="T54" fmla="*/ 88 w 311"/>
                <a:gd name="T55" fmla="*/ 284 h 387"/>
                <a:gd name="T56" fmla="*/ 94 w 311"/>
                <a:gd name="T57" fmla="*/ 270 h 387"/>
                <a:gd name="T58" fmla="*/ 100 w 311"/>
                <a:gd name="T59" fmla="*/ 257 h 387"/>
                <a:gd name="T60" fmla="*/ 107 w 311"/>
                <a:gd name="T61" fmla="*/ 244 h 387"/>
                <a:gd name="T62" fmla="*/ 114 w 311"/>
                <a:gd name="T63" fmla="*/ 230 h 387"/>
                <a:gd name="T64" fmla="*/ 121 w 311"/>
                <a:gd name="T65" fmla="*/ 217 h 387"/>
                <a:gd name="T66" fmla="*/ 128 w 311"/>
                <a:gd name="T67" fmla="*/ 205 h 387"/>
                <a:gd name="T68" fmla="*/ 144 w 311"/>
                <a:gd name="T69" fmla="*/ 179 h 387"/>
                <a:gd name="T70" fmla="*/ 160 w 311"/>
                <a:gd name="T71" fmla="*/ 155 h 387"/>
                <a:gd name="T72" fmla="*/ 176 w 311"/>
                <a:gd name="T73" fmla="*/ 132 h 387"/>
                <a:gd name="T74" fmla="*/ 210 w 311"/>
                <a:gd name="T75" fmla="*/ 90 h 387"/>
                <a:gd name="T76" fmla="*/ 243 w 311"/>
                <a:gd name="T77" fmla="*/ 55 h 387"/>
                <a:gd name="T78" fmla="*/ 273 w 311"/>
                <a:gd name="T79" fmla="*/ 28 h 387"/>
                <a:gd name="T80" fmla="*/ 298 w 311"/>
                <a:gd name="T81" fmla="*/ 9 h 387"/>
                <a:gd name="T82" fmla="*/ 311 w 311"/>
                <a:gd name="T83" fmla="*/ 1 h 387"/>
                <a:gd name="T84" fmla="*/ 298 w 311"/>
                <a:gd name="T85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1" h="387">
                  <a:moveTo>
                    <a:pt x="298" y="0"/>
                  </a:moveTo>
                  <a:cubicBezTo>
                    <a:pt x="297" y="1"/>
                    <a:pt x="296" y="1"/>
                    <a:pt x="294" y="2"/>
                  </a:cubicBezTo>
                  <a:cubicBezTo>
                    <a:pt x="286" y="6"/>
                    <a:pt x="277" y="12"/>
                    <a:pt x="267" y="19"/>
                  </a:cubicBezTo>
                  <a:cubicBezTo>
                    <a:pt x="256" y="26"/>
                    <a:pt x="245" y="34"/>
                    <a:pt x="233" y="43"/>
                  </a:cubicBezTo>
                  <a:cubicBezTo>
                    <a:pt x="220" y="53"/>
                    <a:pt x="208" y="64"/>
                    <a:pt x="195" y="76"/>
                  </a:cubicBezTo>
                  <a:cubicBezTo>
                    <a:pt x="188" y="82"/>
                    <a:pt x="182" y="88"/>
                    <a:pt x="175" y="95"/>
                  </a:cubicBezTo>
                  <a:cubicBezTo>
                    <a:pt x="172" y="98"/>
                    <a:pt x="169" y="102"/>
                    <a:pt x="166" y="105"/>
                  </a:cubicBezTo>
                  <a:cubicBezTo>
                    <a:pt x="162" y="109"/>
                    <a:pt x="159" y="112"/>
                    <a:pt x="156" y="116"/>
                  </a:cubicBezTo>
                  <a:cubicBezTo>
                    <a:pt x="149" y="123"/>
                    <a:pt x="143" y="130"/>
                    <a:pt x="137" y="138"/>
                  </a:cubicBezTo>
                  <a:cubicBezTo>
                    <a:pt x="131" y="146"/>
                    <a:pt x="124" y="154"/>
                    <a:pt x="118" y="162"/>
                  </a:cubicBezTo>
                  <a:cubicBezTo>
                    <a:pt x="112" y="170"/>
                    <a:pt x="106" y="178"/>
                    <a:pt x="100" y="187"/>
                  </a:cubicBezTo>
                  <a:cubicBezTo>
                    <a:pt x="98" y="191"/>
                    <a:pt x="95" y="195"/>
                    <a:pt x="92" y="200"/>
                  </a:cubicBezTo>
                  <a:cubicBezTo>
                    <a:pt x="89" y="204"/>
                    <a:pt x="86" y="208"/>
                    <a:pt x="83" y="213"/>
                  </a:cubicBezTo>
                  <a:cubicBezTo>
                    <a:pt x="75" y="226"/>
                    <a:pt x="75" y="226"/>
                    <a:pt x="75" y="226"/>
                  </a:cubicBezTo>
                  <a:cubicBezTo>
                    <a:pt x="72" y="230"/>
                    <a:pt x="70" y="234"/>
                    <a:pt x="67" y="239"/>
                  </a:cubicBezTo>
                  <a:cubicBezTo>
                    <a:pt x="62" y="248"/>
                    <a:pt x="56" y="256"/>
                    <a:pt x="51" y="265"/>
                  </a:cubicBezTo>
                  <a:cubicBezTo>
                    <a:pt x="46" y="274"/>
                    <a:pt x="41" y="283"/>
                    <a:pt x="37" y="292"/>
                  </a:cubicBezTo>
                  <a:cubicBezTo>
                    <a:pt x="35" y="296"/>
                    <a:pt x="32" y="301"/>
                    <a:pt x="30" y="305"/>
                  </a:cubicBezTo>
                  <a:cubicBezTo>
                    <a:pt x="28" y="310"/>
                    <a:pt x="26" y="314"/>
                    <a:pt x="24" y="319"/>
                  </a:cubicBezTo>
                  <a:cubicBezTo>
                    <a:pt x="16" y="336"/>
                    <a:pt x="10" y="354"/>
                    <a:pt x="5" y="371"/>
                  </a:cubicBezTo>
                  <a:cubicBezTo>
                    <a:pt x="3" y="376"/>
                    <a:pt x="2" y="382"/>
                    <a:pt x="0" y="387"/>
                  </a:cubicBezTo>
                  <a:cubicBezTo>
                    <a:pt x="45" y="387"/>
                    <a:pt x="45" y="387"/>
                    <a:pt x="45" y="387"/>
                  </a:cubicBezTo>
                  <a:cubicBezTo>
                    <a:pt x="45" y="386"/>
                    <a:pt x="45" y="386"/>
                    <a:pt x="45" y="386"/>
                  </a:cubicBezTo>
                  <a:cubicBezTo>
                    <a:pt x="52" y="370"/>
                    <a:pt x="59" y="354"/>
                    <a:pt x="66" y="337"/>
                  </a:cubicBezTo>
                  <a:cubicBezTo>
                    <a:pt x="68" y="332"/>
                    <a:pt x="70" y="328"/>
                    <a:pt x="72" y="324"/>
                  </a:cubicBezTo>
                  <a:cubicBezTo>
                    <a:pt x="74" y="319"/>
                    <a:pt x="75" y="315"/>
                    <a:pt x="77" y="311"/>
                  </a:cubicBezTo>
                  <a:cubicBezTo>
                    <a:pt x="79" y="306"/>
                    <a:pt x="81" y="302"/>
                    <a:pt x="83" y="297"/>
                  </a:cubicBezTo>
                  <a:cubicBezTo>
                    <a:pt x="84" y="293"/>
                    <a:pt x="86" y="288"/>
                    <a:pt x="88" y="284"/>
                  </a:cubicBezTo>
                  <a:cubicBezTo>
                    <a:pt x="90" y="279"/>
                    <a:pt x="92" y="275"/>
                    <a:pt x="94" y="270"/>
                  </a:cubicBezTo>
                  <a:cubicBezTo>
                    <a:pt x="96" y="266"/>
                    <a:pt x="98" y="261"/>
                    <a:pt x="100" y="257"/>
                  </a:cubicBezTo>
                  <a:cubicBezTo>
                    <a:pt x="102" y="252"/>
                    <a:pt x="105" y="248"/>
                    <a:pt x="107" y="244"/>
                  </a:cubicBezTo>
                  <a:cubicBezTo>
                    <a:pt x="114" y="230"/>
                    <a:pt x="114" y="230"/>
                    <a:pt x="114" y="230"/>
                  </a:cubicBezTo>
                  <a:cubicBezTo>
                    <a:pt x="116" y="226"/>
                    <a:pt x="118" y="222"/>
                    <a:pt x="121" y="217"/>
                  </a:cubicBezTo>
                  <a:cubicBezTo>
                    <a:pt x="123" y="213"/>
                    <a:pt x="126" y="209"/>
                    <a:pt x="128" y="205"/>
                  </a:cubicBezTo>
                  <a:cubicBezTo>
                    <a:pt x="133" y="196"/>
                    <a:pt x="138" y="188"/>
                    <a:pt x="144" y="179"/>
                  </a:cubicBezTo>
                  <a:cubicBezTo>
                    <a:pt x="149" y="171"/>
                    <a:pt x="154" y="163"/>
                    <a:pt x="160" y="155"/>
                  </a:cubicBezTo>
                  <a:cubicBezTo>
                    <a:pt x="165" y="147"/>
                    <a:pt x="170" y="139"/>
                    <a:pt x="176" y="132"/>
                  </a:cubicBezTo>
                  <a:cubicBezTo>
                    <a:pt x="187" y="117"/>
                    <a:pt x="199" y="103"/>
                    <a:pt x="210" y="90"/>
                  </a:cubicBezTo>
                  <a:cubicBezTo>
                    <a:pt x="221" y="77"/>
                    <a:pt x="232" y="66"/>
                    <a:pt x="243" y="55"/>
                  </a:cubicBezTo>
                  <a:cubicBezTo>
                    <a:pt x="254" y="45"/>
                    <a:pt x="264" y="36"/>
                    <a:pt x="273" y="28"/>
                  </a:cubicBezTo>
                  <a:cubicBezTo>
                    <a:pt x="283" y="20"/>
                    <a:pt x="291" y="14"/>
                    <a:pt x="298" y="9"/>
                  </a:cubicBezTo>
                  <a:cubicBezTo>
                    <a:pt x="303" y="5"/>
                    <a:pt x="307" y="3"/>
                    <a:pt x="311" y="1"/>
                  </a:cubicBezTo>
                  <a:cubicBezTo>
                    <a:pt x="306" y="0"/>
                    <a:pt x="302" y="0"/>
                    <a:pt x="298" y="0"/>
                  </a:cubicBezTo>
                </a:path>
              </a:pathLst>
            </a:custGeom>
            <a:solidFill>
              <a:srgbClr val="805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07415" y="1706880"/>
            <a:ext cx="80022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实施流程</a:t>
            </a:r>
            <a:endParaRPr lang="zh-CN" altLang="en-US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（1）了解、分析问题；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（2）获取训练集和测试集；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（3）进行数据整理和清洗；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（4）分析识别模式并探索数据，进行特征处理；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（5）建模、预测和解决问题；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（6）提交结果。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0434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469" y="164906"/>
            <a:ext cx="391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17600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5575" y="1428115"/>
            <a:ext cx="550418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数据集介绍</a:t>
            </a:r>
            <a:endParaRPr lang="zh-CN" altLang="en-US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项目有两个相似的数据集，一个是训练train.csv，另一个是测试集test.csv。其中train.csv包含乘客的详细信息，揭示了他们是否幸存，也称为“基本事实”。test.csv数据集包含类似的信息，但没有透露每位乘客是否幸存，我们需要预测这些结果，即：使用在 train.csv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的数据中找到的模式，预测船上的其他 418 名乘客是否幸存。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6206490" y="1856740"/>
            <a:ext cx="1812925" cy="421005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变量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06490" y="2402840"/>
            <a:ext cx="5643245" cy="378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PassengerId 乘客ID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Survived 生存情况（1为生存，0为未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生存）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Pclass 船舱等级(1/2/3等舱位)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 乘客姓名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Sex 性别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Age 年龄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SibSp 乘客在船上的兄弟/姐妹个数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Parch 乘客在船上的父母与小孩个数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ticket 船票编号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Fare 票价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Cabin 舱位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Embarked 登船港口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0434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469" y="164906"/>
            <a:ext cx="391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17600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465" y="1323975"/>
            <a:ext cx="550418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训练集数据预览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974850"/>
            <a:ext cx="10775950" cy="45256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0434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215" y="165100"/>
            <a:ext cx="48113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数据分析与</a:t>
            </a:r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17600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5575" y="1428115"/>
            <a:ext cx="550418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训练集信息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33241"/>
          <a:stretch>
            <a:fillRect/>
          </a:stretch>
        </p:blipFill>
        <p:spPr>
          <a:xfrm>
            <a:off x="274320" y="2319655"/>
            <a:ext cx="4875530" cy="43173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64225" y="1428115"/>
            <a:ext cx="550418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测试集信息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225" y="2319655"/>
            <a:ext cx="5219700" cy="43046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0434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215" y="165100"/>
            <a:ext cx="5351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数据分析与</a:t>
            </a:r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17600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0680" y="2106930"/>
            <a:ext cx="1113282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通过观察数据集信息发现：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在训练集中，7个特征是整数型或浮点型，5个特征是字符串型；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在测试集中，6个特征是整数型或浮点型，5个特征是字符串型。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同时，在两个数据集中数据均存在缺失项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在训练集中，缺失值数目 Cabin &gt; Age &gt; Embarked；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在测试集中，缺失值数目 Cabin &gt; Age &gt; Fare。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288395" y="6281420"/>
            <a:ext cx="327660" cy="349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1288395" y="6631305"/>
            <a:ext cx="327660" cy="22669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39" y="66074"/>
            <a:ext cx="1415116" cy="1362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0434"/>
            <a:ext cx="874395" cy="87439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8215" y="165100"/>
            <a:ext cx="53517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数据分析与</a:t>
            </a:r>
            <a:r>
              <a:rPr lang="zh-CN" alt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处理</a:t>
            </a:r>
            <a:endParaRPr lang="zh-CN" alt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17600"/>
            <a:ext cx="3762375" cy="762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3190" y="1266825"/>
            <a:ext cx="5690235" cy="5408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查看样本中数值特征的分布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样本总数为891人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Survived是具有0或1值的二分类变量，并且大约38%的样本存活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大多数乘客（&gt;50%)的船舱等级是三等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舱；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乘客平均年龄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29.7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岁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近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25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%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以上的乘客有兄弟姐妹或配偶一同登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船；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大多数乘客(&gt;75%)没有与父母或孩子一起旅行；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票价差异很大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25" y="2108835"/>
            <a:ext cx="6276975" cy="3841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2976,&quot;width&quot;:4500}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COMMONDATA" val="eyJoZGlkIjoiNmIzMWMzNDg0ZmIxZDY4MzQxNzliZWQ1NjUyZDgzNjc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3121</Words>
  <Application>WPS 演示</Application>
  <PresentationFormat>宽屏</PresentationFormat>
  <Paragraphs>323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Wingdings</vt:lpstr>
      <vt:lpstr>华光行楷_CNKI</vt:lpstr>
      <vt:lpstr>微软雅黑</vt:lpstr>
      <vt:lpstr>方正兰亭粗黑简体</vt:lpstr>
      <vt:lpstr>黑体</vt:lpstr>
      <vt:lpstr>造字工房悦黑体验版纤细体</vt:lpstr>
      <vt:lpstr>华文细黑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wool</cp:lastModifiedBy>
  <cp:revision>221</cp:revision>
  <dcterms:created xsi:type="dcterms:W3CDTF">2019-06-19T02:08:00Z</dcterms:created>
  <dcterms:modified xsi:type="dcterms:W3CDTF">2022-08-22T06:20:54Z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1331829181D54CF7BE228A32D07320FB</vt:lpwstr>
  </property>
</Properties>
</file>