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26"/>
  </p:notesMasterIdLst>
  <p:sldIdLst>
    <p:sldId id="1234" r:id="rId7"/>
    <p:sldId id="1235" r:id="rId8"/>
    <p:sldId id="1236" r:id="rId9"/>
    <p:sldId id="1255" r:id="rId10"/>
    <p:sldId id="1256" r:id="rId11"/>
    <p:sldId id="1243" r:id="rId12"/>
    <p:sldId id="1241" r:id="rId13"/>
    <p:sldId id="1242" r:id="rId14"/>
    <p:sldId id="1245" r:id="rId15"/>
    <p:sldId id="1246" r:id="rId16"/>
    <p:sldId id="1247" r:id="rId17"/>
    <p:sldId id="1249" r:id="rId18"/>
    <p:sldId id="1253" r:id="rId19"/>
    <p:sldId id="1250" r:id="rId20"/>
    <p:sldId id="1239" r:id="rId21"/>
    <p:sldId id="1252" r:id="rId22"/>
    <p:sldId id="1254" r:id="rId23"/>
    <p:sldId id="1258" r:id="rId24"/>
    <p:sldId id="1206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36"/>
            <p14:sldId id="1255"/>
            <p14:sldId id="1256"/>
            <p14:sldId id="1243"/>
            <p14:sldId id="1241"/>
            <p14:sldId id="1242"/>
            <p14:sldId id="1245"/>
            <p14:sldId id="1246"/>
            <p14:sldId id="1247"/>
            <p14:sldId id="1249"/>
            <p14:sldId id="1253"/>
            <p14:sldId id="1250"/>
            <p14:sldId id="1239"/>
            <p14:sldId id="1252"/>
            <p14:sldId id="1254"/>
            <p14:sldId id="1258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9"/>
    <p:restoredTop sz="94668"/>
  </p:normalViewPr>
  <p:slideViewPr>
    <p:cSldViewPr snapToGrid="0">
      <p:cViewPr varScale="1">
        <p:scale>
          <a:sx n="132" d="100"/>
          <a:sy n="132" d="100"/>
        </p:scale>
        <p:origin x="544" y="168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Olena </a:t>
            </a:r>
            <a:r>
              <a:rPr lang="en-US" dirty="0" err="1"/>
              <a:t>Shchadylo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6785-E17C-D049-89C7-5C03EAEB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DFCC-48A2-BC49-B3BD-3384890E7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560672"/>
          </a:xfrm>
        </p:spPr>
        <p:txBody>
          <a:bodyPr/>
          <a:lstStyle/>
          <a:p>
            <a:pPr algn="ctr"/>
            <a:r>
              <a:rPr lang="en-GB" b="1" dirty="0"/>
              <a:t>Modifiers</a:t>
            </a:r>
            <a:r>
              <a:rPr lang="en-GB" dirty="0"/>
              <a:t> can be used to perform case-insensitive more global searches: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05DA-D9CB-BA47-9687-AA1BCEBF1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618072"/>
            <a:ext cx="11379200" cy="231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32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4ABF-1389-A043-B7E5-D656C231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PATTERNS(brackets)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0B75E-5F30-344B-ABD9-9E135E27D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531796"/>
          </a:xfrm>
        </p:spPr>
        <p:txBody>
          <a:bodyPr/>
          <a:lstStyle/>
          <a:p>
            <a:pPr algn="ctr"/>
            <a:r>
              <a:rPr lang="en-GB" b="1" dirty="0"/>
              <a:t>Brackets</a:t>
            </a:r>
            <a:r>
              <a:rPr lang="en-GB" dirty="0"/>
              <a:t> are used to find a range of characters:</a:t>
            </a:r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0E176-5AA6-4848-A8F9-34E450204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2589196"/>
            <a:ext cx="98044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16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E624-2691-7447-BA7C-2CFBA43C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PATTERNS(</a:t>
            </a:r>
            <a:r>
              <a:rPr lang="en-US" dirty="0"/>
              <a:t>m</a:t>
            </a:r>
            <a:r>
              <a:rPr lang="en-GB" dirty="0" err="1"/>
              <a:t>etacharacters</a:t>
            </a:r>
            <a:r>
              <a:rPr lang="en-GB" dirty="0"/>
              <a:t>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6A17-6E11-804B-AC14-82DE5B6CF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36680"/>
            <a:ext cx="10820400" cy="493295"/>
          </a:xfrm>
        </p:spPr>
        <p:txBody>
          <a:bodyPr/>
          <a:lstStyle/>
          <a:p>
            <a:pPr algn="ctr"/>
            <a:r>
              <a:rPr lang="en-GB" b="1" dirty="0"/>
              <a:t>Metacharacters</a:t>
            </a:r>
            <a:r>
              <a:rPr lang="en-GB" dirty="0"/>
              <a:t> are characters with a special meaning:</a:t>
            </a:r>
            <a:endParaRPr lang="en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3F28A3-0ECA-C748-87A2-AC1818AF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18" y="1995054"/>
            <a:ext cx="8499764" cy="354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54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214-AA0C-5041-BE95-287FC718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PATTERNS(</a:t>
            </a:r>
            <a:r>
              <a:rPr lang="en-US" dirty="0"/>
              <a:t>m</a:t>
            </a:r>
            <a:r>
              <a:rPr lang="en-GB" dirty="0" err="1"/>
              <a:t>etacharacters</a:t>
            </a:r>
            <a:r>
              <a:rPr lang="en-GB" dirty="0"/>
              <a:t> continue)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502BD-4088-554D-AB47-E2209A73F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799" y="1381448"/>
            <a:ext cx="10820400" cy="613064"/>
          </a:xfrm>
        </p:spPr>
        <p:txBody>
          <a:bodyPr/>
          <a:lstStyle/>
          <a:p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793AF-A8BC-364F-B750-C6260F109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40" y="1652154"/>
            <a:ext cx="9154319" cy="396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656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27E1-750F-C740-B393-87F04E7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PATTERNS(</a:t>
            </a:r>
            <a:r>
              <a:rPr lang="en-GB" dirty="0"/>
              <a:t>quantifiers</a:t>
            </a:r>
            <a:r>
              <a:rPr lang="en-US" dirty="0"/>
              <a:t>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027F-C544-AE47-A80B-73B572C33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1"/>
            <a:ext cx="10820400" cy="474044"/>
          </a:xfrm>
        </p:spPr>
        <p:txBody>
          <a:bodyPr/>
          <a:lstStyle/>
          <a:p>
            <a:pPr algn="ctr"/>
            <a:r>
              <a:rPr lang="en-GB" b="1" dirty="0"/>
              <a:t>Quantifiers</a:t>
            </a:r>
            <a:r>
              <a:rPr lang="en-GB" dirty="0"/>
              <a:t> define quantities:</a:t>
            </a:r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4EF5C-A0DB-6B49-AE99-780A7771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27" y="1998993"/>
            <a:ext cx="8088745" cy="4561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99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60E-4601-204F-AC4A-02FBCB2B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USING test()</a:t>
            </a:r>
            <a:br>
              <a:rPr lang="en-GB" dirty="0"/>
            </a:b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312D-F6F7-6B44-AC66-63A1DF488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 test() method is a </a:t>
            </a:r>
            <a:r>
              <a:rPr lang="en-GB" dirty="0" err="1"/>
              <a:t>RegExp</a:t>
            </a:r>
            <a:r>
              <a:rPr lang="en-GB" dirty="0"/>
              <a:t> expression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searches a string for a pattern, and returns true or false, depending on the result.</a:t>
            </a:r>
          </a:p>
          <a:p>
            <a:r>
              <a:rPr lang="en-GB" dirty="0"/>
              <a:t>The following example searches a string for the character "e":</a:t>
            </a:r>
          </a:p>
          <a:p>
            <a:br>
              <a:rPr lang="en-GB" dirty="0"/>
            </a:br>
            <a:endParaRPr lang="en-GB" dirty="0"/>
          </a:p>
          <a:p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76BF8-0897-614D-8746-62DB4F41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429000"/>
            <a:ext cx="86106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4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1A7-BD66-DC43-ADBE-6A444CB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USING exec()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80F7C-0E3A-E647-AFFF-6C642857C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 exec() method is a </a:t>
            </a:r>
            <a:r>
              <a:rPr lang="en-GB" dirty="0" err="1"/>
              <a:t>RegExp</a:t>
            </a:r>
            <a:r>
              <a:rPr lang="en-GB" dirty="0"/>
              <a:t> expression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searches a string for a specified pattern, and returns the found text as an object.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no match is found, it returns an empty </a:t>
            </a:r>
            <a:r>
              <a:rPr lang="en-GB" i="1" dirty="0"/>
              <a:t>(null)</a:t>
            </a:r>
            <a:r>
              <a:rPr lang="en-GB" dirty="0"/>
              <a:t> object.</a:t>
            </a:r>
          </a:p>
          <a:p>
            <a:r>
              <a:rPr lang="en-GB" dirty="0"/>
              <a:t>The following example searches a string for the character "e":</a:t>
            </a:r>
          </a:p>
          <a:p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8C588-7DC2-F946-90AA-53230C390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3887670"/>
            <a:ext cx="10312400" cy="52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8E794-FF55-924A-A29C-CCDEA601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0" y="4517230"/>
            <a:ext cx="11330539" cy="781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6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A8FA-C5C0-194F-9DDE-4E1C968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A24B-0C1B-EB4F-995F-8E4AA9372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24714"/>
          </a:xfrm>
        </p:spPr>
        <p:txBody>
          <a:bodyPr/>
          <a:lstStyle/>
          <a:p>
            <a:pPr algn="ctr"/>
            <a:r>
              <a:rPr lang="en-GB" dirty="0"/>
              <a:t>The </a:t>
            </a:r>
            <a:r>
              <a:rPr lang="en-GB" dirty="0" err="1"/>
              <a:t>toString</a:t>
            </a:r>
            <a:r>
              <a:rPr lang="en-GB" dirty="0"/>
              <a:t>() method returns the string value of the regular expression.</a:t>
            </a:r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23A70-FC23-7646-B517-A50D84C8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97" y="2784107"/>
            <a:ext cx="72263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E9185-BE30-1640-A77C-1698E07A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97" y="3771900"/>
            <a:ext cx="2908300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24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B2C5-B0BA-294D-A102-F335645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EXAMPLE(url)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905-28A6-B644-A40B-7A36E1048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sz="1600" dirty="0"/>
              <a:t>^(http:\/\/www\.|https:\/\/www\.|http:\/\/|https:\/\/)?[a-z0-9]+([\-\.]{1}[a-z0-9]+)*\.[a-z]{2,5}(:[0-9]{1,5})?(\/.*)?$</a:t>
            </a:r>
            <a:endParaRPr lang="en-U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5FFFE-E3CB-8E4C-A4F5-FDDD4A8A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2"/>
          <a:stretch/>
        </p:blipFill>
        <p:spPr>
          <a:xfrm>
            <a:off x="4629150" y="2929689"/>
            <a:ext cx="2933700" cy="16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81E08-7C2D-4866-9DA7-E948FC06E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regular expression?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regular expressions?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RegExp</a:t>
            </a:r>
            <a:r>
              <a:rPr lang="en-US" dirty="0"/>
              <a:t>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RegExp</a:t>
            </a:r>
            <a:r>
              <a:rPr lang="en-US" dirty="0"/>
              <a:t> modifiers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Patterns(brackets, metacharacters, </a:t>
            </a:r>
            <a:r>
              <a:rPr lang="en-US" dirty="0" err="1"/>
              <a:t>quantifires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test(), exec(),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E98AF-C5CD-4FAB-A01E-D24E37D1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83" y="676073"/>
            <a:ext cx="11828834" cy="6858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/^[REG]ULAR[EX]PRESSION$/ 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0610" y="2341934"/>
            <a:ext cx="7770779" cy="2174132"/>
          </a:xfrm>
        </p:spPr>
        <p:txBody>
          <a:bodyPr/>
          <a:lstStyle/>
          <a:p>
            <a:pPr algn="ctr"/>
            <a:r>
              <a:rPr lang="en-GB" dirty="0"/>
              <a:t>Regular expressions are patterns used to match character combinations in strings. When you search for data in a text, you can use this search pattern to describe what you are searching for. In JavaScript, regular expressions are also objects.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390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27D8-B806-9946-B682-F38E10CA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/^[REG]ULAR[EX]PRESSION$/ </a:t>
            </a:r>
            <a:r>
              <a:rPr lang="en-GB" dirty="0"/>
              <a:t>?</a:t>
            </a:r>
            <a:br>
              <a:rPr lang="en-GB" dirty="0"/>
            </a:b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8803A-0124-B248-A715-A18DF3695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479708"/>
            <a:ext cx="10820400" cy="18985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won't understand the real importance of Regular expressions until you are given a long document and are told to extract all emails from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could do that manually, but there is a super fast method that can do it for you. Most modern text editors allow Regex in their Find option. It is usually denoted by .*.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5889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97CB-582D-164B-BA15-9611F60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/^[REG]ULAR[EX]PRESSION$/ 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(continue)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A8647-99DD-5D4B-8676-7EB04B85D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252311"/>
            <a:ext cx="10820400" cy="3349591"/>
          </a:xfrm>
        </p:spPr>
        <p:txBody>
          <a:bodyPr/>
          <a:lstStyle/>
          <a:p>
            <a:pPr algn="ctr"/>
            <a:r>
              <a:rPr lang="en-GB" dirty="0"/>
              <a:t>Extracting Emails using Regex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And that's not all regex can do – emails are just an example. You could search any type of string that follows a pattern, for example URLs or text between parentheses.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B8469-5C60-A04F-A04E-F0DF378E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81" y="2720206"/>
            <a:ext cx="7939238" cy="189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59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26D1-9537-C343-99AB-9AB0E04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2BFA-4D76-0B4C-9825-BD14D11F6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7534072" cy="34290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Example explained: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/</a:t>
            </a:r>
            <a:r>
              <a:rPr lang="en-GB" b="1" dirty="0" err="1"/>
              <a:t>olena</a:t>
            </a:r>
            <a:r>
              <a:rPr lang="en-GB" b="1" dirty="0"/>
              <a:t>/</a:t>
            </a:r>
            <a:r>
              <a:rPr lang="en-GB" b="1" dirty="0" err="1"/>
              <a:t>i</a:t>
            </a:r>
            <a:r>
              <a:rPr lang="en-GB" dirty="0"/>
              <a:t>  is a regular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olena</a:t>
            </a:r>
            <a:r>
              <a:rPr lang="en-GB" dirty="0"/>
              <a:t>  is a pattern (to be used in a 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i</a:t>
            </a:r>
            <a:r>
              <a:rPr lang="en-GB" dirty="0"/>
              <a:t>  is a modifier (modifies the search to be case-insensitive).</a:t>
            </a:r>
          </a:p>
          <a:p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5AE0A-F903-444C-88E0-32A5525D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6822"/>
            <a:ext cx="42672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1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78BE-D392-D646-AA5B-EC02F6DF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REGULAR EXPRESSION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CA74-E816-A840-AE7D-FE9C84DEC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399"/>
            <a:ext cx="10820400" cy="4114799"/>
          </a:xfrm>
        </p:spPr>
        <p:txBody>
          <a:bodyPr/>
          <a:lstStyle/>
          <a:p>
            <a:r>
              <a:rPr lang="en-GB" dirty="0"/>
              <a:t>You construct a regular expression in one of two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a regular expression literal, which consists of a pattern enclosed between slashes, as follows: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 calling the constructor function of the </a:t>
            </a:r>
            <a:r>
              <a:rPr lang="en-GB" dirty="0" err="1"/>
              <a:t>RegExp</a:t>
            </a:r>
            <a:r>
              <a:rPr lang="en-GB" dirty="0"/>
              <a:t> object, as follows:</a:t>
            </a:r>
          </a:p>
          <a:p>
            <a:br>
              <a:rPr lang="en-GB" dirty="0"/>
            </a:br>
            <a:endParaRPr lang="en-GB" dirty="0"/>
          </a:p>
          <a:p>
            <a:endParaRPr lang="en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56635-FB49-D747-A7B5-E252CD17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052"/>
          <a:stretch/>
        </p:blipFill>
        <p:spPr>
          <a:xfrm>
            <a:off x="1000868" y="3321050"/>
            <a:ext cx="2641600" cy="90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9378-068E-BC4B-B16B-2F0A5CCA5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4"/>
          <a:stretch/>
        </p:blipFill>
        <p:spPr>
          <a:xfrm>
            <a:off x="1000868" y="5029201"/>
            <a:ext cx="4089400" cy="82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63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473C-6973-7B4B-97CC-130B1F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D77F-F3CC-064D-890A-3696025C7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2553101"/>
          </a:xfrm>
        </p:spPr>
        <p:txBody>
          <a:bodyPr/>
          <a:lstStyle/>
          <a:p>
            <a:r>
              <a:rPr lang="en-GB" dirty="0"/>
              <a:t>	In JavaScript, regular expressions are often used with the two </a:t>
            </a:r>
            <a:r>
              <a:rPr lang="en-GB" b="1" dirty="0"/>
              <a:t>string methods</a:t>
            </a:r>
            <a:r>
              <a:rPr lang="en-GB" dirty="0"/>
              <a:t>: search() and replace().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 </a:t>
            </a:r>
            <a:r>
              <a:rPr lang="en-GB" b="1" dirty="0"/>
              <a:t>search() </a:t>
            </a:r>
            <a:r>
              <a:rPr lang="en-GB" dirty="0"/>
              <a:t>method uses an expression to search for a match, and returns the position of the match.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 </a:t>
            </a:r>
            <a:r>
              <a:rPr lang="en-GB" b="1" dirty="0"/>
              <a:t>replace() </a:t>
            </a:r>
            <a:r>
              <a:rPr lang="en-GB" dirty="0"/>
              <a:t>method returns a modified string where the pattern is replaced.</a:t>
            </a:r>
          </a:p>
        </p:txBody>
      </p:sp>
    </p:spTree>
    <p:extLst>
      <p:ext uri="{BB962C8B-B14F-4D97-AF65-F5344CB8AC3E}">
        <p14:creationId xmlns:p14="http://schemas.microsoft.com/office/powerpoint/2010/main" val="79801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3CEC-1431-FC4F-9E7F-9A7C4AD1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A" dirty="0"/>
              <a:t>METHODS</a:t>
            </a:r>
            <a:r>
              <a:rPr lang="uk-UA" dirty="0"/>
              <a:t>(</a:t>
            </a:r>
            <a:r>
              <a:rPr lang="en-GB" dirty="0"/>
              <a:t>continue</a:t>
            </a:r>
            <a:r>
              <a:rPr lang="uk-UA" dirty="0"/>
              <a:t>)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10726-9E1B-1642-89A0-0EFE39D6C2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s</a:t>
            </a:r>
            <a:r>
              <a:rPr lang="en-UA" dirty="0"/>
              <a:t>earch()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4CFE-87E9-FE40-B429-F13F81B18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r</a:t>
            </a:r>
            <a:r>
              <a:rPr lang="en-UA" dirty="0"/>
              <a:t>eplace()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4DB33-7B29-3142-A06D-23235CA6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88" y="2610064"/>
            <a:ext cx="4677878" cy="563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47D481-515C-EE41-B19B-CE99C4E22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88" y="3482173"/>
            <a:ext cx="3133622" cy="579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4AA3A-F373-2F47-832C-B1BD14C5E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99" y="2604128"/>
            <a:ext cx="5786774" cy="569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EAB14D-7A6E-254C-9CC6-461C5FEC1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24" y="3468813"/>
            <a:ext cx="3069723" cy="6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9250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8298</TotalTime>
  <Words>571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Open Sans</vt:lpstr>
      <vt:lpstr>Open Sans Regular</vt:lpstr>
      <vt:lpstr>Proxima Nova Black</vt:lpstr>
      <vt:lpstr>1_GRADIENT THEME</vt:lpstr>
      <vt:lpstr>2_GRADIENT THEME</vt:lpstr>
      <vt:lpstr>2_DARK THEME</vt:lpstr>
      <vt:lpstr>REGULAR EXPRESSIONS</vt:lpstr>
      <vt:lpstr>Agenda</vt:lpstr>
      <vt:lpstr>WHAT IS /^[REG]ULAR[EX]PRESSION$/ ?</vt:lpstr>
      <vt:lpstr>Why /^[REG]ULAR[EX]PRESSION$/ ? </vt:lpstr>
      <vt:lpstr>Why /^[REG]ULAR[EX]PRESSION$/ ? (continue)</vt:lpstr>
      <vt:lpstr>SYNTAX</vt:lpstr>
      <vt:lpstr>CREATING A REGULAR EXPRESSION</vt:lpstr>
      <vt:lpstr>METHODS</vt:lpstr>
      <vt:lpstr>METHODS(continue)</vt:lpstr>
      <vt:lpstr>MODIFIERS</vt:lpstr>
      <vt:lpstr>PATTERNS(brackets)</vt:lpstr>
      <vt:lpstr>PATTERNS(metacharacters)</vt:lpstr>
      <vt:lpstr>PATTERNS(metacharacters continue)</vt:lpstr>
      <vt:lpstr>PATTERNS(quantifiers)</vt:lpstr>
      <vt:lpstr>USING test() </vt:lpstr>
      <vt:lpstr>USING exec()</vt:lpstr>
      <vt:lpstr>USING toString()</vt:lpstr>
      <vt:lpstr>EXAMPLE(url)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Щадило Олена Ігорівна</cp:lastModifiedBy>
  <cp:revision>17</cp:revision>
  <dcterms:created xsi:type="dcterms:W3CDTF">2018-11-02T13:55:27Z</dcterms:created>
  <dcterms:modified xsi:type="dcterms:W3CDTF">2021-02-26T11:28:51Z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