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BF0E7A-F6C8-454D-8222-E9C8C72006FB}">
  <a:tblStyle styleId="{04BF0E7A-F6C8-454D-8222-E9C8C72006F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5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4.xml"/><Relationship Id="rId32" Type="http://schemas.openxmlformats.org/officeDocument/2006/relationships/font" Target="fonts/Economica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f47f993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f47f993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f47f993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f47f993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f47f993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f47f993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51a1764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151a1764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f47f993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f47f993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51a176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51a176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f47f9936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ff47f9936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1107530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1107530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f47f9936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ff47f993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f47f9936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f47f9936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f47f993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f47f993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f47f9936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f47f9936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113fcc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113fcc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113fcc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113fcc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1113fcc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1113fcc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ff47f993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ff47f993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f47f993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f47f993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f47f993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f47f993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f47f993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f47f993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f47f993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f47f993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f47f993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f47f993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51a176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51a176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Edema from MRI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lang="en-GB"/>
              <a:t>comprehensive way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340425" y="4313800"/>
            <a:ext cx="14991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Moo Yewtsing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2018.08.26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25" y="130599"/>
            <a:ext cx="7263450" cy="48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0" y="4572125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 Validation = 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25" y="152400"/>
            <a:ext cx="78693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88" y="152400"/>
            <a:ext cx="79546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3198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39375" y="3472250"/>
            <a:ext cx="2907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Alarm: Positions are not matched.</a:t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4656050" y="354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{04BF0E7A-F6C8-454D-8222-E9C8C72006FB}</a:tableStyleId>
              </a:tblPr>
              <a:tblGrid>
                <a:gridCol w="1465200"/>
                <a:gridCol w="1066400"/>
                <a:gridCol w="2101125"/>
              </a:tblGrid>
              <a:tr h="46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(unit: mm^3)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Before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After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697770_RIGHT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65934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&lt;2000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697770_LEFT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7452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22572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5"/>
          <p:cNvSpPr txBox="1"/>
          <p:nvPr/>
        </p:nvSpPr>
        <p:spPr>
          <a:xfrm>
            <a:off x="570250" y="3549475"/>
            <a:ext cx="31950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 different-outcome case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2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800"/>
            <a:ext cx="8520600" cy="38998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2393875" y="125650"/>
            <a:ext cx="6528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26 samples whose both unilateral cerebral edema volumes before therapy are larger than </a:t>
            </a:r>
            <a:r>
              <a:rPr lang="en-GB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2000 mm</a:t>
            </a:r>
            <a:r>
              <a:rPr baseline="30000" lang="en-GB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3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Prediction on whole is representative. (1 outlier)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152400" y="3319850"/>
            <a:ext cx="2907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Alarm: Positions are not matched.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33408" cy="31674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7"/>
          <p:cNvGraphicFramePr/>
          <p:nvPr/>
        </p:nvGraphicFramePr>
        <p:xfrm>
          <a:off x="2799813" y="32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{04BF0E7A-F6C8-454D-8222-E9C8C72006FB}</a:tableStyleId>
              </a:tblPr>
              <a:tblGrid>
                <a:gridCol w="3153575"/>
                <a:gridCol w="883750"/>
                <a:gridCol w="909575"/>
                <a:gridCol w="1397275"/>
              </a:tblGrid>
              <a:tr h="44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(unit: mm^3)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Before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After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Effectiveness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669403_RIGHT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50517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37125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-0.2651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669403_LEFT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27729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22221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-0.19864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Whole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78246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59346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-0.24155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7"/>
          <p:cNvSpPr txBox="1"/>
          <p:nvPr/>
        </p:nvSpPr>
        <p:spPr>
          <a:xfrm>
            <a:off x="791300" y="3506950"/>
            <a:ext cx="26901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 outlier case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75" y="685212"/>
            <a:ext cx="5899474" cy="40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6160375" y="1208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distance 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of two unilateral cerebral edema images from one patient is significantly </a:t>
            </a:r>
            <a:r>
              <a:rPr b="1"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smaller 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 the distance of unilateral cerebral edema images in different patients. p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-value= 0.0003</a:t>
            </a:r>
            <a:endParaRPr sz="2400"/>
          </a:p>
        </p:txBody>
      </p:sp>
      <p:sp>
        <p:nvSpPr>
          <p:cNvPr id="161" name="Google Shape;161;p28"/>
          <p:cNvSpPr txBox="1"/>
          <p:nvPr/>
        </p:nvSpPr>
        <p:spPr>
          <a:xfrm>
            <a:off x="1622250" y="90475"/>
            <a:ext cx="58995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Prediction on whole is representative. (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insiders are similar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75" y="152400"/>
            <a:ext cx="878805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2364600" y="0"/>
            <a:ext cx="3226927" cy="496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5852550" y="0"/>
            <a:ext cx="3226927" cy="496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154800" y="1071750"/>
            <a:ext cx="220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Image features may 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relate to whether both parts of the bilateral have the same outcome.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8575"/>
            <a:ext cx="8839198" cy="32332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506100" y="3445725"/>
            <a:ext cx="82776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he coefficient of wavelet-LHL_firstorder_Entropy in G1 is 0.76, while it in G2 is 0.26, which may imply this feature (the measurement of the </a:t>
            </a:r>
            <a:r>
              <a:rPr b="1"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unorderness of texture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) is related to whether both parts of the bilateral have the </a:t>
            </a:r>
            <a:r>
              <a:rPr b="1"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same 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outcome.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Material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729250"/>
            <a:ext cx="85206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/>
              <a:t>T2-flair DICOM images from </a:t>
            </a:r>
            <a:r>
              <a:rPr b="1" lang="en-GB" sz="3000"/>
              <a:t>66 </a:t>
            </a:r>
            <a:r>
              <a:rPr lang="en-GB" sz="3000"/>
              <a:t>patients </a:t>
            </a:r>
            <a:r>
              <a:rPr b="1" lang="en-GB" sz="3000"/>
              <a:t>before </a:t>
            </a:r>
            <a:r>
              <a:rPr lang="en-GB" sz="3000"/>
              <a:t>and </a:t>
            </a:r>
            <a:r>
              <a:rPr b="1" lang="en-GB" sz="3000"/>
              <a:t>after </a:t>
            </a:r>
            <a:r>
              <a:rPr lang="en-GB" sz="3000"/>
              <a:t>their </a:t>
            </a:r>
            <a:r>
              <a:rPr b="1" lang="en-GB" sz="3000"/>
              <a:t>first </a:t>
            </a:r>
            <a:r>
              <a:rPr lang="en-GB" sz="3000"/>
              <a:t>therapy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/>
              <a:t>These patients' physiological records </a:t>
            </a:r>
            <a:r>
              <a:rPr b="1" lang="en-GB" sz="3000"/>
              <a:t>before </a:t>
            </a:r>
            <a:r>
              <a:rPr lang="en-GB" sz="3000"/>
              <a:t>the </a:t>
            </a:r>
            <a:r>
              <a:rPr b="1" lang="en-GB" sz="3000"/>
              <a:t>first </a:t>
            </a:r>
            <a:r>
              <a:rPr lang="en-GB" sz="3000"/>
              <a:t>therapy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72219" l="84270" r="0" t="0"/>
          <a:stretch/>
        </p:blipFill>
        <p:spPr>
          <a:xfrm>
            <a:off x="6681375" y="2704675"/>
            <a:ext cx="1116400" cy="78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1023125" y="459575"/>
            <a:ext cx="72216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Besides,</a:t>
            </a:r>
            <a:r>
              <a:rPr b="1"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12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bilateral samples whose outcomes are different are selected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The outcomes match our previous outcome that the effective group’s wavelet-LHL_firstorder_Entropy is </a:t>
            </a:r>
            <a:r>
              <a:rPr b="1"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larger </a:t>
            </a:r>
            <a:r>
              <a:rPr lang="en-GB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 the ineffective group’s.</a:t>
            </a:r>
            <a:endParaRPr sz="2400"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949" y="1729175"/>
            <a:ext cx="4703201" cy="32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225225"/>
            <a:ext cx="876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 prediction model of the therapy effectiveness was created on </a:t>
            </a:r>
            <a:r>
              <a:rPr b="1" lang="en-GB" sz="2200"/>
              <a:t>6</a:t>
            </a:r>
            <a:r>
              <a:rPr lang="en-GB" sz="2200"/>
              <a:t> MRI </a:t>
            </a:r>
            <a:r>
              <a:rPr b="1" lang="en-GB" sz="2200"/>
              <a:t>image </a:t>
            </a:r>
            <a:r>
              <a:rPr lang="en-GB" sz="2200"/>
              <a:t>features and </a:t>
            </a:r>
            <a:r>
              <a:rPr b="1" lang="en-GB" sz="2200"/>
              <a:t>2</a:t>
            </a:r>
            <a:r>
              <a:rPr lang="en-GB" sz="2200"/>
              <a:t> clinical </a:t>
            </a:r>
            <a:r>
              <a:rPr b="1" lang="en-GB" sz="2200"/>
              <a:t>physiological </a:t>
            </a:r>
            <a:r>
              <a:rPr lang="en-GB" sz="2200"/>
              <a:t>features, achieving </a:t>
            </a:r>
            <a:r>
              <a:rPr b="1" lang="en-GB" sz="2200"/>
              <a:t>auc</a:t>
            </a:r>
            <a:r>
              <a:rPr lang="en-GB" sz="2200"/>
              <a:t> of </a:t>
            </a:r>
            <a:r>
              <a:rPr b="1" lang="en-GB" sz="2200"/>
              <a:t>0.76</a:t>
            </a:r>
            <a:r>
              <a:rPr lang="en-GB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The prediction on whole image is </a:t>
            </a:r>
            <a:r>
              <a:rPr b="1" lang="en-GB" sz="2200"/>
              <a:t>representative</a:t>
            </a:r>
            <a:r>
              <a:rPr lang="en-GB" sz="2200"/>
              <a:t>, since only </a:t>
            </a:r>
            <a:r>
              <a:rPr b="1" lang="en-GB" sz="2200"/>
              <a:t>1</a:t>
            </a:r>
            <a:r>
              <a:rPr lang="en-GB" sz="2200"/>
              <a:t> sample’s larger edema outcome differs from the whole outcome and the features from </a:t>
            </a:r>
            <a:r>
              <a:rPr b="1" lang="en-GB" sz="2200"/>
              <a:t>a</a:t>
            </a:r>
            <a:r>
              <a:rPr lang="en-GB" sz="2200"/>
              <a:t> patient’s different parts are </a:t>
            </a:r>
            <a:r>
              <a:rPr b="1" lang="en-GB" sz="2200"/>
              <a:t>similar</a:t>
            </a:r>
            <a:r>
              <a:rPr lang="en-GB" sz="2200"/>
              <a:t>.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The </a:t>
            </a:r>
            <a:r>
              <a:rPr b="1" lang="en-GB" sz="2200"/>
              <a:t>volume ratio</a:t>
            </a:r>
            <a:r>
              <a:rPr lang="en-GB" sz="2200"/>
              <a:t> and </a:t>
            </a:r>
            <a:r>
              <a:rPr b="1" lang="en-GB" sz="2200"/>
              <a:t>Wavelet-LHL_firstorder_Entropy</a:t>
            </a:r>
            <a:r>
              <a:rPr lang="en-GB" sz="2200"/>
              <a:t> may relate to the different outcome of bilateral ’s two parts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633250" y="1121750"/>
            <a:ext cx="81159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Aggarwal, N. and Agrawal, R.K. (2012) First and Second Order Statistics Features for Classification of Magnetic Resonance Brain Images, Journal of Signal &amp; Information Processing, 3, 146-153.</a:t>
            </a:r>
            <a:b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Bi, W., et al. (2017) Radiographic Prediction of Meningioma Grade and Genomic Profile, Journal of Neurological Surgery Part B Skull Base, 78, S1-S156.</a:t>
            </a:r>
            <a:b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Coroller, T.P., et al. (2017) Radiomic-Based Pathological Response Prediction from Primary Tumors and Lymph Nodes in NSCLC, Journal of Thoracic Oncology Official Publication of the International Association for the Study of Lung Cancer, 12, 467.</a:t>
            </a:r>
            <a:b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Coroller, T.P., et al. (2016) Radiomic phenotype features predict pathological response in non-small cell lung cancer, Radiotherapy &amp; Oncology Journal of the European Society for Therapeutic Radiology &amp; Oncology, 119, 480-486.</a:t>
            </a:r>
            <a:b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Eamoraphan, C. (2003) Content-based image retrieval by spatial similarity using euclidean distance from centroid of common objects.</a:t>
            </a:r>
            <a:b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Li, J. and Lu, B.L. (2009) An adaptive image Euclidean distance. Elsevier Science Inc.</a:t>
            </a:r>
            <a:b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Shabrina, K. (2011) ANALYSIS USING DISTANCE MEASURING EUCLIDEAN DISTANCE SIMILARITY IMAGE AS THE BASIS OF IRIS EYE.</a:t>
            </a:r>
            <a:br>
              <a:rPr lang="en-GB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212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803850" y="2156100"/>
            <a:ext cx="1536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Resize images to 320 * 320, record changes in Spacing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Segment edema areas via </a:t>
            </a:r>
            <a:r>
              <a:rPr b="1" lang="en-GB" sz="2400"/>
              <a:t>OpenCV 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(Bradski, Gary, and Adrian Kaehler. </a:t>
            </a:r>
            <a:r>
              <a:rPr i="1"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Learning OpenCV: Computer vision with the OpenCV library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" O'Reilly Media, Inc.", 2008.)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Calculate volume changes, quantify features via </a:t>
            </a:r>
            <a:r>
              <a:rPr b="1" lang="en-GB" sz="2400"/>
              <a:t>PyRadiomics 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(van Griethuysen, Joost JM, et al. "Computational radiomics system to decode the radiographic phenotype." </a:t>
            </a:r>
            <a:r>
              <a:rPr i="1"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Cancer research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77.21 (2017): e104-e107.)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Select features related to “Shape”, "ASM", "Contrast", "Correlation", "Homogeneity", "Entropy", "Variance", "Skewness", "Kurtosis" by </a:t>
            </a:r>
            <a:r>
              <a:rPr b="1" lang="en-GB" sz="2400"/>
              <a:t>T-test</a:t>
            </a:r>
            <a:r>
              <a:rPr lang="en-GB" sz="2400"/>
              <a:t>. 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(Aggarwal, N. and Agrawal, R.K. (2012) First and Second Order Statistics Features for Classification of Magnetic Resonance Brain Images, Journal of Signal &amp; Information Processing, 3, 146-153.)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</a:t>
            </a:r>
            <a:r>
              <a:rPr lang="en-GB"/>
              <a:t>for bilateral)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Select</a:t>
            </a:r>
            <a:r>
              <a:rPr lang="en-GB" sz="2400"/>
              <a:t> samples whose both unilateral cerebral edema volumes before therapy are larger than </a:t>
            </a:r>
            <a:r>
              <a:rPr b="1" lang="en-GB" sz="2400"/>
              <a:t>2000 </a:t>
            </a:r>
            <a:r>
              <a:rPr lang="en-GB" sz="2400"/>
              <a:t>mm</a:t>
            </a:r>
            <a:r>
              <a:rPr baseline="30000" lang="en-GB" sz="2400"/>
              <a:t>3</a:t>
            </a:r>
            <a:endParaRPr baseline="3000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Computer the </a:t>
            </a:r>
            <a:r>
              <a:rPr b="1" lang="en-GB" sz="2400"/>
              <a:t>Euclidean distances</a:t>
            </a:r>
            <a:r>
              <a:rPr lang="en-GB" sz="2400"/>
              <a:t> of parts in these bilaterals after </a:t>
            </a:r>
            <a:r>
              <a:rPr b="1" lang="en-GB" sz="2400"/>
              <a:t>Standardisation </a:t>
            </a:r>
            <a:r>
              <a:rPr lang="en-GB" sz="2400"/>
              <a:t>and </a:t>
            </a:r>
            <a:r>
              <a:rPr b="1" lang="en-GB" sz="2400"/>
              <a:t>Weights adjustification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Find possible relationship between features and different outcomes in right &amp; left part by </a:t>
            </a:r>
            <a:r>
              <a:rPr b="1" lang="en-GB" sz="2400"/>
              <a:t>T-test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Segmentation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950" y="1571000"/>
            <a:ext cx="2808575" cy="28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75" y="1571000"/>
            <a:ext cx="2808575" cy="28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925" y="1571025"/>
            <a:ext cx="2808575" cy="28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Profile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450" y="1336912"/>
            <a:ext cx="4888276" cy="326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5024" t="0"/>
          <a:stretch/>
        </p:blipFill>
        <p:spPr>
          <a:xfrm>
            <a:off x="0" y="1147225"/>
            <a:ext cx="5192352" cy="364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12069" r="10315" t="0"/>
          <a:stretch/>
        </p:blipFill>
        <p:spPr>
          <a:xfrm>
            <a:off x="4126575" y="514725"/>
            <a:ext cx="4863473" cy="4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06175" y="818850"/>
            <a:ext cx="39204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The effect of the therapy is defined by whether the volume of cerebral edema reduce to less than </a:t>
            </a:r>
            <a:r>
              <a:rPr b="1" lang="en-GB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75%</a:t>
            </a:r>
            <a:r>
              <a:rPr lang="en-GB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of its previous volume that is before one course of treatment.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1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5" y="958487"/>
            <a:ext cx="8867152" cy="38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50" y="0"/>
            <a:ext cx="7576677" cy="50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