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Lst>
  <p:notesMasterIdLst>
    <p:notesMasterId r:id="rId23"/>
  </p:notesMasterIdLst>
  <p:sldIdLst>
    <p:sldId id="256" r:id="rId4"/>
    <p:sldId id="281" r:id="rId5"/>
    <p:sldId id="257" r:id="rId6"/>
    <p:sldId id="258" r:id="rId7"/>
    <p:sldId id="259" r:id="rId8"/>
    <p:sldId id="260" r:id="rId9"/>
    <p:sldId id="279" r:id="rId10"/>
    <p:sldId id="283" r:id="rId11"/>
    <p:sldId id="262" r:id="rId12"/>
    <p:sldId id="264" r:id="rId13"/>
    <p:sldId id="266" r:id="rId14"/>
    <p:sldId id="268" r:id="rId15"/>
    <p:sldId id="270" r:id="rId16"/>
    <p:sldId id="272" r:id="rId17"/>
    <p:sldId id="274" r:id="rId18"/>
    <p:sldId id="282" r:id="rId19"/>
    <p:sldId id="278" r:id="rId20"/>
    <p:sldId id="277"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89845" autoAdjust="0"/>
  </p:normalViewPr>
  <p:slideViewPr>
    <p:cSldViewPr snapToGrid="0" snapToObjects="1">
      <p:cViewPr varScale="1">
        <p:scale>
          <a:sx n="63" d="100"/>
          <a:sy n="63" d="100"/>
        </p:scale>
        <p:origin x="54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AD6-965B-4D26-8280-78EC83F95E3B}" type="datetimeFigureOut">
              <a:rPr lang="en-GB" smtClean="0"/>
              <a:t>13/05/2019</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9E98-DE20-4092-BD76-3E5410BEB73F}" type="slidenum">
              <a:rPr lang="en-GB" smtClean="0"/>
              <a:t>‹#›</a:t>
            </a:fld>
            <a:endParaRPr lang="en-GB"/>
          </a:p>
        </p:txBody>
      </p:sp>
    </p:spTree>
    <p:extLst>
      <p:ext uri="{BB962C8B-B14F-4D97-AF65-F5344CB8AC3E}">
        <p14:creationId xmlns:p14="http://schemas.microsoft.com/office/powerpoint/2010/main" val="323525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B2249E98-DE20-4092-BD76-3E5410BEB73F}" type="slidenum">
              <a:rPr lang="en-GB" smtClean="0"/>
              <a:t>1</a:t>
            </a:fld>
            <a:endParaRPr lang="en-GB"/>
          </a:p>
        </p:txBody>
      </p:sp>
    </p:spTree>
    <p:extLst>
      <p:ext uri="{BB962C8B-B14F-4D97-AF65-F5344CB8AC3E}">
        <p14:creationId xmlns:p14="http://schemas.microsoft.com/office/powerpoint/2010/main" val="83867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有</a:t>
            </a:r>
            <a:r>
              <a:rPr lang="en-US" altLang="zh-CN" sz="1200" b="0" i="0" u="none" strike="noStrike" kern="1200" baseline="0" dirty="0">
                <a:solidFill>
                  <a:schemeClr val="tx1"/>
                </a:solidFill>
                <a:latin typeface="+mn-lt"/>
                <a:ea typeface="+mn-ea"/>
                <a:cs typeface="+mn-cs"/>
              </a:rPr>
              <a:t>78</a:t>
            </a:r>
            <a:r>
              <a:rPr lang="zh-CN" altLang="en-US" sz="1200" b="0" i="0" u="none" strike="noStrike" kern="1200" baseline="0" dirty="0">
                <a:solidFill>
                  <a:schemeClr val="tx1"/>
                </a:solidFill>
                <a:latin typeface="+mn-lt"/>
                <a:ea typeface="+mn-ea"/>
                <a:cs typeface="+mn-cs"/>
              </a:rPr>
              <a:t>个优于同等条件下得到的</a:t>
            </a:r>
            <a:r>
              <a:rPr lang="en-US" altLang="zh-CN" sz="1200" b="0" i="0" u="none" strike="noStrike" kern="1200" baseline="0" dirty="0">
                <a:solidFill>
                  <a:schemeClr val="tx1"/>
                </a:solidFill>
                <a:latin typeface="+mn-lt"/>
                <a:ea typeface="+mn-ea"/>
                <a:cs typeface="+mn-cs"/>
              </a:rPr>
              <a:t>Cox HP</a:t>
            </a:r>
            <a:r>
              <a:rPr lang="zh-CN" altLang="en-US" sz="1200" b="0" i="0" u="none" strike="noStrike" kern="1200" baseline="0" dirty="0">
                <a:solidFill>
                  <a:schemeClr val="tx1"/>
                </a:solidFill>
                <a:latin typeface="+mn-lt"/>
                <a:ea typeface="+mn-ea"/>
                <a:cs typeface="+mn-cs"/>
              </a:rPr>
              <a:t>基础模型。从图 </a:t>
            </a:r>
            <a:r>
              <a:rPr lang="en-US" altLang="zh-CN" sz="1200" b="0" i="0" u="none" strike="noStrike" kern="1200" baseline="0" dirty="0">
                <a:solidFill>
                  <a:schemeClr val="tx1"/>
                </a:solidFill>
                <a:latin typeface="+mn-lt"/>
                <a:ea typeface="+mn-ea"/>
                <a:cs typeface="+mn-cs"/>
              </a:rPr>
              <a:t>10</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600</a:t>
            </a:r>
            <a:r>
              <a:rPr lang="zh-CN" altLang="en-US" sz="1200" b="0" i="0" u="none" strike="noStrike" kern="1200" baseline="0" dirty="0">
                <a:solidFill>
                  <a:schemeClr val="tx1"/>
                </a:solidFill>
                <a:latin typeface="+mn-lt"/>
                <a:ea typeface="+mn-ea"/>
                <a:cs typeface="+mn-cs"/>
              </a:rPr>
              <a:t>个模型表现的记录可见，其表现变化是随机无序的。因为每一次训练均是从</a:t>
            </a:r>
            <a:r>
              <a:rPr lang="en-US" altLang="zh-CN" sz="1200" b="0" i="0" u="none" strike="noStrike" kern="1200" baseline="0" dirty="0">
                <a:solidFill>
                  <a:schemeClr val="tx1"/>
                </a:solidFill>
                <a:latin typeface="+mn-lt"/>
                <a:ea typeface="+mn-ea"/>
                <a:cs typeface="+mn-cs"/>
              </a:rPr>
              <a:t>607</a:t>
            </a:r>
            <a:r>
              <a:rPr lang="zh-CN" altLang="en-US" sz="1200" b="0" i="0" u="none" strike="noStrike" kern="1200" baseline="0" dirty="0">
                <a:solidFill>
                  <a:schemeClr val="tx1"/>
                </a:solidFill>
                <a:latin typeface="+mn-lt"/>
                <a:ea typeface="+mn-ea"/>
                <a:cs typeface="+mn-cs"/>
              </a:rPr>
              <a:t>样本中随机选取一个区域，有时该区域包含有效的信息，有时该区域不包含有效的信息，所以，虽然每一次模型的参数训练均基于上次的模型，后一个训练出的模型却不一定会优于前一个。总体而言，一次随机训练得到预测能力优于</a:t>
            </a:r>
            <a:r>
              <a:rPr lang="en-US" altLang="zh-CN" sz="1200" b="0" i="0" u="none" strike="noStrike" kern="1200" baseline="0" dirty="0">
                <a:solidFill>
                  <a:schemeClr val="tx1"/>
                </a:solidFill>
                <a:latin typeface="+mn-lt"/>
                <a:ea typeface="+mn-ea"/>
                <a:cs typeface="+mn-cs"/>
              </a:rPr>
              <a:t>Cox HP</a:t>
            </a:r>
            <a:r>
              <a:rPr lang="zh-CN" altLang="en-US" sz="1200" b="0" i="0" u="none" strike="noStrike" kern="1200" baseline="0" dirty="0">
                <a:solidFill>
                  <a:schemeClr val="tx1"/>
                </a:solidFill>
                <a:latin typeface="+mn-lt"/>
                <a:ea typeface="+mn-ea"/>
                <a:cs typeface="+mn-cs"/>
              </a:rPr>
              <a:t>基础模型的概率是</a:t>
            </a:r>
            <a:r>
              <a:rPr lang="en-US" altLang="zh-CN" sz="1200" b="0" i="0" u="none" strike="noStrike" kern="1200" baseline="0" dirty="0">
                <a:solidFill>
                  <a:schemeClr val="tx1"/>
                </a:solidFill>
                <a:latin typeface="+mn-lt"/>
                <a:ea typeface="+mn-ea"/>
                <a:cs typeface="+mn-cs"/>
              </a:rPr>
              <a:t>13%</a:t>
            </a:r>
            <a:r>
              <a:rPr lang="zh-CN" altLang="en-US" sz="1200" b="0" i="0" u="none" strike="noStrike" kern="1200" baseline="0" dirty="0">
                <a:solidFill>
                  <a:schemeClr val="tx1"/>
                </a:solidFill>
                <a:latin typeface="+mn-lt"/>
                <a:ea typeface="+mn-ea"/>
                <a:cs typeface="+mn-cs"/>
              </a:rPr>
              <a:t>，由</a:t>
            </a:r>
            <a:r>
              <a:rPr lang="en-US" altLang="zh-CN" sz="1200" b="0" i="0" u="none" strike="noStrike" kern="1200" baseline="0" dirty="0">
                <a:solidFill>
                  <a:schemeClr val="tx1"/>
                </a:solidFill>
                <a:latin typeface="+mn-lt"/>
                <a:ea typeface="+mn-ea"/>
                <a:cs typeface="+mn-cs"/>
              </a:rPr>
              <a:t>1−(1−0.13)</a:t>
            </a:r>
            <a:r>
              <a:rPr lang="zh-CN" altLang="en-US" sz="1200" b="0" i="0" u="none" strike="noStrike" kern="1200" baseline="0" dirty="0">
                <a:solidFill>
                  <a:schemeClr val="tx1"/>
                </a:solidFill>
                <a:latin typeface="+mn-lt"/>
                <a:ea typeface="+mn-ea"/>
                <a:cs typeface="+mn-cs"/>
              </a:rPr>
              <a:t>𝑛≤</a:t>
            </a:r>
            <a:r>
              <a:rPr lang="en-US" altLang="zh-CN" sz="1200" b="0" i="0" u="none" strike="noStrike" kern="1200" baseline="0" dirty="0">
                <a:solidFill>
                  <a:schemeClr val="tx1"/>
                </a:solidFill>
                <a:latin typeface="+mn-lt"/>
                <a:ea typeface="+mn-ea"/>
                <a:cs typeface="+mn-cs"/>
              </a:rPr>
              <a:t>0.999</a:t>
            </a:r>
            <a:r>
              <a:rPr lang="zh-CN" altLang="en-US" sz="1200" b="0" i="0" u="none" strike="noStrike" kern="1200" baseline="0" dirty="0">
                <a:solidFill>
                  <a:schemeClr val="tx1"/>
                </a:solidFill>
                <a:latin typeface="+mn-lt"/>
                <a:ea typeface="+mn-ea"/>
                <a:cs typeface="+mn-cs"/>
              </a:rPr>
              <a:t>可得</a:t>
            </a:r>
            <a:r>
              <a:rPr lang="en-US" altLang="zh-CN" sz="1200" b="0" i="0" u="none" strike="noStrike" kern="1200" baseline="0" dirty="0">
                <a:solidFill>
                  <a:schemeClr val="tx1"/>
                </a:solidFill>
                <a:latin typeface="+mn-lt"/>
                <a:ea typeface="+mn-ea"/>
                <a:cs typeface="+mn-cs"/>
              </a:rPr>
              <a:t>n≥50</a:t>
            </a:r>
            <a:r>
              <a:rPr lang="zh-CN" altLang="en-US" sz="1200" b="0" i="0" u="none" strike="noStrike" kern="1200" baseline="0" dirty="0">
                <a:solidFill>
                  <a:schemeClr val="tx1"/>
                </a:solidFill>
                <a:latin typeface="+mn-lt"/>
                <a:ea typeface="+mn-ea"/>
                <a:cs typeface="+mn-cs"/>
              </a:rPr>
              <a:t>，即训练</a:t>
            </a:r>
            <a:r>
              <a:rPr lang="en-US" altLang="zh-CN" sz="1200" b="0" i="0" u="none" strike="noStrike" kern="1200" baseline="0" dirty="0">
                <a:solidFill>
                  <a:schemeClr val="tx1"/>
                </a:solidFill>
                <a:latin typeface="+mn-lt"/>
                <a:ea typeface="+mn-ea"/>
                <a:cs typeface="+mn-cs"/>
              </a:rPr>
              <a:t>50</a:t>
            </a:r>
            <a:r>
              <a:rPr lang="zh-CN" altLang="en-US" sz="1200" b="0" i="0" u="none" strike="noStrike" kern="1200" baseline="0" dirty="0">
                <a:solidFill>
                  <a:schemeClr val="tx1"/>
                </a:solidFill>
                <a:latin typeface="+mn-lt"/>
                <a:ea typeface="+mn-ea"/>
                <a:cs typeface="+mn-cs"/>
              </a:rPr>
              <a:t>次及以上，有高于</a:t>
            </a:r>
            <a:r>
              <a:rPr lang="en-US" altLang="zh-CN" sz="1200" b="0" i="0" u="none" strike="noStrike" kern="1200" baseline="0" dirty="0">
                <a:solidFill>
                  <a:schemeClr val="tx1"/>
                </a:solidFill>
                <a:latin typeface="+mn-lt"/>
                <a:ea typeface="+mn-ea"/>
                <a:cs typeface="+mn-cs"/>
              </a:rPr>
              <a:t>99.9%</a:t>
            </a:r>
            <a:r>
              <a:rPr lang="zh-CN" altLang="en-US" sz="1200" b="0" i="0" u="none" strike="noStrike" kern="1200" baseline="0" dirty="0">
                <a:solidFill>
                  <a:schemeClr val="tx1"/>
                </a:solidFill>
                <a:latin typeface="+mn-lt"/>
                <a:ea typeface="+mn-ea"/>
                <a:cs typeface="+mn-cs"/>
              </a:rPr>
              <a:t>的可能性得到预测能力优于</a:t>
            </a:r>
            <a:r>
              <a:rPr lang="en-US" altLang="zh-CN" sz="1200" b="0" i="0" u="none" strike="noStrike" kern="1200" baseline="0" dirty="0">
                <a:solidFill>
                  <a:schemeClr val="tx1"/>
                </a:solidFill>
                <a:latin typeface="+mn-lt"/>
                <a:ea typeface="+mn-ea"/>
                <a:cs typeface="+mn-cs"/>
              </a:rPr>
              <a:t>Cox HP</a:t>
            </a:r>
            <a:r>
              <a:rPr lang="zh-CN" altLang="en-US" sz="1200" b="0" i="0" u="none" strike="noStrike" kern="1200" baseline="0" dirty="0">
                <a:solidFill>
                  <a:schemeClr val="tx1"/>
                </a:solidFill>
                <a:latin typeface="+mn-lt"/>
                <a:ea typeface="+mn-ea"/>
                <a:cs typeface="+mn-cs"/>
              </a:rPr>
              <a:t>基础模型的模型</a:t>
            </a:r>
            <a:endParaRPr lang="en-GB" dirty="0"/>
          </a:p>
        </p:txBody>
      </p:sp>
      <p:sp>
        <p:nvSpPr>
          <p:cNvPr id="4" name="灯片编号占位符 3"/>
          <p:cNvSpPr>
            <a:spLocks noGrp="1"/>
          </p:cNvSpPr>
          <p:nvPr>
            <p:ph type="sldNum" sz="quarter" idx="5"/>
          </p:nvPr>
        </p:nvSpPr>
        <p:spPr/>
        <p:txBody>
          <a:bodyPr/>
          <a:lstStyle/>
          <a:p>
            <a:fld id="{B2249E98-DE20-4092-BD76-3E5410BEB73F}" type="slidenum">
              <a:rPr lang="en-GB" smtClean="0"/>
              <a:t>12</a:t>
            </a:fld>
            <a:endParaRPr lang="en-GB"/>
          </a:p>
        </p:txBody>
      </p:sp>
    </p:spTree>
    <p:extLst>
      <p:ext uri="{BB962C8B-B14F-4D97-AF65-F5344CB8AC3E}">
        <p14:creationId xmlns:p14="http://schemas.microsoft.com/office/powerpoint/2010/main" val="425282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0001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6422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284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2379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1450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3993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7778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09046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151895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5073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40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01088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28627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3500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29724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3B9EDC-5DC9-41C7-880F-78D309C57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127" y="485267"/>
            <a:ext cx="3199992" cy="9735858"/>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3" cy="878840"/>
          </a:xfrm>
          <a:prstGeom prst="rect">
            <a:avLst/>
          </a:prstGeom>
        </p:spPr>
        <p:txBody>
          <a:bodyPr lIns="0">
            <a:noAutofit/>
          </a:bodyPr>
          <a:lstStyle>
            <a:lvl1pPr marL="0" indent="0">
              <a:lnSpc>
                <a:spcPct val="100000"/>
              </a:lnSpc>
              <a:buNone/>
              <a:defRPr sz="4050" b="1" spc="75"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3" cy="878840"/>
          </a:xfrm>
          <a:prstGeom prst="rect">
            <a:avLst/>
          </a:prstGeom>
        </p:spPr>
        <p:txBody>
          <a:bodyPr lIns="0">
            <a:noAutofit/>
          </a:bodyPr>
          <a:lstStyle>
            <a:lvl1pPr marL="0" indent="0">
              <a:lnSpc>
                <a:spcPct val="100000"/>
              </a:lnSpc>
              <a:buNone/>
              <a:defRPr sz="4050" b="0" spc="75"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4" y="3641672"/>
            <a:ext cx="5606045" cy="286232"/>
          </a:xfrm>
          <a:prstGeom prst="rect">
            <a:avLst/>
          </a:prstGeom>
        </p:spPr>
        <p:txBody>
          <a:bodyPr lIns="0">
            <a:normAutofit/>
          </a:bodyPr>
          <a:lstStyle>
            <a:lvl1pPr marL="0" indent="0">
              <a:lnSpc>
                <a:spcPct val="100000"/>
              </a:lnSpc>
              <a:buNone/>
              <a:defRPr sz="900" spc="413" baseline="0">
                <a:solidFill>
                  <a:schemeClr val="bg1">
                    <a:lumMod val="75000"/>
                  </a:schemeClr>
                </a:solidFill>
                <a:latin typeface="+mj-lt"/>
              </a:defRPr>
            </a:lvl1pPr>
          </a:lstStyle>
          <a:p>
            <a:pPr lvl="0"/>
            <a:r>
              <a:rPr lang="en-US" altLang="zh-CN" dirty="0"/>
              <a:t>Supporting Your Text Here</a:t>
            </a:r>
          </a:p>
        </p:txBody>
      </p:sp>
      <p:cxnSp>
        <p:nvCxnSpPr>
          <p:cNvPr id="19" name="直接连接符 18">
            <a:extLst>
              <a:ext uri="{FF2B5EF4-FFF2-40B4-BE49-F238E27FC236}">
                <a16:creationId xmlns:a16="http://schemas.microsoft.com/office/drawing/2014/main" id="{48D85B3B-E254-4EFE-84E2-6425579D8419}"/>
              </a:ext>
            </a:extLst>
          </p:cNvPr>
          <p:cNvCxnSpPr>
            <a:cxnSpLocks/>
          </p:cNvCxnSpPr>
          <p:nvPr/>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97450EE3-38E4-4373-8262-2148446227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4002415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E6BAD3A-CE01-4859-806B-2AE23BAB7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0" y="0"/>
            <a:ext cx="7346565" cy="6858000"/>
          </a:xfrm>
          <a:prstGeom prst="rect">
            <a:avLst/>
          </a:prstGeom>
        </p:spPr>
      </p:pic>
      <p:sp>
        <p:nvSpPr>
          <p:cNvPr id="32" name="任意多边形: 形状 31">
            <a:extLst>
              <a:ext uri="{FF2B5EF4-FFF2-40B4-BE49-F238E27FC236}">
                <a16:creationId xmlns:a16="http://schemas.microsoft.com/office/drawing/2014/main" id="{B688AB28-D263-4BF7-820B-C980E72A1BA3}"/>
              </a:ext>
            </a:extLst>
          </p:cNvPr>
          <p:cNvSpPr/>
          <p:nvPr/>
        </p:nvSpPr>
        <p:spPr>
          <a:xfrm>
            <a:off x="6403321" y="-180899"/>
            <a:ext cx="5356491"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文本占位符 44">
            <a:extLst>
              <a:ext uri="{FF2B5EF4-FFF2-40B4-BE49-F238E27FC236}">
                <a16:creationId xmlns:a16="http://schemas.microsoft.com/office/drawing/2014/main" id="{799FC7CA-FD32-4494-B701-2B5E9E7A9B4E}"/>
              </a:ext>
            </a:extLst>
          </p:cNvPr>
          <p:cNvSpPr>
            <a:spLocks noGrp="1"/>
          </p:cNvSpPr>
          <p:nvPr>
            <p:ph type="body" sz="quarter" idx="10" hasCustomPrompt="1"/>
          </p:nvPr>
        </p:nvSpPr>
        <p:spPr>
          <a:xfrm>
            <a:off x="881063" y="4131862"/>
            <a:ext cx="4487880" cy="725488"/>
          </a:xfrm>
          <a:prstGeom prst="rect">
            <a:avLst/>
          </a:prstGeom>
        </p:spPr>
        <p:txBody>
          <a:bodyPr lIns="0" rIns="90000">
            <a:noAutofit/>
          </a:bodyPr>
          <a:lstStyle>
            <a:lvl1pPr marL="0" indent="0" algn="ctr">
              <a:lnSpc>
                <a:spcPct val="100000"/>
              </a:lnSpc>
              <a:buNone/>
              <a:defRPr sz="4000" b="1" spc="75" baseline="0">
                <a:solidFill>
                  <a:schemeClr val="tx1"/>
                </a:solidFill>
                <a:latin typeface="+mj-ea"/>
                <a:ea typeface="+mj-ea"/>
              </a:defRPr>
            </a:lvl1pPr>
          </a:lstStyle>
          <a:p>
            <a:pPr lvl="0"/>
            <a:r>
              <a:rPr lang="zh-CN" altLang="en-US" dirty="0"/>
              <a:t>请输入你的节标题</a:t>
            </a:r>
          </a:p>
        </p:txBody>
      </p:sp>
      <p:pic>
        <p:nvPicPr>
          <p:cNvPr id="3" name="图片 2">
            <a:extLst>
              <a:ext uri="{FF2B5EF4-FFF2-40B4-BE49-F238E27FC236}">
                <a16:creationId xmlns:a16="http://schemas.microsoft.com/office/drawing/2014/main" id="{C92DC366-1BE9-4448-955F-E248C2357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316555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B688AB28-D263-4BF7-820B-C980E72A1BA3}"/>
              </a:ext>
            </a:extLst>
          </p:cNvPr>
          <p:cNvSpPr/>
          <p:nvPr/>
        </p:nvSpPr>
        <p:spPr>
          <a:xfrm>
            <a:off x="6403321" y="-180899"/>
            <a:ext cx="5356491"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文本占位符 44">
            <a:extLst>
              <a:ext uri="{FF2B5EF4-FFF2-40B4-BE49-F238E27FC236}">
                <a16:creationId xmlns:a16="http://schemas.microsoft.com/office/drawing/2014/main" id="{799FC7CA-FD32-4494-B701-2B5E9E7A9B4E}"/>
              </a:ext>
            </a:extLst>
          </p:cNvPr>
          <p:cNvSpPr>
            <a:spLocks noGrp="1"/>
          </p:cNvSpPr>
          <p:nvPr>
            <p:ph type="body" sz="quarter" idx="10" hasCustomPrompt="1"/>
          </p:nvPr>
        </p:nvSpPr>
        <p:spPr>
          <a:xfrm>
            <a:off x="881063" y="4131862"/>
            <a:ext cx="4487880" cy="725488"/>
          </a:xfrm>
          <a:prstGeom prst="rect">
            <a:avLst/>
          </a:prstGeom>
        </p:spPr>
        <p:txBody>
          <a:bodyPr lIns="0" rIns="90000">
            <a:noAutofit/>
          </a:bodyPr>
          <a:lstStyle>
            <a:lvl1pPr marL="0" indent="0" algn="ctr">
              <a:lnSpc>
                <a:spcPct val="100000"/>
              </a:lnSpc>
              <a:buNone/>
              <a:defRPr sz="4000" b="1" spc="75" baseline="0">
                <a:solidFill>
                  <a:schemeClr val="tx1"/>
                </a:solidFill>
                <a:latin typeface="+mj-ea"/>
                <a:ea typeface="+mj-ea"/>
              </a:defRPr>
            </a:lvl1pPr>
          </a:lstStyle>
          <a:p>
            <a:pPr lvl="0"/>
            <a:r>
              <a:rPr lang="zh-CN" altLang="en-US" dirty="0"/>
              <a:t>请输入你的节标题</a:t>
            </a:r>
          </a:p>
        </p:txBody>
      </p:sp>
      <p:pic>
        <p:nvPicPr>
          <p:cNvPr id="3" name="图片 2">
            <a:extLst>
              <a:ext uri="{FF2B5EF4-FFF2-40B4-BE49-F238E27FC236}">
                <a16:creationId xmlns:a16="http://schemas.microsoft.com/office/drawing/2014/main" id="{C92DC366-1BE9-4448-955F-E248C2357D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pic>
        <p:nvPicPr>
          <p:cNvPr id="4" name="图片 3">
            <a:extLst>
              <a:ext uri="{FF2B5EF4-FFF2-40B4-BE49-F238E27FC236}">
                <a16:creationId xmlns:a16="http://schemas.microsoft.com/office/drawing/2014/main" id="{4142C03A-786D-444C-BF57-3C01F145CDF7}"/>
              </a:ext>
            </a:extLst>
          </p:cNvPr>
          <p:cNvPicPr>
            <a:picLocks noChangeAspect="1"/>
          </p:cNvPicPr>
          <p:nvPr userDrawn="1"/>
        </p:nvPicPr>
        <p:blipFill>
          <a:blip r:embed="rId3"/>
          <a:stretch>
            <a:fillRect/>
          </a:stretch>
        </p:blipFill>
        <p:spPr>
          <a:xfrm>
            <a:off x="5088133" y="0"/>
            <a:ext cx="10759752" cy="6858000"/>
          </a:xfrm>
          <a:prstGeom prst="rect">
            <a:avLst/>
          </a:prstGeom>
        </p:spPr>
      </p:pic>
    </p:spTree>
    <p:extLst>
      <p:ext uri="{BB962C8B-B14F-4D97-AF65-F5344CB8AC3E}">
        <p14:creationId xmlns:p14="http://schemas.microsoft.com/office/powerpoint/2010/main" val="734517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F3483FF7-1FFC-4CF8-87E8-12056578B199}"/>
              </a:ext>
            </a:extLst>
          </p:cNvPr>
          <p:cNvCxnSpPr>
            <a:cxnSpLocks/>
          </p:cNvCxnSpPr>
          <p:nvPr/>
        </p:nvCxnSpPr>
        <p:spPr>
          <a:xfrm>
            <a:off x="660400" y="1130300"/>
            <a:ext cx="108600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881063" y="417840"/>
            <a:ext cx="8920029" cy="585866"/>
          </a:xfrm>
          <a:prstGeom prst="rect">
            <a:avLst/>
          </a:prstGeom>
        </p:spPr>
        <p:txBody>
          <a:bodyPr lIns="0" bIns="46800">
            <a:spAutoFit/>
          </a:bodyPr>
          <a:lstStyle>
            <a:lvl1pPr marL="0" indent="0">
              <a:lnSpc>
                <a:spcPct val="100000"/>
              </a:lnSpc>
              <a:buNone/>
              <a:defRPr sz="3200" b="1">
                <a:solidFill>
                  <a:schemeClr val="tx1"/>
                </a:solidFill>
                <a:latin typeface="+mj-ea"/>
                <a:ea typeface="+mj-ea"/>
              </a:defRPr>
            </a:lvl1pPr>
          </a:lstStyle>
          <a:p>
            <a:pPr lvl="0"/>
            <a:r>
              <a:rPr lang="zh-CN" altLang="en-US" dirty="0"/>
              <a:t>单击此处编辑母版标题样式</a:t>
            </a:r>
          </a:p>
        </p:txBody>
      </p:sp>
      <p:sp>
        <p:nvSpPr>
          <p:cNvPr id="16" name="内容占位符 2">
            <a:extLst>
              <a:ext uri="{FF2B5EF4-FFF2-40B4-BE49-F238E27FC236}">
                <a16:creationId xmlns:a16="http://schemas.microsoft.com/office/drawing/2014/main" id="{42413264-E169-45CE-A4AB-CB32C7BFD4A6}"/>
              </a:ext>
            </a:extLst>
          </p:cNvPr>
          <p:cNvSpPr>
            <a:spLocks noGrp="1"/>
          </p:cNvSpPr>
          <p:nvPr>
            <p:ph idx="1"/>
          </p:nvPr>
        </p:nvSpPr>
        <p:spPr>
          <a:xfrm>
            <a:off x="881063" y="1342998"/>
            <a:ext cx="10639425" cy="5019675"/>
          </a:xfrm>
          <a:prstGeom prst="rect">
            <a:avLst/>
          </a:prstGeom>
        </p:spPr>
        <p:txBody>
          <a:bodyPr/>
          <a:lstStyle>
            <a:lvl1pPr>
              <a:defRPr sz="2800"/>
            </a:lvl1pPr>
            <a:lvl2pPr>
              <a:defRPr sz="2400"/>
            </a:lvl2pPr>
            <a:lvl3pPr>
              <a:defRPr sz="24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5" name="灯片编号占位符 3">
            <a:extLst>
              <a:ext uri="{FF2B5EF4-FFF2-40B4-BE49-F238E27FC236}">
                <a16:creationId xmlns:a16="http://schemas.microsoft.com/office/drawing/2014/main" id="{B4AEEAD2-B2AC-4155-BC4E-0E9125A3436F}"/>
              </a:ext>
            </a:extLst>
          </p:cNvPr>
          <p:cNvSpPr>
            <a:spLocks noGrp="1"/>
          </p:cNvSpPr>
          <p:nvPr>
            <p:ph type="sldNum" sz="quarter" idx="4"/>
          </p:nvPr>
        </p:nvSpPr>
        <p:spPr>
          <a:xfrm>
            <a:off x="8775700" y="6235704"/>
            <a:ext cx="2743200" cy="365125"/>
          </a:xfrm>
          <a:prstGeom prst="rect">
            <a:avLst/>
          </a:prstGeom>
        </p:spPr>
        <p:txBody>
          <a:bodyPr vert="horz" lIns="90000" tIns="45720" rIns="0" bIns="45720" rtlCol="0" anchor="ctr"/>
          <a:lstStyle>
            <a:lvl1pPr algn="r">
              <a:defRPr sz="1050">
                <a:solidFill>
                  <a:schemeClr val="bg1">
                    <a:lumMod val="75000"/>
                  </a:schemeClr>
                </a:solidFill>
              </a:defRPr>
            </a:lvl1pPr>
          </a:lstStyle>
          <a:p>
            <a:fld id="{C5EF2332-01BF-834F-8236-50238282D533}" type="slidenum">
              <a:rPr lang="en-US" smtClean="0"/>
              <a:t>‹#›</a:t>
            </a:fld>
            <a:endParaRPr lang="en-US"/>
          </a:p>
        </p:txBody>
      </p:sp>
      <p:pic>
        <p:nvPicPr>
          <p:cNvPr id="10" name="图片 9">
            <a:extLst>
              <a:ext uri="{FF2B5EF4-FFF2-40B4-BE49-F238E27FC236}">
                <a16:creationId xmlns:a16="http://schemas.microsoft.com/office/drawing/2014/main" id="{02068535-C7F7-4617-B562-9EF831DFE48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143080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仅标题页">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270C1EB7-9793-4453-BF85-BDA9BFDB01FB}"/>
              </a:ext>
            </a:extLst>
          </p:cNvPr>
          <p:cNvCxnSpPr>
            <a:cxnSpLocks/>
          </p:cNvCxnSpPr>
          <p:nvPr/>
        </p:nvCxnSpPr>
        <p:spPr>
          <a:xfrm>
            <a:off x="660401" y="1130300"/>
            <a:ext cx="110363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881063" y="442834"/>
            <a:ext cx="8920029" cy="585866"/>
          </a:xfrm>
          <a:prstGeom prst="rect">
            <a:avLst/>
          </a:prstGeom>
        </p:spPr>
        <p:txBody>
          <a:bodyPr lIns="0" bIns="46800">
            <a:spAutoFit/>
          </a:bodyPr>
          <a:lstStyle>
            <a:lvl1pPr marL="0" indent="0">
              <a:lnSpc>
                <a:spcPct val="100000"/>
              </a:lnSpc>
              <a:buNone/>
              <a:defRPr lang="zh-CN" altLang="en-US" sz="3200" b="1" kern="1200" dirty="0">
                <a:solidFill>
                  <a:schemeClr val="tx1"/>
                </a:solidFill>
                <a:latin typeface="+mj-ea"/>
                <a:ea typeface="+mj-ea"/>
                <a:cs typeface="+mn-cs"/>
              </a:defRPr>
            </a:lvl1pPr>
          </a:lstStyle>
          <a:p>
            <a:pPr lvl="0"/>
            <a:r>
              <a:rPr lang="zh-CN" altLang="en-US" dirty="0"/>
              <a:t>单击此处编辑母版标题样式</a:t>
            </a:r>
          </a:p>
        </p:txBody>
      </p:sp>
      <p:sp>
        <p:nvSpPr>
          <p:cNvPr id="6" name="灯片编号占位符 5">
            <a:extLst>
              <a:ext uri="{FF2B5EF4-FFF2-40B4-BE49-F238E27FC236}">
                <a16:creationId xmlns:a16="http://schemas.microsoft.com/office/drawing/2014/main" id="{C9C62155-2DC4-4CFC-A815-0E317EC113C2}"/>
              </a:ext>
            </a:extLst>
          </p:cNvPr>
          <p:cNvSpPr>
            <a:spLocks noGrp="1"/>
          </p:cNvSpPr>
          <p:nvPr>
            <p:ph type="sldNum" sz="quarter" idx="14"/>
          </p:nvPr>
        </p:nvSpPr>
        <p:spPr/>
        <p:txBody>
          <a:bodyPr/>
          <a:lstStyle/>
          <a:p>
            <a:fld id="{C5EF2332-01BF-834F-8236-50238282D533}" type="slidenum">
              <a:rPr lang="en-US" smtClean="0"/>
              <a:t>‹#›</a:t>
            </a:fld>
            <a:endParaRPr lang="en-US"/>
          </a:p>
        </p:txBody>
      </p:sp>
      <p:pic>
        <p:nvPicPr>
          <p:cNvPr id="13" name="图片 12">
            <a:extLst>
              <a:ext uri="{FF2B5EF4-FFF2-40B4-BE49-F238E27FC236}">
                <a16:creationId xmlns:a16="http://schemas.microsoft.com/office/drawing/2014/main" id="{589ECB6E-9BF0-47D8-928C-82E7706A8E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3249744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C5D5D0-7851-42B4-8F69-C9F149B0B6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1870158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sp>
        <p:nvSpPr>
          <p:cNvPr id="20" name="矩形 19" hidden="1">
            <a:extLst>
              <a:ext uri="{FF2B5EF4-FFF2-40B4-BE49-F238E27FC236}">
                <a16:creationId xmlns:a16="http://schemas.microsoft.com/office/drawing/2014/main" id="{6F4E6FFE-FA52-4384-AB7A-2ABB92F750E2}"/>
              </a:ext>
            </a:extLst>
          </p:cNvPr>
          <p:cNvSpPr/>
          <p:nvPr/>
        </p:nvSpPr>
        <p:spPr>
          <a:xfrm>
            <a:off x="0" y="0"/>
            <a:ext cx="12192000" cy="6858000"/>
          </a:xfrm>
          <a:prstGeom prst="rect">
            <a:avLst/>
          </a:prstGeom>
          <a:blipFill dpi="0" rotWithShape="1">
            <a:blip r:embed="rId2">
              <a:alphaModFix amt="10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形状 51">
            <a:extLst>
              <a:ext uri="{FF2B5EF4-FFF2-40B4-BE49-F238E27FC236}">
                <a16:creationId xmlns:a16="http://schemas.microsoft.com/office/drawing/2014/main" id="{A58FA06B-AB25-4978-AAE5-CC0F97442BB5}"/>
              </a:ext>
            </a:extLst>
          </p:cNvPr>
          <p:cNvSpPr/>
          <p:nvPr/>
        </p:nvSpPr>
        <p:spPr>
          <a:xfrm rot="1759603">
            <a:off x="5759551"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p:nvSpPr>
        <p:spPr>
          <a:xfrm rot="1759603">
            <a:off x="11257063"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3" cy="878840"/>
          </a:xfrm>
          <a:prstGeom prst="rect">
            <a:avLst/>
          </a:prstGeom>
        </p:spPr>
        <p:txBody>
          <a:bodyPr lIns="0">
            <a:noAutofit/>
          </a:bodyPr>
          <a:lstStyle>
            <a:lvl1pPr marL="0" indent="0">
              <a:lnSpc>
                <a:spcPct val="100000"/>
              </a:lnSpc>
              <a:buNone/>
              <a:defRPr sz="4050" b="1" spc="75"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3" cy="878840"/>
          </a:xfrm>
          <a:prstGeom prst="rect">
            <a:avLst/>
          </a:prstGeom>
        </p:spPr>
        <p:txBody>
          <a:bodyPr lIns="0">
            <a:noAutofit/>
          </a:bodyPr>
          <a:lstStyle>
            <a:lvl1pPr marL="0" indent="0">
              <a:lnSpc>
                <a:spcPct val="100000"/>
              </a:lnSpc>
              <a:buNone/>
              <a:defRPr sz="4050" b="0" spc="75" baseline="0">
                <a:latin typeface="+mj-ea"/>
                <a:ea typeface="+mj-ea"/>
              </a:defRPr>
            </a:lvl1pPr>
          </a:lstStyle>
          <a:p>
            <a:pPr lvl="0"/>
            <a:r>
              <a:rPr lang="zh-CN" altLang="en-US" dirty="0"/>
              <a:t>请输入答辩类型</a:t>
            </a:r>
            <a:endParaRPr lang="en-US" altLang="zh-CN" dirty="0"/>
          </a:p>
        </p:txBody>
      </p:sp>
      <p:sp>
        <p:nvSpPr>
          <p:cNvPr id="16" name="文本占位符 28">
            <a:extLst>
              <a:ext uri="{FF2B5EF4-FFF2-40B4-BE49-F238E27FC236}">
                <a16:creationId xmlns:a16="http://schemas.microsoft.com/office/drawing/2014/main" id="{9B94D9EF-4196-4442-9996-7F3789BF2D48}"/>
              </a:ext>
            </a:extLst>
          </p:cNvPr>
          <p:cNvSpPr>
            <a:spLocks noGrp="1"/>
          </p:cNvSpPr>
          <p:nvPr>
            <p:ph type="body" sz="quarter" idx="17" hasCustomPrompt="1"/>
          </p:nvPr>
        </p:nvSpPr>
        <p:spPr>
          <a:xfrm>
            <a:off x="667503" y="3641672"/>
            <a:ext cx="5798383" cy="286232"/>
          </a:xfrm>
          <a:prstGeom prst="rect">
            <a:avLst/>
          </a:prstGeom>
        </p:spPr>
        <p:txBody>
          <a:bodyPr lIns="0">
            <a:normAutofit/>
          </a:bodyPr>
          <a:lstStyle>
            <a:lvl1pPr marL="0" indent="0">
              <a:lnSpc>
                <a:spcPct val="100000"/>
              </a:lnSpc>
              <a:buNone/>
              <a:defRPr sz="900" spc="413" baseline="0">
                <a:solidFill>
                  <a:schemeClr val="bg1">
                    <a:lumMod val="75000"/>
                  </a:schemeClr>
                </a:solidFill>
                <a:latin typeface="+mj-lt"/>
              </a:defRPr>
            </a:lvl1pPr>
          </a:lstStyle>
          <a:p>
            <a:pPr lvl="0"/>
            <a:r>
              <a:rPr lang="en-US" altLang="zh-CN" dirty="0"/>
              <a:t>Supporting Your Text Here</a:t>
            </a:r>
          </a:p>
        </p:txBody>
      </p:sp>
      <p:cxnSp>
        <p:nvCxnSpPr>
          <p:cNvPr id="21" name="直接连接符 20">
            <a:extLst>
              <a:ext uri="{FF2B5EF4-FFF2-40B4-BE49-F238E27FC236}">
                <a16:creationId xmlns:a16="http://schemas.microsoft.com/office/drawing/2014/main" id="{79BA3EFB-BD18-45B4-8778-74044C6C6E66}"/>
              </a:ext>
            </a:extLst>
          </p:cNvPr>
          <p:cNvCxnSpPr>
            <a:cxnSpLocks/>
          </p:cNvCxnSpPr>
          <p:nvPr/>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A055B993-6A1A-42E0-888F-7F38186483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317846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3301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88688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21889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644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3515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5250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516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9765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948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518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5/13/2019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800186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5/13/2019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388892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41072DDE-095D-478E-BB83-ABA1BDC3F84B}"/>
              </a:ext>
            </a:extLst>
          </p:cNvPr>
          <p:cNvSpPr>
            <a:spLocks noGrp="1"/>
          </p:cNvSpPr>
          <p:nvPr>
            <p:ph type="dt" sz="half" idx="2"/>
          </p:nvPr>
        </p:nvSpPr>
        <p:spPr>
          <a:xfrm>
            <a:off x="660400" y="6235704"/>
            <a:ext cx="3342640" cy="365125"/>
          </a:xfrm>
          <a:prstGeom prst="rect">
            <a:avLst/>
          </a:prstGeom>
        </p:spPr>
        <p:txBody>
          <a:bodyPr vert="horz" lIns="0" tIns="45720" rIns="91440" bIns="45720" rtlCol="0" anchor="ctr"/>
          <a:lstStyle>
            <a:lvl1pPr marL="0" marR="0" indent="0" algn="l" defTabSz="685800" rtl="0" eaLnBrk="1" fontAlgn="auto" latinLnBrk="0" hangingPunct="1">
              <a:lnSpc>
                <a:spcPct val="100000"/>
              </a:lnSpc>
              <a:spcBef>
                <a:spcPts val="0"/>
              </a:spcBef>
              <a:spcAft>
                <a:spcPts val="0"/>
              </a:spcAft>
              <a:buClrTx/>
              <a:buSzTx/>
              <a:buFontTx/>
              <a:buNone/>
              <a:tabLst/>
              <a:defRPr sz="1050" spc="75" baseline="0">
                <a:solidFill>
                  <a:schemeClr val="tx1">
                    <a:tint val="75000"/>
                  </a:schemeClr>
                </a:solidFill>
              </a:defRPr>
            </a:lvl1pPr>
          </a:lstStyle>
          <a:p>
            <a:fld id="{241EB5C9-1307-BA42-ABA2-0BC069CD8E7F}" type="datetimeFigureOut">
              <a:rPr lang="en-US" smtClean="0"/>
              <a:t>5/13/2019</a:t>
            </a:fld>
            <a:endParaRPr lang="en-US"/>
          </a:p>
        </p:txBody>
      </p:sp>
      <p:sp>
        <p:nvSpPr>
          <p:cNvPr id="10" name="页脚占位符 4">
            <a:extLst>
              <a:ext uri="{FF2B5EF4-FFF2-40B4-BE49-F238E27FC236}">
                <a16:creationId xmlns:a16="http://schemas.microsoft.com/office/drawing/2014/main" id="{A9702F99-3075-4691-89D2-91C1B0879690}"/>
              </a:ext>
            </a:extLst>
          </p:cNvPr>
          <p:cNvSpPr>
            <a:spLocks noGrp="1"/>
          </p:cNvSpPr>
          <p:nvPr>
            <p:ph type="ftr" sz="quarter" idx="3"/>
          </p:nvPr>
        </p:nvSpPr>
        <p:spPr>
          <a:xfrm>
            <a:off x="4622800" y="6235704"/>
            <a:ext cx="2946400" cy="365125"/>
          </a:xfrm>
          <a:prstGeom prst="rect">
            <a:avLst/>
          </a:prstGeom>
        </p:spPr>
        <p:txBody>
          <a:bodyPr vert="horz" lIns="91440" tIns="45720" rIns="91440" bIns="45720" rtlCol="0" anchor="ctr"/>
          <a:lstStyle>
            <a:lvl1pPr algn="ctr">
              <a:defRPr sz="1050" i="0" spc="225" baseline="0">
                <a:solidFill>
                  <a:schemeClr val="accent1"/>
                </a:solidFill>
              </a:defRPr>
            </a:lvl1pPr>
          </a:lstStyle>
          <a:p>
            <a:endParaRPr lang="en-US"/>
          </a:p>
        </p:txBody>
      </p:sp>
      <p:sp>
        <p:nvSpPr>
          <p:cNvPr id="11" name="灯片编号占位符 3">
            <a:extLst>
              <a:ext uri="{FF2B5EF4-FFF2-40B4-BE49-F238E27FC236}">
                <a16:creationId xmlns:a16="http://schemas.microsoft.com/office/drawing/2014/main" id="{3013BABA-E6FA-44CB-98BD-4DC4C4748E59}"/>
              </a:ext>
            </a:extLst>
          </p:cNvPr>
          <p:cNvSpPr>
            <a:spLocks noGrp="1"/>
          </p:cNvSpPr>
          <p:nvPr>
            <p:ph type="sldNum" sz="quarter" idx="4"/>
          </p:nvPr>
        </p:nvSpPr>
        <p:spPr>
          <a:xfrm>
            <a:off x="8775700" y="6235704"/>
            <a:ext cx="2743200" cy="365125"/>
          </a:xfrm>
          <a:prstGeom prst="rect">
            <a:avLst/>
          </a:prstGeom>
        </p:spPr>
        <p:txBody>
          <a:bodyPr vert="horz" lIns="90000" tIns="45720" rIns="0" bIns="45720" rtlCol="0" anchor="ctr"/>
          <a:lstStyle>
            <a:lvl1pPr algn="r">
              <a:defRPr sz="1050">
                <a:solidFill>
                  <a:schemeClr val="bg1">
                    <a:lumMod val="75000"/>
                  </a:schemeClr>
                </a:solidFill>
              </a:defRPr>
            </a:lvl1pPr>
          </a:lstStyle>
          <a:p>
            <a:fld id="{C5EF2332-01BF-834F-8236-50238282D533}" type="slidenum">
              <a:rPr lang="en-US" smtClean="0"/>
              <a:t>‹#›</a:t>
            </a:fld>
            <a:endParaRPr lang="en-US"/>
          </a:p>
        </p:txBody>
      </p:sp>
      <p:sp>
        <p:nvSpPr>
          <p:cNvPr id="12" name="标题占位符 1">
            <a:extLst>
              <a:ext uri="{FF2B5EF4-FFF2-40B4-BE49-F238E27FC236}">
                <a16:creationId xmlns:a16="http://schemas.microsoft.com/office/drawing/2014/main" id="{75E6161D-B0D4-4DDC-97C8-D01DE23BD01A}"/>
              </a:ext>
            </a:extLst>
          </p:cNvPr>
          <p:cNvSpPr>
            <a:spLocks noGrp="1"/>
          </p:cNvSpPr>
          <p:nvPr>
            <p:ph type="title"/>
          </p:nvPr>
        </p:nvSpPr>
        <p:spPr>
          <a:xfrm>
            <a:off x="669870" y="1"/>
            <a:ext cx="10849031" cy="1028700"/>
          </a:xfrm>
          <a:prstGeom prst="rect">
            <a:avLst/>
          </a:prstGeom>
        </p:spPr>
        <p:txBody>
          <a:bodyPr vert="horz" lIns="0" tIns="0" rIns="0" bIns="0" rtlCol="0" anchor="b" anchorCtr="0">
            <a:noAutofit/>
          </a:bodyPr>
          <a:lstStyle/>
          <a:p>
            <a:r>
              <a:rPr lang="zh-CN" altLang="en-US" dirty="0"/>
              <a:t>单击此处编辑母版标题样式</a:t>
            </a:r>
          </a:p>
        </p:txBody>
      </p:sp>
      <p:sp>
        <p:nvSpPr>
          <p:cNvPr id="13" name="文本占位符 2">
            <a:extLst>
              <a:ext uri="{FF2B5EF4-FFF2-40B4-BE49-F238E27FC236}">
                <a16:creationId xmlns:a16="http://schemas.microsoft.com/office/drawing/2014/main" id="{4A578588-4DBB-4F48-B2D3-98C38995127E}"/>
              </a:ext>
            </a:extLst>
          </p:cNvPr>
          <p:cNvSpPr>
            <a:spLocks noGrp="1"/>
          </p:cNvSpPr>
          <p:nvPr>
            <p:ph type="body" idx="1"/>
          </p:nvPr>
        </p:nvSpPr>
        <p:spPr>
          <a:xfrm>
            <a:off x="669870" y="1130303"/>
            <a:ext cx="10849031" cy="5003799"/>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2449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4" r:id="rId3"/>
    <p:sldLayoutId id="2147483687" r:id="rId4"/>
    <p:sldLayoutId id="2147483688" r:id="rId5"/>
    <p:sldLayoutId id="2147483689" r:id="rId6"/>
    <p:sldLayoutId id="2147483690" r:id="rId7"/>
    <p:sldLayoutId id="2147483691" r:id="rId8"/>
    <p:sldLayoutId id="2147483692" r:id="rId9"/>
    <p:sldLayoutId id="2147483693" r:id="rId10"/>
  </p:sldLayoutIdLst>
  <p:txStyles>
    <p:titleStyle>
      <a:lvl1pPr algn="l" defTabSz="685766" rtl="0" eaLnBrk="1" latinLnBrk="0" hangingPunct="1">
        <a:lnSpc>
          <a:spcPct val="90000"/>
        </a:lnSpc>
        <a:spcBef>
          <a:spcPct val="0"/>
        </a:spcBef>
        <a:buNone/>
        <a:defRPr sz="2100" b="1" kern="1200">
          <a:solidFill>
            <a:schemeClr val="tx1"/>
          </a:solidFill>
          <a:latin typeface="+mj-ea"/>
          <a:ea typeface="+mj-ea"/>
          <a:cs typeface="+mj-cs"/>
        </a:defRPr>
      </a:lvl1pPr>
    </p:titleStyle>
    <p:bodyStyle>
      <a:lvl1pPr marL="171442" indent="-171442" algn="l" defTabSz="685766" rtl="0" eaLnBrk="1" latinLnBrk="0" hangingPunct="1">
        <a:lnSpc>
          <a:spcPct val="130000"/>
        </a:lnSpc>
        <a:spcBef>
          <a:spcPts val="750"/>
        </a:spcBef>
        <a:buFont typeface="Arial" panose="020B0604020202020204" pitchFamily="34" charset="0"/>
        <a:buChar char="•"/>
        <a:defRPr sz="1500" kern="1200">
          <a:solidFill>
            <a:schemeClr val="tx1"/>
          </a:solidFill>
          <a:latin typeface="+mj-ea"/>
          <a:ea typeface="+mj-ea"/>
          <a:cs typeface="+mn-cs"/>
        </a:defRPr>
      </a:lvl1pPr>
      <a:lvl2pPr marL="514325" indent="-171442" algn="l" defTabSz="685766" rtl="0" eaLnBrk="1" latinLnBrk="0" hangingPunct="1">
        <a:lnSpc>
          <a:spcPct val="130000"/>
        </a:lnSpc>
        <a:spcBef>
          <a:spcPts val="375"/>
        </a:spcBef>
        <a:buFont typeface="Arial" panose="020B0604020202020204" pitchFamily="34" charset="0"/>
        <a:buChar char="•"/>
        <a:defRPr sz="1350" kern="1200">
          <a:solidFill>
            <a:schemeClr val="tx1"/>
          </a:solidFill>
          <a:latin typeface="+mj-ea"/>
          <a:ea typeface="+mj-ea"/>
          <a:cs typeface="+mn-cs"/>
        </a:defRPr>
      </a:lvl2pPr>
      <a:lvl3pPr marL="857207" indent="-171442" algn="l" defTabSz="685766" rtl="0" eaLnBrk="1" latinLnBrk="0" hangingPunct="1">
        <a:lnSpc>
          <a:spcPct val="130000"/>
        </a:lnSpc>
        <a:spcBef>
          <a:spcPts val="375"/>
        </a:spcBef>
        <a:buFont typeface="Arial" panose="020B0604020202020204" pitchFamily="34" charset="0"/>
        <a:buChar char="•"/>
        <a:defRPr sz="1200" kern="1200">
          <a:solidFill>
            <a:schemeClr val="tx1"/>
          </a:solidFill>
          <a:latin typeface="+mj-ea"/>
          <a:ea typeface="+mj-ea"/>
          <a:cs typeface="+mn-cs"/>
        </a:defRPr>
      </a:lvl3pPr>
      <a:lvl4pPr marL="1200090" indent="-171442" algn="l" defTabSz="685766" rtl="0" eaLnBrk="1" latinLnBrk="0" hangingPunct="1">
        <a:lnSpc>
          <a:spcPct val="130000"/>
        </a:lnSpc>
        <a:spcBef>
          <a:spcPts val="375"/>
        </a:spcBef>
        <a:buFont typeface="Arial" panose="020B0604020202020204" pitchFamily="34" charset="0"/>
        <a:buChar char="•"/>
        <a:defRPr sz="1050" kern="1200">
          <a:solidFill>
            <a:schemeClr val="tx1"/>
          </a:solidFill>
          <a:latin typeface="+mj-ea"/>
          <a:ea typeface="+mj-ea"/>
          <a:cs typeface="+mn-cs"/>
        </a:defRPr>
      </a:lvl4pPr>
      <a:lvl5pPr marL="1542974" indent="-171442" algn="l" defTabSz="685766" rtl="0" eaLnBrk="1" latinLnBrk="0" hangingPunct="1">
        <a:lnSpc>
          <a:spcPct val="130000"/>
        </a:lnSpc>
        <a:spcBef>
          <a:spcPts val="375"/>
        </a:spcBef>
        <a:buFont typeface="Arial" panose="020B0604020202020204" pitchFamily="34" charset="0"/>
        <a:buChar char="•"/>
        <a:defRPr sz="1050" kern="1200">
          <a:solidFill>
            <a:schemeClr val="tx1"/>
          </a:solidFill>
          <a:latin typeface="+mj-ea"/>
          <a:ea typeface="+mj-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5" userDrawn="1">
          <p15:clr>
            <a:srgbClr val="F26B43"/>
          </p15:clr>
        </p15:guide>
        <p15:guide id="2" pos="9675"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881062" y="4470008"/>
            <a:ext cx="5798383" cy="878840"/>
          </a:xfrm>
        </p:spPr>
        <p:txBody>
          <a:bodyPr/>
          <a:lstStyle/>
          <a:p>
            <a:br>
              <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穆幼清</a:t>
            </a:r>
            <a:r>
              <a:rPr lang="en-GB"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15335115 </a:t>
            </a:r>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生物技术</a:t>
            </a:r>
            <a:endParaRPr lang="en-GB" altLang="zh-CN"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指导老师：赵慧英</a:t>
            </a:r>
            <a:r>
              <a:rPr lang="en-GB" altLang="zh-CN"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a:t>
            </a:r>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骆观正 </a:t>
            </a:r>
            <a:endPar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6" name="文本占位符 5">
            <a:extLst>
              <a:ext uri="{FF2B5EF4-FFF2-40B4-BE49-F238E27FC236}">
                <a16:creationId xmlns:a16="http://schemas.microsoft.com/office/drawing/2014/main" id="{C88E8F30-AADE-4188-9DAD-8230CDDBE291}"/>
              </a:ext>
            </a:extLst>
          </p:cNvPr>
          <p:cNvSpPr>
            <a:spLocks noGrp="1"/>
          </p:cNvSpPr>
          <p:nvPr>
            <p:ph type="body" sz="quarter" idx="11"/>
          </p:nvPr>
        </p:nvSpPr>
        <p:spPr>
          <a:xfrm>
            <a:off x="881063" y="1320037"/>
            <a:ext cx="5798383" cy="878840"/>
          </a:xfrm>
        </p:spPr>
        <p:txBody>
          <a:bodyPr/>
          <a:lstStyle/>
          <a:p>
            <a:b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以卷积网络方法</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利用组织和基因组数据</a:t>
            </a:r>
            <a:br>
              <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预测乳腺癌预后 </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18A1911-B97A-4F35-A664-4C49FF69C74A}"/>
              </a:ext>
            </a:extLst>
          </p:cNvPr>
          <p:cNvSpPr>
            <a:spLocks noGrp="1"/>
          </p:cNvSpPr>
          <p:nvPr>
            <p:ph type="body" sz="quarter" idx="11"/>
          </p:nvPr>
        </p:nvSpPr>
        <p:spPr/>
        <p:txBody>
          <a:bodyPr/>
          <a:lstStyle/>
          <a:p>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3.2 SNAS</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超参数</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8.png"/>
          <p:cNvPicPr>
            <a:picLocks noGrp="1" noChangeAspect="1"/>
          </p:cNvPicPr>
          <p:nvPr/>
        </p:nvPicPr>
        <p:blipFill>
          <a:blip r:embed="rId2"/>
          <a:stretch>
            <a:fillRect/>
          </a:stretch>
        </p:blipFill>
        <p:spPr bwMode="auto">
          <a:xfrm>
            <a:off x="1868187" y="1252973"/>
            <a:ext cx="8624264" cy="4360428"/>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图3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数据增强影响</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ject\Survival-Analysis-by-Breast-Cancer-Slides\imgs\fig9.png"/>
          <p:cNvPicPr>
            <a:picLocks noGrp="1" noChangeAspect="1"/>
          </p:cNvPicPr>
          <p:nvPr/>
        </p:nvPicPr>
        <p:blipFill>
          <a:blip r:embed="rId2"/>
          <a:stretch>
            <a:fillRect/>
          </a:stretch>
        </p:blipFill>
        <p:spPr bwMode="auto">
          <a:xfrm>
            <a:off x="2794966" y="1200559"/>
            <a:ext cx="6088604" cy="4412841"/>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图4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全连接层节点数量的影响</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95FE575-2D63-4C85-B15F-6662154ABD73}"/>
              </a:ext>
            </a:extLst>
          </p:cNvPr>
          <p:cNvSpPr>
            <a:spLocks noGrp="1"/>
          </p:cNvSpPr>
          <p:nvPr>
            <p:ph type="body" sz="quarter" idx="11"/>
          </p:nvPr>
        </p:nvSpPr>
        <p:spPr/>
        <p:txBody>
          <a:bodyPr/>
          <a:lstStyle/>
          <a:p>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3.3 SNAS</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生存模型表现</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result.png"/>
          <p:cNvPicPr>
            <a:picLocks noGrp="1" noChangeAspect="1"/>
          </p:cNvPicPr>
          <p:nvPr/>
        </p:nvPicPr>
        <p:blipFill>
          <a:blip r:embed="rId3"/>
          <a:stretch>
            <a:fillRect/>
          </a:stretch>
        </p:blipFill>
        <p:spPr bwMode="auto">
          <a:xfrm>
            <a:off x="1211460" y="1727522"/>
            <a:ext cx="9439178" cy="3335759"/>
          </a:xfrm>
          <a:prstGeom prst="rect">
            <a:avLst/>
          </a:prstGeom>
          <a:noFill/>
          <a:ln w="9525">
            <a:noFill/>
            <a:headEnd/>
            <a:tailEnd/>
          </a:ln>
        </p:spPr>
      </p:pic>
      <p:sp>
        <p:nvSpPr>
          <p:cNvPr id="4" name="TextBox 3"/>
          <p:cNvSpPr txBox="1"/>
          <p:nvPr/>
        </p:nvSpPr>
        <p:spPr>
          <a:xfrm>
            <a:off x="1981200" y="5521124"/>
            <a:ext cx="8229600" cy="600276"/>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图5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SNAS生存模型表现</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08B1F2F-2E3A-41FA-A12D-83C7D156A9FC}"/>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3.4.1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数据量影响</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1.png"/>
          <p:cNvPicPr>
            <a:picLocks noGrp="1" noChangeAspect="1"/>
          </p:cNvPicPr>
          <p:nvPr/>
        </p:nvPicPr>
        <p:blipFill>
          <a:blip r:embed="rId2"/>
          <a:stretch>
            <a:fillRect/>
          </a:stretch>
        </p:blipFill>
        <p:spPr bwMode="auto">
          <a:xfrm>
            <a:off x="2915603" y="1174792"/>
            <a:ext cx="6222479" cy="4438608"/>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图6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训练集大小与模型表现</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80AB752-AF0D-4252-A378-06834532F160}"/>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3.4.2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结合基因组学</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2.png"/>
          <p:cNvPicPr>
            <a:picLocks noGrp="1" noChangeAspect="1"/>
          </p:cNvPicPr>
          <p:nvPr/>
        </p:nvPicPr>
        <p:blipFill>
          <a:blip r:embed="rId2"/>
          <a:stretch>
            <a:fillRect/>
          </a:stretch>
        </p:blipFill>
        <p:spPr bwMode="auto">
          <a:xfrm>
            <a:off x="2922366" y="1381889"/>
            <a:ext cx="6347267" cy="4231511"/>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图7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基因组学信息影响</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A0E6BCD-4C5D-4938-A0AF-0BC9DE91967C}"/>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3.5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端到端系统</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site.png"/>
          <p:cNvPicPr>
            <a:picLocks noGrp="1" noChangeAspect="1"/>
          </p:cNvPicPr>
          <p:nvPr/>
        </p:nvPicPr>
        <p:blipFill>
          <a:blip r:embed="rId2"/>
          <a:stretch>
            <a:fillRect/>
          </a:stretch>
        </p:blipFill>
        <p:spPr bwMode="auto">
          <a:xfrm>
            <a:off x="4015290" y="1211705"/>
            <a:ext cx="4161420" cy="4161420"/>
          </a:xfrm>
          <a:prstGeom prst="rect">
            <a:avLst/>
          </a:prstGeom>
          <a:noFill/>
          <a:ln w="9525">
            <a:noFill/>
            <a:headEnd/>
            <a:tailEnd/>
          </a:ln>
        </p:spPr>
      </p:pic>
      <p:sp>
        <p:nvSpPr>
          <p:cNvPr id="4" name="TextBox 3"/>
          <p:cNvSpPr txBox="1"/>
          <p:nvPr/>
        </p:nvSpPr>
        <p:spPr>
          <a:xfrm>
            <a:off x="1981200" y="526692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图8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端到端系统</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063" y="1420485"/>
            <a:ext cx="10639425" cy="5019675"/>
          </a:xfrm>
        </p:spPr>
        <p:txBody>
          <a:bodyPr>
            <a:normAutofit/>
          </a:bodyPr>
          <a:lstStyle/>
          <a:p>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乳腺癌生存神经网络模型（</a:t>
            </a:r>
            <a:r>
              <a:rPr lang="en-US" altLang="zh-CN"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SNAS</a:t>
            </a:r>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）基于</a:t>
            </a:r>
            <a:r>
              <a:rPr lang="en-US" altLang="zh-CN" dirty="0" err="1">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NASNet</a:t>
            </a:r>
            <a:r>
              <a:rPr lang="en-US" altLang="zh-CN"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mobile</a:t>
            </a:r>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en-GB" altLang="zh-CN" b="1"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256</a:t>
            </a:r>
            <a:r>
              <a:rPr lang="zh-CN" altLang="en-US" b="1"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节点</a:t>
            </a:r>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全连接层，</a:t>
            </a:r>
            <a:r>
              <a:rPr lang="zh-CN" altLang="en-US" b="1"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不使用</a:t>
            </a:r>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数据增强，</a:t>
            </a:r>
            <a:r>
              <a:rPr lang="zh-CN" altLang="en-US" b="1"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未使用</a:t>
            </a:r>
            <a:r>
              <a:rPr lang="zh-CN" altLang="en-US"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基因数据。</a:t>
            </a:r>
            <a:endParaRPr lang="en-GB" altLang="zh-CN" dirty="0">
              <a:solidFill>
                <a:prstClr val="black"/>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50 </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次</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训练后</a:t>
            </a:r>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99.9%</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的可能得到预测能力</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优于</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使用</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专家</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分析同样图像提取的特征建立的</a:t>
            </a:r>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Cox HP </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模型</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的模型。</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首个</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全自动</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的由.svs病理切片图像到生存模型的“端到端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批处理系统</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输出</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模型大小中等，7.24e+07个参数，</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其中</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实际需要计算的参数量为</a:t>
            </a:r>
            <a:r>
              <a:rPr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2.97e+07</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个，</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一般</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能在</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普通</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计算机上进行训练及使用</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p>
        </p:txBody>
      </p:sp>
    </p:spTree>
    <p:extLst>
      <p:ext uri="{BB962C8B-B14F-4D97-AF65-F5344CB8AC3E}">
        <p14:creationId xmlns:p14="http://schemas.microsoft.com/office/powerpoint/2010/main" val="3328939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B2FCADE-D877-4AC8-91EC-EC981DD365FB}"/>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参考文献</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6" name="内容占位符 5">
            <a:extLst>
              <a:ext uri="{FF2B5EF4-FFF2-40B4-BE49-F238E27FC236}">
                <a16:creationId xmlns:a16="http://schemas.microsoft.com/office/drawing/2014/main" id="{36AFB2F7-AF02-4FDE-A1D6-EEABEC5230C7}"/>
              </a:ext>
            </a:extLst>
          </p:cNvPr>
          <p:cNvSpPr>
            <a:spLocks noGrp="1"/>
          </p:cNvSpPr>
          <p:nvPr>
            <p:ph idx="1"/>
          </p:nvPr>
        </p:nvSpPr>
        <p:spPr/>
        <p:txBody>
          <a:bodyPr/>
          <a:lstStyle/>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 JIAN R, SADIMIN E T, WANG D, et al. Computer aided analysis of prostate histopathology images Gleason grading especially for Gleason score 7; proceedings of the Engineering in Medicine &amp; Biology Society, F, 2015 [C].</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 NIAZI M K, YAO K, ZYNGER D, et al. Visually Meaningful Histopathological Features for Automatic Grading of Prostate Cancer [J]. IEEE Journal of Biomedical &amp; Health Informatics, 2016, PP(99): 1-.</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 FAUZI M F A, PENNELL M, SAHINER B, et al. Classification of follicular lymphoma: the effect of computer aid on pathologists grading [J].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Bmc</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Medical Informatics &amp; Decision Making, 2015, 15(1): 1-10.</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 WANG D, KHOSLA A, GARGEYA R, et al. Deep Learning for Identifying Metastatic Breast Cancer [J]. 2016, </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 LECUN Y, BENGIO Y, HINTON G. Deep learning [J]. Nature, 2015, 521(7553): 436.</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[6] ZOPH B, VASUDEVAN V, SHLENS J, et al. Learning Transferable Architectures for Scalable Image Recognition [J]. 2017, </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[7] PRENTICE R L. Introduction to Cox (1972) Regression Models and Life-Tables [M]. 1992.</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[8] STANLEY A P D, ANNIE X P D, LAPUERTA P, et al. Comparison of Predictive Accuracy of Neural Network Methods and Cox Regression for Censored Survival Data [J]. Computational Statistics &amp; Data Analysis, 2000, 34(2): 243-57.</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[9] KATZMAN J L, SHAHAM U, CLONINGER A, et al.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DeepSurv</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personalized treatment recommender system using a Cox proportional hazards deep neural network [J].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Bmc</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Medical Research Methodology, 2016, 18(1): 24.</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[10] MOBADERSANY P, YOUSEFI S, AMGAD M, et al. Predicting cancer outcomes from histology and genomics using convolutional networks [J]. Proceedings of the National Academy of Sciences of the United States of America, 2018, 115(13): 201717139.</a:t>
            </a:r>
          </a:p>
          <a:p>
            <a:pPr marL="0" indent="0">
              <a:buNone/>
            </a:pPr>
            <a:r>
              <a:rPr lang="zh-CN" altLang="en-US"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altLang="zh-CN"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[46] BECK A H, SANGOI A R, LEUNG S, et al. Systematic Analysis of Breast Cancer Morphology Uncovers Stromal Features Associated with Survival [J]. Science Translational Medicine, 2011, 3(108): 108ra13.</a:t>
            </a:r>
          </a:p>
        </p:txBody>
      </p:sp>
    </p:spTree>
    <p:extLst>
      <p:ext uri="{BB962C8B-B14F-4D97-AF65-F5344CB8AC3E}">
        <p14:creationId xmlns:p14="http://schemas.microsoft.com/office/powerpoint/2010/main" val="2253791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致谢</a:t>
            </a: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4" name="内容占位符 3">
            <a:extLst>
              <a:ext uri="{FF2B5EF4-FFF2-40B4-BE49-F238E27FC236}">
                <a16:creationId xmlns:a16="http://schemas.microsoft.com/office/drawing/2014/main" id="{E64E7F8A-FFF3-474F-9553-B0F3D1CBEE6D}"/>
              </a:ext>
            </a:extLst>
          </p:cNvPr>
          <p:cNvSpPr>
            <a:spLocks noGrp="1"/>
          </p:cNvSpPr>
          <p:nvPr>
            <p:ph idx="1"/>
          </p:nvPr>
        </p:nvSpPr>
        <p:spPr>
          <a:xfrm>
            <a:off x="1452622" y="1580279"/>
            <a:ext cx="9554901" cy="5019675"/>
          </a:xfrm>
        </p:spPr>
        <p:txBody>
          <a:bodyPr/>
          <a:lstStyle/>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这篇论文的完成离不开孙逸仙纪念医院研究中心</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lgn="ctr">
              <a:buNone/>
            </a:pP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赵慧英</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老师</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的指导。她以丰富的研究经验以及敏锐的洞察力为我的研究提供了极有帮助的建议。感谢</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lgn="ctr">
              <a:buNone/>
            </a:pP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骆观正</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老师</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作为校内指导老师，在管理审核上提供支持。</a:t>
            </a: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感谢家人，朋友，同学的陪伴。</a:t>
            </a:r>
          </a:p>
          <a:p>
            <a:endParaRPr lang="en-GB" dirty="0">
              <a:latin typeface="Segoe UI" panose="020B0502040204020203" pitchFamily="34" charset="0"/>
              <a:ea typeface="DengXian" panose="02010600030101010101" pitchFamily="2" charset="-12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F07680A-86F1-42A9-9366-AE1D74FDDEDE}"/>
              </a:ext>
            </a:extLst>
          </p:cNvPr>
          <p:cNvSpPr txBox="1"/>
          <p:nvPr/>
        </p:nvSpPr>
        <p:spPr>
          <a:xfrm>
            <a:off x="5234225" y="2921168"/>
            <a:ext cx="1723549" cy="1015663"/>
          </a:xfrm>
          <a:prstGeom prst="rect">
            <a:avLst/>
          </a:prstGeom>
          <a:noFill/>
        </p:spPr>
        <p:txBody>
          <a:bodyPr wrap="none" rtlCol="0">
            <a:spAutoFit/>
          </a:bodyPr>
          <a:lstStyle/>
          <a:p>
            <a:r>
              <a:rPr lang="zh-CN" altLang="en-US" sz="6000" dirty="0">
                <a:latin typeface="Segoe UI" panose="020B0502040204020203" pitchFamily="34" charset="0"/>
                <a:ea typeface="DengXian" panose="02010600030101010101" pitchFamily="2" charset="-122"/>
                <a:sym typeface="Segoe UI" panose="020B0502040204020203" pitchFamily="34" charset="0"/>
              </a:rPr>
              <a:t>谢谢</a:t>
            </a:r>
            <a:endParaRPr lang="en-GB" sz="6000" dirty="0">
              <a:latin typeface="Segoe UI" panose="020B0502040204020203" pitchFamily="34" charset="0"/>
              <a:ea typeface="DengXian" panose="02010600030101010101" pitchFamily="2" charset="-122"/>
              <a:sym typeface="Segoe UI" panose="020B0502040204020203" pitchFamily="34" charset="0"/>
            </a:endParaRPr>
          </a:p>
        </p:txBody>
      </p:sp>
    </p:spTree>
    <p:extLst>
      <p:ext uri="{BB962C8B-B14F-4D97-AF65-F5344CB8AC3E}">
        <p14:creationId xmlns:p14="http://schemas.microsoft.com/office/powerpoint/2010/main" val="171010050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5122CAB-0831-4254-AAE5-FCEF32ECB661}"/>
              </a:ext>
            </a:extLst>
          </p:cNvPr>
          <p:cNvSpPr>
            <a:spLocks noGrp="1"/>
          </p:cNvSpPr>
          <p:nvPr>
            <p:ph type="body" sz="quarter" idx="11"/>
          </p:nvPr>
        </p:nvSpPr>
        <p:spPr>
          <a:xfrm>
            <a:off x="1998591" y="2367545"/>
            <a:ext cx="5798383" cy="878840"/>
          </a:xfrm>
        </p:spPr>
        <p:txBody>
          <a:bodyPr/>
          <a:lstStyle/>
          <a:p>
            <a:r>
              <a:rPr lang="en-GB" dirty="0">
                <a:latin typeface="Segoe UI" panose="020B0502040204020203" pitchFamily="34" charset="0"/>
                <a:ea typeface="DengXian" panose="02010600030101010101" pitchFamily="2" charset="-122"/>
                <a:sym typeface="Segoe UI" panose="020B0502040204020203" pitchFamily="34" charset="0"/>
              </a:rPr>
              <a:t>1.</a:t>
            </a:r>
            <a:r>
              <a:rPr lang="zh-CN" altLang="en-US" dirty="0">
                <a:latin typeface="Segoe UI" panose="020B0502040204020203" pitchFamily="34" charset="0"/>
                <a:ea typeface="DengXian" panose="02010600030101010101" pitchFamily="2" charset="-122"/>
                <a:sym typeface="Segoe UI" panose="020B0502040204020203" pitchFamily="34" charset="0"/>
              </a:rPr>
              <a:t>研究背景</a:t>
            </a:r>
            <a:endParaRPr lang="en-GB" altLang="zh-CN" dirty="0">
              <a:latin typeface="Segoe UI" panose="020B0502040204020203" pitchFamily="34" charset="0"/>
              <a:ea typeface="DengXian" panose="02010600030101010101" pitchFamily="2" charset="-122"/>
              <a:sym typeface="Segoe UI" panose="020B0502040204020203" pitchFamily="34" charset="0"/>
            </a:endParaRPr>
          </a:p>
          <a:p>
            <a:r>
              <a:rPr lang="en-GB" dirty="0">
                <a:latin typeface="Segoe UI" panose="020B0502040204020203" pitchFamily="34" charset="0"/>
                <a:ea typeface="DengXian" panose="02010600030101010101" pitchFamily="2" charset="-122"/>
                <a:sym typeface="Segoe UI" panose="020B0502040204020203" pitchFamily="34" charset="0"/>
              </a:rPr>
              <a:t>2.</a:t>
            </a:r>
            <a:r>
              <a:rPr lang="zh-CN" altLang="en-US" dirty="0">
                <a:latin typeface="Segoe UI" panose="020B0502040204020203" pitchFamily="34" charset="0"/>
                <a:ea typeface="DengXian" panose="02010600030101010101" pitchFamily="2" charset="-122"/>
                <a:sym typeface="Segoe UI" panose="020B0502040204020203" pitchFamily="34" charset="0"/>
              </a:rPr>
              <a:t>研究内容</a:t>
            </a:r>
            <a:endParaRPr lang="en-GB" altLang="zh-CN" dirty="0">
              <a:latin typeface="Segoe UI" panose="020B0502040204020203" pitchFamily="34" charset="0"/>
              <a:ea typeface="DengXian" panose="02010600030101010101" pitchFamily="2" charset="-122"/>
              <a:sym typeface="Segoe UI" panose="020B0502040204020203" pitchFamily="34" charset="0"/>
            </a:endParaRPr>
          </a:p>
          <a:p>
            <a:r>
              <a:rPr lang="en-GB" dirty="0">
                <a:latin typeface="Segoe UI" panose="020B0502040204020203" pitchFamily="34" charset="0"/>
                <a:ea typeface="DengXian" panose="02010600030101010101" pitchFamily="2" charset="-122"/>
                <a:sym typeface="Segoe UI" panose="020B0502040204020203" pitchFamily="34" charset="0"/>
              </a:rPr>
              <a:t>3.</a:t>
            </a:r>
            <a:r>
              <a:rPr lang="zh-CN" altLang="en-US" dirty="0">
                <a:latin typeface="Segoe UI" panose="020B0502040204020203" pitchFamily="34" charset="0"/>
                <a:ea typeface="DengXian" panose="02010600030101010101" pitchFamily="2" charset="-122"/>
                <a:sym typeface="Segoe UI" panose="020B0502040204020203" pitchFamily="34" charset="0"/>
              </a:rPr>
              <a:t>研究结果</a:t>
            </a:r>
            <a:endParaRPr lang="en-GB" dirty="0">
              <a:latin typeface="Segoe UI" panose="020B0502040204020203" pitchFamily="34" charset="0"/>
              <a:ea typeface="DengXian" panose="02010600030101010101" pitchFamily="2" charset="-122"/>
              <a:sym typeface="Segoe UI" panose="020B0502040204020203" pitchFamily="34" charset="0"/>
            </a:endParaRPr>
          </a:p>
        </p:txBody>
      </p:sp>
    </p:spTree>
    <p:extLst>
      <p:ext uri="{BB962C8B-B14F-4D97-AF65-F5344CB8AC3E}">
        <p14:creationId xmlns:p14="http://schemas.microsoft.com/office/powerpoint/2010/main" val="2376816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D84AF8AC-CF4A-4F31-B5ED-01B2117CFC26}"/>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研究背景</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3" name="Content Placeholder 2"/>
          <p:cNvSpPr>
            <a:spLocks noGrp="1"/>
          </p:cNvSpPr>
          <p:nvPr>
            <p:ph idx="1"/>
          </p:nvPr>
        </p:nvSpPr>
        <p:spPr>
          <a:xfrm>
            <a:off x="881063" y="1239508"/>
            <a:ext cx="10639425" cy="5019675"/>
          </a:xfrm>
        </p:spPr>
        <p:txBody>
          <a:bodyPr>
            <a:normAutofit/>
          </a:bodyPr>
          <a:lstStyle/>
          <a:p>
            <a:pPr marL="0" indent="0">
              <a:buNone/>
            </a:pP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组织特征表现出分子层面改变所带来的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总体影响</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。组织能提供直观的视觉信息以帮助医疗人员判断</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癌症侵入性</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因此，组织学成像为肿瘤诊断和治疗的提供了重要信息。</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人工</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组织分析</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高度主观</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不</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易</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重复</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得到相同结果</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计算机对组织学成像进行分析，不但能</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克服人工</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进行组织分析的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缺陷</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，而且能</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提取</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人工进行组织分析</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忽略</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信息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90E2AC0-356F-4E82-A45D-F72D45D9A70C}"/>
              </a:ext>
            </a:extLst>
          </p:cNvPr>
          <p:cNvSpPr>
            <a:spLocks noGrp="1"/>
          </p:cNvSpPr>
          <p:nvPr>
            <p:ph type="body" sz="quarter" idx="10"/>
          </p:nvPr>
        </p:nvSpPr>
        <p:spPr>
          <a:xfrm>
            <a:off x="881063" y="3429000"/>
            <a:ext cx="4487880" cy="725488"/>
          </a:xfrm>
        </p:spPr>
        <p:txBody>
          <a:bodyPr/>
          <a:lstStyle/>
          <a:p>
            <a:pPr algn="l"/>
            <a:r>
              <a:rPr lang="en-US" altLang="zh-CN"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 </a:t>
            </a:r>
            <a:r>
              <a:rPr lang="zh-CN" altLang="en-US"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研究内容</a:t>
            </a:r>
            <a:endParaRPr lang="en-GB"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063" y="1420485"/>
            <a:ext cx="10639425" cy="5019675"/>
          </a:xfrm>
        </p:spPr>
        <p:txBody>
          <a:bodyPr>
            <a:normAutofit/>
          </a:bodyPr>
          <a:lstStyle/>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建立</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乳腺癌生存神经网络模型</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，使其</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能</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通过</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分析乳腺癌组织学成像提供</a:t>
            </a:r>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时间-事件”预测</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实现首个</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全自动</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的由.svs病理切片图像到生存模型的“端到端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批处理系统</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实现</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能在</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普通</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计算机上进行训练及使用</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的模型</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11A5317-C0D3-4280-9973-F48E169F78B8}"/>
              </a:ext>
            </a:extLst>
          </p:cNvPr>
          <p:cNvSpPr>
            <a:spLocks noGrp="1"/>
          </p:cNvSpPr>
          <p:nvPr>
            <p:ph type="body" sz="quarter" idx="11"/>
          </p:nvPr>
        </p:nvSpPr>
        <p:spPr/>
        <p:txBody>
          <a:bodyPr/>
          <a:lstStyle/>
          <a:p>
            <a:r>
              <a:rPr lang="zh-CN" altLang="en-US">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流程</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png"/>
          <p:cNvPicPr>
            <a:picLocks noGrp="1" noChangeAspect="1"/>
          </p:cNvPicPr>
          <p:nvPr/>
        </p:nvPicPr>
        <p:blipFill>
          <a:blip r:embed="rId2"/>
          <a:stretch>
            <a:fillRect/>
          </a:stretch>
        </p:blipFill>
        <p:spPr bwMode="auto">
          <a:xfrm>
            <a:off x="2298700" y="1354238"/>
            <a:ext cx="8060060" cy="4259162"/>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图1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研究流程图</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90E2AC0-356F-4E82-A45D-F72D45D9A70C}"/>
              </a:ext>
            </a:extLst>
          </p:cNvPr>
          <p:cNvSpPr>
            <a:spLocks noGrp="1"/>
          </p:cNvSpPr>
          <p:nvPr>
            <p:ph type="body" sz="quarter" idx="10"/>
          </p:nvPr>
        </p:nvSpPr>
        <p:spPr>
          <a:xfrm>
            <a:off x="881063" y="3477158"/>
            <a:ext cx="4487880" cy="725488"/>
          </a:xfrm>
        </p:spPr>
        <p:txBody>
          <a:bodyPr/>
          <a:lstStyle/>
          <a:p>
            <a:pPr algn="l"/>
            <a:r>
              <a:rPr lang="en-US" altLang="zh-CN"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 </a:t>
            </a:r>
            <a:r>
              <a:rPr lang="zh-CN" altLang="en-US" sz="36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研究结果</a:t>
            </a:r>
            <a:endParaRPr lang="en-GB"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extLst>
      <p:ext uri="{BB962C8B-B14F-4D97-AF65-F5344CB8AC3E}">
        <p14:creationId xmlns:p14="http://schemas.microsoft.com/office/powerpoint/2010/main" val="304322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366F171-9AA8-4297-A581-7F0BA7C9D342}"/>
              </a:ext>
            </a:extLst>
          </p:cNvPr>
          <p:cNvPicPr>
            <a:picLocks noChangeAspect="1"/>
          </p:cNvPicPr>
          <p:nvPr/>
        </p:nvPicPr>
        <p:blipFill>
          <a:blip r:embed="rId2"/>
          <a:stretch>
            <a:fillRect/>
          </a:stretch>
        </p:blipFill>
        <p:spPr>
          <a:xfrm>
            <a:off x="881063" y="0"/>
            <a:ext cx="6609087" cy="6858000"/>
          </a:xfrm>
          <a:prstGeom prst="rect">
            <a:avLst/>
          </a:prstGeom>
        </p:spPr>
      </p:pic>
      <p:sp>
        <p:nvSpPr>
          <p:cNvPr id="5" name="文本框 4">
            <a:extLst>
              <a:ext uri="{FF2B5EF4-FFF2-40B4-BE49-F238E27FC236}">
                <a16:creationId xmlns:a16="http://schemas.microsoft.com/office/drawing/2014/main" id="{0D94EE87-10F7-4A70-AEC2-F39527F32935}"/>
              </a:ext>
            </a:extLst>
          </p:cNvPr>
          <p:cNvSpPr txBox="1"/>
          <p:nvPr/>
        </p:nvSpPr>
        <p:spPr>
          <a:xfrm>
            <a:off x="8502103" y="3167390"/>
            <a:ext cx="3103735" cy="523220"/>
          </a:xfrm>
          <a:prstGeom prst="rect">
            <a:avLst/>
          </a:prstGeom>
          <a:noFill/>
        </p:spPr>
        <p:txBody>
          <a:bodyPr wrap="none" rtlCol="0">
            <a:spAutoFit/>
          </a:bodyPr>
          <a:lstStyle/>
          <a:p>
            <a:r>
              <a:rPr lang="en-US" altLang="zh-CN" sz="2800" dirty="0"/>
              <a:t>Hazard Rate</a:t>
            </a:r>
            <a:r>
              <a:rPr lang="en-GB" altLang="zh-CN" sz="2800" dirty="0"/>
              <a:t>:</a:t>
            </a:r>
            <a:r>
              <a:rPr lang="zh-CN" altLang="en-US" sz="2800" dirty="0"/>
              <a:t> </a:t>
            </a:r>
            <a:r>
              <a:rPr lang="en-GB" altLang="zh-CN" sz="2800" dirty="0"/>
              <a:t>0.12</a:t>
            </a:r>
            <a:endParaRPr lang="en-GB" sz="2800" dirty="0"/>
          </a:p>
        </p:txBody>
      </p:sp>
      <p:cxnSp>
        <p:nvCxnSpPr>
          <p:cNvPr id="7" name="直接箭头连接符 6">
            <a:extLst>
              <a:ext uri="{FF2B5EF4-FFF2-40B4-BE49-F238E27FC236}">
                <a16:creationId xmlns:a16="http://schemas.microsoft.com/office/drawing/2014/main" id="{D8BE3174-2BDA-489D-B00F-34CDB127F132}"/>
              </a:ext>
            </a:extLst>
          </p:cNvPr>
          <p:cNvCxnSpPr>
            <a:stCxn id="4" idx="3"/>
            <a:endCxn id="5" idx="1"/>
          </p:cNvCxnSpPr>
          <p:nvPr/>
        </p:nvCxnSpPr>
        <p:spPr>
          <a:xfrm>
            <a:off x="7490150" y="3429000"/>
            <a:ext cx="10119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95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Grp="1" noChangeAspect="1"/>
          </p:cNvPicPr>
          <p:nvPr/>
        </p:nvPicPr>
        <p:blipFill>
          <a:blip r:embed="rId2"/>
          <a:stretch>
            <a:fillRect/>
          </a:stretch>
        </p:blipFill>
        <p:spPr bwMode="auto">
          <a:xfrm>
            <a:off x="2336827" y="1253285"/>
            <a:ext cx="7148624" cy="4501901"/>
          </a:xfrm>
          <a:prstGeom prst="rect">
            <a:avLst/>
          </a:prstGeom>
          <a:noFill/>
          <a:ln w="9525">
            <a:noFill/>
            <a:headEnd/>
            <a:tailEnd/>
          </a:ln>
        </p:spPr>
      </p:pic>
      <p:sp>
        <p:nvSpPr>
          <p:cNvPr id="4" name="TextBox 3"/>
          <p:cNvSpPr txBox="1"/>
          <p:nvPr/>
        </p:nvSpPr>
        <p:spPr>
          <a:xfrm>
            <a:off x="1981200" y="5827531"/>
            <a:ext cx="8229600" cy="508000"/>
          </a:xfrm>
          <a:prstGeom prst="rect">
            <a:avLst/>
          </a:prstGeom>
          <a:noFill/>
        </p:spPr>
        <p:txBody>
          <a:bodyPr/>
          <a:lstStyle/>
          <a:p>
            <a:pPr algn="ctr"/>
            <a:r>
              <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图2 </a:t>
            </a:r>
            <a:r>
              <a:rPr sz="24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SNAS生存模型架构</a:t>
            </a:r>
            <a:endParaRPr sz="24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5" name="文本占位符 4">
            <a:extLst>
              <a:ext uri="{FF2B5EF4-FFF2-40B4-BE49-F238E27FC236}">
                <a16:creationId xmlns:a16="http://schemas.microsoft.com/office/drawing/2014/main" id="{2E051D32-9768-4BE3-B1A3-0F824B4283C8}"/>
              </a:ext>
            </a:extLst>
          </p:cNvPr>
          <p:cNvSpPr>
            <a:spLocks noGrp="1"/>
          </p:cNvSpPr>
          <p:nvPr>
            <p:ph type="body" sz="quarter" idx="11"/>
          </p:nvPr>
        </p:nvSpPr>
        <p:spPr>
          <a:xfrm>
            <a:off x="881063" y="442834"/>
            <a:ext cx="8920029" cy="585866"/>
          </a:xfrm>
        </p:spPr>
        <p:txBody>
          <a:bodyPr/>
          <a:lstStyle/>
          <a:p>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3.1 SNAS</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架构</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主题1">
  <a:themeElements>
    <a:clrScheme name="紫罗兰色">
      <a:dk1>
        <a:sysClr val="windowText" lastClr="000000"/>
      </a:dk1>
      <a:lt1>
        <a:sysClr val="window" lastClr="C7EDCC"/>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21E5BAD-EF7A-4F84-A4A4-2E413E1582A3}" vid="{64F3B68E-6D21-4066-859E-88C192950A27}"/>
    </a:ext>
  </a:extLst>
</a:theme>
</file>

<file path=ppt/theme/theme4.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离子会议室</Template>
  <TotalTime>177</TotalTime>
  <Words>886</Words>
  <Application>Microsoft Office PowerPoint</Application>
  <PresentationFormat>宽屏</PresentationFormat>
  <Paragraphs>64</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19</vt:i4>
      </vt:variant>
    </vt:vector>
  </HeadingPairs>
  <TitlesOfParts>
    <vt:vector size="28" baseType="lpstr">
      <vt:lpstr>微软雅黑</vt:lpstr>
      <vt:lpstr>Arial</vt:lpstr>
      <vt:lpstr>Calibri</vt:lpstr>
      <vt:lpstr>Calibri Light</vt:lpstr>
      <vt:lpstr>Segoe UI</vt:lpstr>
      <vt:lpstr>Wingdings 2</vt:lpstr>
      <vt:lpstr>HDOfficeLightV0</vt:lpstr>
      <vt:lpstr>1_HDOfficeLightV0</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以NASNet利用组织学及基因组预测乳腺癌存活预期</dc:title>
  <dc:creator>穆幼清</dc:creator>
  <cp:keywords/>
  <cp:lastModifiedBy>幼清 穆</cp:lastModifiedBy>
  <cp:revision>20</cp:revision>
  <dcterms:created xsi:type="dcterms:W3CDTF">2019-04-16T02:59:56Z</dcterms:created>
  <dcterms:modified xsi:type="dcterms:W3CDTF">2019-05-13T07:28:34Z</dcterms:modified>
</cp:coreProperties>
</file>