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684" r:id="rId3"/>
  </p:sldMasterIdLst>
  <p:sldIdLst>
    <p:sldId id="256" r:id="rId4"/>
    <p:sldId id="257" r:id="rId5"/>
    <p:sldId id="258" r:id="rId6"/>
    <p:sldId id="259" r:id="rId7"/>
    <p:sldId id="260" r:id="rId8"/>
    <p:sldId id="279" r:id="rId9"/>
    <p:sldId id="262" r:id="rId10"/>
    <p:sldId id="264" r:id="rId11"/>
    <p:sldId id="266" r:id="rId12"/>
    <p:sldId id="268" r:id="rId13"/>
    <p:sldId id="270" r:id="rId14"/>
    <p:sldId id="272" r:id="rId15"/>
    <p:sldId id="274" r:id="rId16"/>
    <p:sldId id="278" r:id="rId17"/>
    <p:sldId id="277"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66" d="100"/>
          <a:sy n="66" d="100"/>
        </p:scale>
        <p:origin x="197" y="3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00010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26422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12845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22379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214507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41EB5C9-1307-BA42-ABA2-0BC069CD8E7F}"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39931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5/12/2019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777853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845127" y="2507552"/>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6172201" y="2507552"/>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5/12/2019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2090469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41EB5C9-1307-BA42-ABA2-0BC069CD8E7F}" type="datetimeFigureOut">
              <a:rPr lang="en-US" smtClean="0"/>
              <a:t>5/12/2019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1518959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650737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41EB5C9-1307-BA42-ABA2-0BC069CD8E7F}" type="datetimeFigureOut">
              <a:rPr lang="en-US" smtClean="0"/>
              <a:t>5/12/2019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040355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010888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41EB5C9-1307-BA42-ABA2-0BC069CD8E7F}" type="datetimeFigureOut">
              <a:rPr lang="en-US" smtClean="0"/>
              <a:t>5/12/2019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8286272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4350046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297243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83B9EDC-5DC9-41C7-880F-78D309C57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0127" y="485267"/>
            <a:ext cx="3199992" cy="9735858"/>
          </a:xfrm>
          <a:prstGeom prst="rect">
            <a:avLst/>
          </a:prstGeom>
        </p:spPr>
      </p:pic>
      <p:sp>
        <p:nvSpPr>
          <p:cNvPr id="26" name="文本占位符 25">
            <a:extLst>
              <a:ext uri="{FF2B5EF4-FFF2-40B4-BE49-F238E27FC236}">
                <a16:creationId xmlns:a16="http://schemas.microsoft.com/office/drawing/2014/main" id="{A0EE99DC-08FE-44BF-BA3E-74CF605C7A2C}"/>
              </a:ext>
            </a:extLst>
          </p:cNvPr>
          <p:cNvSpPr>
            <a:spLocks noGrp="1"/>
          </p:cNvSpPr>
          <p:nvPr>
            <p:ph type="body" sz="quarter" idx="10" hasCustomPrompt="1"/>
          </p:nvPr>
        </p:nvSpPr>
        <p:spPr>
          <a:xfrm>
            <a:off x="667503" y="2749690"/>
            <a:ext cx="5798383" cy="878840"/>
          </a:xfrm>
          <a:prstGeom prst="rect">
            <a:avLst/>
          </a:prstGeom>
        </p:spPr>
        <p:txBody>
          <a:bodyPr lIns="0">
            <a:noAutofit/>
          </a:bodyPr>
          <a:lstStyle>
            <a:lvl1pPr marL="0" indent="0">
              <a:lnSpc>
                <a:spcPct val="100000"/>
              </a:lnSpc>
              <a:buNone/>
              <a:defRPr sz="4050" b="1" spc="75" baseline="0">
                <a:solidFill>
                  <a:schemeClr val="accent1"/>
                </a:solidFill>
                <a:latin typeface="+mj-ea"/>
                <a:ea typeface="+mj-ea"/>
              </a:defRPr>
            </a:lvl1pPr>
          </a:lstStyle>
          <a:p>
            <a:pPr lvl="0"/>
            <a:r>
              <a:rPr lang="zh-CN" altLang="en-US" dirty="0"/>
              <a:t>请输入你的大标题</a:t>
            </a:r>
            <a:endParaRPr lang="en-US" altLang="zh-CN" dirty="0"/>
          </a:p>
        </p:txBody>
      </p:sp>
      <p:sp>
        <p:nvSpPr>
          <p:cNvPr id="27" name="文本占位符 25">
            <a:extLst>
              <a:ext uri="{FF2B5EF4-FFF2-40B4-BE49-F238E27FC236}">
                <a16:creationId xmlns:a16="http://schemas.microsoft.com/office/drawing/2014/main" id="{14776B52-187C-4162-B5D7-D69B3A95138B}"/>
              </a:ext>
            </a:extLst>
          </p:cNvPr>
          <p:cNvSpPr>
            <a:spLocks noGrp="1"/>
          </p:cNvSpPr>
          <p:nvPr>
            <p:ph type="body" sz="quarter" idx="11" hasCustomPrompt="1"/>
          </p:nvPr>
        </p:nvSpPr>
        <p:spPr>
          <a:xfrm>
            <a:off x="667503" y="1869834"/>
            <a:ext cx="5798383" cy="878840"/>
          </a:xfrm>
          <a:prstGeom prst="rect">
            <a:avLst/>
          </a:prstGeom>
        </p:spPr>
        <p:txBody>
          <a:bodyPr lIns="0">
            <a:noAutofit/>
          </a:bodyPr>
          <a:lstStyle>
            <a:lvl1pPr marL="0" indent="0">
              <a:lnSpc>
                <a:spcPct val="100000"/>
              </a:lnSpc>
              <a:buNone/>
              <a:defRPr sz="4050" b="0" spc="75" baseline="0">
                <a:latin typeface="+mj-ea"/>
                <a:ea typeface="+mj-ea"/>
              </a:defRPr>
            </a:lvl1pPr>
          </a:lstStyle>
          <a:p>
            <a:pPr lvl="0"/>
            <a:r>
              <a:rPr lang="zh-CN" altLang="en-US" dirty="0"/>
              <a:t>请输入答辩类型</a:t>
            </a:r>
            <a:endParaRPr lang="en-US" altLang="zh-CN" dirty="0"/>
          </a:p>
        </p:txBody>
      </p:sp>
      <p:sp>
        <p:nvSpPr>
          <p:cNvPr id="29" name="文本占位符 28">
            <a:extLst>
              <a:ext uri="{FF2B5EF4-FFF2-40B4-BE49-F238E27FC236}">
                <a16:creationId xmlns:a16="http://schemas.microsoft.com/office/drawing/2014/main" id="{88BA8AD3-B6D3-4025-81B6-B4747DB7E286}"/>
              </a:ext>
            </a:extLst>
          </p:cNvPr>
          <p:cNvSpPr>
            <a:spLocks noGrp="1"/>
          </p:cNvSpPr>
          <p:nvPr>
            <p:ph type="body" sz="quarter" idx="12" hasCustomPrompt="1"/>
          </p:nvPr>
        </p:nvSpPr>
        <p:spPr>
          <a:xfrm>
            <a:off x="667504" y="3641672"/>
            <a:ext cx="5606045" cy="286232"/>
          </a:xfrm>
          <a:prstGeom prst="rect">
            <a:avLst/>
          </a:prstGeom>
        </p:spPr>
        <p:txBody>
          <a:bodyPr lIns="0">
            <a:normAutofit/>
          </a:bodyPr>
          <a:lstStyle>
            <a:lvl1pPr marL="0" indent="0">
              <a:lnSpc>
                <a:spcPct val="100000"/>
              </a:lnSpc>
              <a:buNone/>
              <a:defRPr sz="900" spc="413" baseline="0">
                <a:solidFill>
                  <a:schemeClr val="bg1">
                    <a:lumMod val="75000"/>
                  </a:schemeClr>
                </a:solidFill>
                <a:latin typeface="+mj-lt"/>
              </a:defRPr>
            </a:lvl1pPr>
          </a:lstStyle>
          <a:p>
            <a:pPr lvl="0"/>
            <a:r>
              <a:rPr lang="en-US" altLang="zh-CN" dirty="0"/>
              <a:t>Supporting Your Text Here</a:t>
            </a:r>
          </a:p>
        </p:txBody>
      </p:sp>
      <p:cxnSp>
        <p:nvCxnSpPr>
          <p:cNvPr id="19" name="直接连接符 18">
            <a:extLst>
              <a:ext uri="{FF2B5EF4-FFF2-40B4-BE49-F238E27FC236}">
                <a16:creationId xmlns:a16="http://schemas.microsoft.com/office/drawing/2014/main" id="{48D85B3B-E254-4EFE-84E2-6425579D8419}"/>
              </a:ext>
            </a:extLst>
          </p:cNvPr>
          <p:cNvCxnSpPr>
            <a:cxnSpLocks/>
          </p:cNvCxnSpPr>
          <p:nvPr/>
        </p:nvCxnSpPr>
        <p:spPr>
          <a:xfrm>
            <a:off x="667503" y="4839800"/>
            <a:ext cx="4932680" cy="0"/>
          </a:xfrm>
          <a:prstGeom prst="line">
            <a:avLst/>
          </a:prstGeom>
          <a:ln w="127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0" name="图片 19">
            <a:extLst>
              <a:ext uri="{FF2B5EF4-FFF2-40B4-BE49-F238E27FC236}">
                <a16:creationId xmlns:a16="http://schemas.microsoft.com/office/drawing/2014/main" id="{97450EE3-38E4-4373-8262-21484462274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8360" b="34703"/>
          <a:stretch/>
        </p:blipFill>
        <p:spPr>
          <a:xfrm>
            <a:off x="660401" y="205142"/>
            <a:ext cx="2568305" cy="925158"/>
          </a:xfrm>
          <a:prstGeom prst="rect">
            <a:avLst/>
          </a:prstGeom>
        </p:spPr>
      </p:pic>
    </p:spTree>
    <p:extLst>
      <p:ext uri="{BB962C8B-B14F-4D97-AF65-F5344CB8AC3E}">
        <p14:creationId xmlns:p14="http://schemas.microsoft.com/office/powerpoint/2010/main" val="40024151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5E6BAD3A-CE01-4859-806B-2AE23BAB75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3760" y="0"/>
            <a:ext cx="7346565" cy="6858000"/>
          </a:xfrm>
          <a:prstGeom prst="rect">
            <a:avLst/>
          </a:prstGeom>
        </p:spPr>
      </p:pic>
      <p:sp>
        <p:nvSpPr>
          <p:cNvPr id="32" name="任意多边形: 形状 31">
            <a:extLst>
              <a:ext uri="{FF2B5EF4-FFF2-40B4-BE49-F238E27FC236}">
                <a16:creationId xmlns:a16="http://schemas.microsoft.com/office/drawing/2014/main" id="{B688AB28-D263-4BF7-820B-C980E72A1BA3}"/>
              </a:ext>
            </a:extLst>
          </p:cNvPr>
          <p:cNvSpPr/>
          <p:nvPr/>
        </p:nvSpPr>
        <p:spPr>
          <a:xfrm>
            <a:off x="6403321" y="-180899"/>
            <a:ext cx="5356491" cy="8110349"/>
          </a:xfrm>
          <a:custGeom>
            <a:avLst/>
            <a:gdLst>
              <a:gd name="connsiteX0" fmla="*/ 4907596 w 5329086"/>
              <a:gd name="connsiteY0" fmla="*/ 1735493 h 8110349"/>
              <a:gd name="connsiteX1" fmla="*/ 5329086 w 5329086"/>
              <a:gd name="connsiteY1" fmla="*/ 2483140 h 8110349"/>
              <a:gd name="connsiteX2" fmla="*/ 5329086 w 5329086"/>
              <a:gd name="connsiteY2" fmla="*/ 5106050 h 8110349"/>
              <a:gd name="connsiteX3" fmla="*/ 4907597 w 5329086"/>
              <a:gd name="connsiteY3" fmla="*/ 5343666 h 8110349"/>
              <a:gd name="connsiteX4" fmla="*/ 0 w 5329086"/>
              <a:gd name="connsiteY4" fmla="*/ 237617 h 8110349"/>
              <a:gd name="connsiteX5" fmla="*/ 421490 w 5329086"/>
              <a:gd name="connsiteY5" fmla="*/ 0 h 8110349"/>
              <a:gd name="connsiteX6" fmla="*/ 421489 w 5329086"/>
              <a:gd name="connsiteY6" fmla="*/ 7872732 h 8110349"/>
              <a:gd name="connsiteX7" fmla="*/ 0 w 5329086"/>
              <a:gd name="connsiteY7" fmla="*/ 8110349 h 811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9086" h="8110349">
                <a:moveTo>
                  <a:pt x="4907596" y="1735493"/>
                </a:moveTo>
                <a:lnTo>
                  <a:pt x="5329086" y="2483140"/>
                </a:lnTo>
                <a:lnTo>
                  <a:pt x="5329086" y="5106050"/>
                </a:lnTo>
                <a:lnTo>
                  <a:pt x="4907597" y="5343666"/>
                </a:lnTo>
                <a:close/>
                <a:moveTo>
                  <a:pt x="0" y="237617"/>
                </a:moveTo>
                <a:lnTo>
                  <a:pt x="421490" y="0"/>
                </a:lnTo>
                <a:lnTo>
                  <a:pt x="421489" y="7872732"/>
                </a:lnTo>
                <a:lnTo>
                  <a:pt x="0" y="8110349"/>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文本占位符 44">
            <a:extLst>
              <a:ext uri="{FF2B5EF4-FFF2-40B4-BE49-F238E27FC236}">
                <a16:creationId xmlns:a16="http://schemas.microsoft.com/office/drawing/2014/main" id="{799FC7CA-FD32-4494-B701-2B5E9E7A9B4E}"/>
              </a:ext>
            </a:extLst>
          </p:cNvPr>
          <p:cNvSpPr>
            <a:spLocks noGrp="1"/>
          </p:cNvSpPr>
          <p:nvPr>
            <p:ph type="body" sz="quarter" idx="10" hasCustomPrompt="1"/>
          </p:nvPr>
        </p:nvSpPr>
        <p:spPr>
          <a:xfrm>
            <a:off x="881063" y="4131862"/>
            <a:ext cx="4487880" cy="725488"/>
          </a:xfrm>
          <a:prstGeom prst="rect">
            <a:avLst/>
          </a:prstGeom>
        </p:spPr>
        <p:txBody>
          <a:bodyPr lIns="0" rIns="90000">
            <a:noAutofit/>
          </a:bodyPr>
          <a:lstStyle>
            <a:lvl1pPr marL="0" indent="0" algn="ctr">
              <a:lnSpc>
                <a:spcPct val="100000"/>
              </a:lnSpc>
              <a:buNone/>
              <a:defRPr sz="4000" b="1" spc="75" baseline="0">
                <a:solidFill>
                  <a:schemeClr val="tx1"/>
                </a:solidFill>
                <a:latin typeface="+mj-ea"/>
                <a:ea typeface="+mj-ea"/>
              </a:defRPr>
            </a:lvl1pPr>
          </a:lstStyle>
          <a:p>
            <a:pPr lvl="0"/>
            <a:r>
              <a:rPr lang="zh-CN" altLang="en-US" dirty="0"/>
              <a:t>请输入你的节标题</a:t>
            </a:r>
          </a:p>
        </p:txBody>
      </p:sp>
      <p:pic>
        <p:nvPicPr>
          <p:cNvPr id="3" name="图片 2">
            <a:extLst>
              <a:ext uri="{FF2B5EF4-FFF2-40B4-BE49-F238E27FC236}">
                <a16:creationId xmlns:a16="http://schemas.microsoft.com/office/drawing/2014/main" id="{C92DC366-1BE9-4448-955F-E248C2357DF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8360" b="34703"/>
          <a:stretch/>
        </p:blipFill>
        <p:spPr>
          <a:xfrm>
            <a:off x="660401" y="205142"/>
            <a:ext cx="2568305" cy="925158"/>
          </a:xfrm>
          <a:prstGeom prst="rect">
            <a:avLst/>
          </a:prstGeom>
        </p:spPr>
      </p:pic>
    </p:spTree>
    <p:extLst>
      <p:ext uri="{BB962C8B-B14F-4D97-AF65-F5344CB8AC3E}">
        <p14:creationId xmlns:p14="http://schemas.microsoft.com/office/powerpoint/2010/main" val="3165555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32" name="任意多边形: 形状 31">
            <a:extLst>
              <a:ext uri="{FF2B5EF4-FFF2-40B4-BE49-F238E27FC236}">
                <a16:creationId xmlns:a16="http://schemas.microsoft.com/office/drawing/2014/main" id="{B688AB28-D263-4BF7-820B-C980E72A1BA3}"/>
              </a:ext>
            </a:extLst>
          </p:cNvPr>
          <p:cNvSpPr/>
          <p:nvPr/>
        </p:nvSpPr>
        <p:spPr>
          <a:xfrm>
            <a:off x="6403321" y="-180899"/>
            <a:ext cx="5356491" cy="8110349"/>
          </a:xfrm>
          <a:custGeom>
            <a:avLst/>
            <a:gdLst>
              <a:gd name="connsiteX0" fmla="*/ 4907596 w 5329086"/>
              <a:gd name="connsiteY0" fmla="*/ 1735493 h 8110349"/>
              <a:gd name="connsiteX1" fmla="*/ 5329086 w 5329086"/>
              <a:gd name="connsiteY1" fmla="*/ 2483140 h 8110349"/>
              <a:gd name="connsiteX2" fmla="*/ 5329086 w 5329086"/>
              <a:gd name="connsiteY2" fmla="*/ 5106050 h 8110349"/>
              <a:gd name="connsiteX3" fmla="*/ 4907597 w 5329086"/>
              <a:gd name="connsiteY3" fmla="*/ 5343666 h 8110349"/>
              <a:gd name="connsiteX4" fmla="*/ 0 w 5329086"/>
              <a:gd name="connsiteY4" fmla="*/ 237617 h 8110349"/>
              <a:gd name="connsiteX5" fmla="*/ 421490 w 5329086"/>
              <a:gd name="connsiteY5" fmla="*/ 0 h 8110349"/>
              <a:gd name="connsiteX6" fmla="*/ 421489 w 5329086"/>
              <a:gd name="connsiteY6" fmla="*/ 7872732 h 8110349"/>
              <a:gd name="connsiteX7" fmla="*/ 0 w 5329086"/>
              <a:gd name="connsiteY7" fmla="*/ 8110349 h 8110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9086" h="8110349">
                <a:moveTo>
                  <a:pt x="4907596" y="1735493"/>
                </a:moveTo>
                <a:lnTo>
                  <a:pt x="5329086" y="2483140"/>
                </a:lnTo>
                <a:lnTo>
                  <a:pt x="5329086" y="5106050"/>
                </a:lnTo>
                <a:lnTo>
                  <a:pt x="4907597" y="5343666"/>
                </a:lnTo>
                <a:close/>
                <a:moveTo>
                  <a:pt x="0" y="237617"/>
                </a:moveTo>
                <a:lnTo>
                  <a:pt x="421490" y="0"/>
                </a:lnTo>
                <a:lnTo>
                  <a:pt x="421489" y="7872732"/>
                </a:lnTo>
                <a:lnTo>
                  <a:pt x="0" y="8110349"/>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文本占位符 44">
            <a:extLst>
              <a:ext uri="{FF2B5EF4-FFF2-40B4-BE49-F238E27FC236}">
                <a16:creationId xmlns:a16="http://schemas.microsoft.com/office/drawing/2014/main" id="{799FC7CA-FD32-4494-B701-2B5E9E7A9B4E}"/>
              </a:ext>
            </a:extLst>
          </p:cNvPr>
          <p:cNvSpPr>
            <a:spLocks noGrp="1"/>
          </p:cNvSpPr>
          <p:nvPr>
            <p:ph type="body" sz="quarter" idx="10" hasCustomPrompt="1"/>
          </p:nvPr>
        </p:nvSpPr>
        <p:spPr>
          <a:xfrm>
            <a:off x="881063" y="4131862"/>
            <a:ext cx="4487880" cy="725488"/>
          </a:xfrm>
          <a:prstGeom prst="rect">
            <a:avLst/>
          </a:prstGeom>
        </p:spPr>
        <p:txBody>
          <a:bodyPr lIns="0" rIns="90000">
            <a:noAutofit/>
          </a:bodyPr>
          <a:lstStyle>
            <a:lvl1pPr marL="0" indent="0" algn="ctr">
              <a:lnSpc>
                <a:spcPct val="100000"/>
              </a:lnSpc>
              <a:buNone/>
              <a:defRPr sz="4000" b="1" spc="75" baseline="0">
                <a:solidFill>
                  <a:schemeClr val="tx1"/>
                </a:solidFill>
                <a:latin typeface="+mj-ea"/>
                <a:ea typeface="+mj-ea"/>
              </a:defRPr>
            </a:lvl1pPr>
          </a:lstStyle>
          <a:p>
            <a:pPr lvl="0"/>
            <a:r>
              <a:rPr lang="zh-CN" altLang="en-US" dirty="0"/>
              <a:t>请输入你的节标题</a:t>
            </a:r>
          </a:p>
        </p:txBody>
      </p:sp>
      <p:pic>
        <p:nvPicPr>
          <p:cNvPr id="3" name="图片 2">
            <a:extLst>
              <a:ext uri="{FF2B5EF4-FFF2-40B4-BE49-F238E27FC236}">
                <a16:creationId xmlns:a16="http://schemas.microsoft.com/office/drawing/2014/main" id="{C92DC366-1BE9-4448-955F-E248C2357DF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8360" b="34703"/>
          <a:stretch/>
        </p:blipFill>
        <p:spPr>
          <a:xfrm>
            <a:off x="660401" y="205142"/>
            <a:ext cx="2568305" cy="925158"/>
          </a:xfrm>
          <a:prstGeom prst="rect">
            <a:avLst/>
          </a:prstGeom>
        </p:spPr>
      </p:pic>
      <p:pic>
        <p:nvPicPr>
          <p:cNvPr id="4" name="图片 3">
            <a:extLst>
              <a:ext uri="{FF2B5EF4-FFF2-40B4-BE49-F238E27FC236}">
                <a16:creationId xmlns:a16="http://schemas.microsoft.com/office/drawing/2014/main" id="{4142C03A-786D-444C-BF57-3C01F145CDF7}"/>
              </a:ext>
            </a:extLst>
          </p:cNvPr>
          <p:cNvPicPr>
            <a:picLocks noChangeAspect="1"/>
          </p:cNvPicPr>
          <p:nvPr userDrawn="1"/>
        </p:nvPicPr>
        <p:blipFill>
          <a:blip r:embed="rId3"/>
          <a:stretch>
            <a:fillRect/>
          </a:stretch>
        </p:blipFill>
        <p:spPr>
          <a:xfrm>
            <a:off x="5088133" y="0"/>
            <a:ext cx="10759752" cy="6858000"/>
          </a:xfrm>
          <a:prstGeom prst="rect">
            <a:avLst/>
          </a:prstGeom>
        </p:spPr>
      </p:pic>
    </p:spTree>
    <p:extLst>
      <p:ext uri="{BB962C8B-B14F-4D97-AF65-F5344CB8AC3E}">
        <p14:creationId xmlns:p14="http://schemas.microsoft.com/office/powerpoint/2010/main" val="7345171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cxnSp>
        <p:nvCxnSpPr>
          <p:cNvPr id="21" name="直接连接符 20">
            <a:extLst>
              <a:ext uri="{FF2B5EF4-FFF2-40B4-BE49-F238E27FC236}">
                <a16:creationId xmlns:a16="http://schemas.microsoft.com/office/drawing/2014/main" id="{F3483FF7-1FFC-4CF8-87E8-12056578B199}"/>
              </a:ext>
            </a:extLst>
          </p:cNvPr>
          <p:cNvCxnSpPr>
            <a:cxnSpLocks/>
          </p:cNvCxnSpPr>
          <p:nvPr/>
        </p:nvCxnSpPr>
        <p:spPr>
          <a:xfrm>
            <a:off x="660400" y="1130300"/>
            <a:ext cx="1086008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8" name="文本占位符 67">
            <a:extLst>
              <a:ext uri="{FF2B5EF4-FFF2-40B4-BE49-F238E27FC236}">
                <a16:creationId xmlns:a16="http://schemas.microsoft.com/office/drawing/2014/main" id="{B5D6DB47-5BC5-4C49-AD88-480E7DAD3EAF}"/>
              </a:ext>
            </a:extLst>
          </p:cNvPr>
          <p:cNvSpPr>
            <a:spLocks noGrp="1"/>
          </p:cNvSpPr>
          <p:nvPr>
            <p:ph type="body" sz="quarter" idx="11" hasCustomPrompt="1"/>
          </p:nvPr>
        </p:nvSpPr>
        <p:spPr>
          <a:xfrm>
            <a:off x="881063" y="417840"/>
            <a:ext cx="8920029" cy="585866"/>
          </a:xfrm>
          <a:prstGeom prst="rect">
            <a:avLst/>
          </a:prstGeom>
        </p:spPr>
        <p:txBody>
          <a:bodyPr lIns="0" bIns="46800">
            <a:spAutoFit/>
          </a:bodyPr>
          <a:lstStyle>
            <a:lvl1pPr marL="0" indent="0">
              <a:lnSpc>
                <a:spcPct val="100000"/>
              </a:lnSpc>
              <a:buNone/>
              <a:defRPr sz="3200" b="1">
                <a:solidFill>
                  <a:schemeClr val="tx1"/>
                </a:solidFill>
                <a:latin typeface="+mj-ea"/>
                <a:ea typeface="+mj-ea"/>
              </a:defRPr>
            </a:lvl1pPr>
          </a:lstStyle>
          <a:p>
            <a:pPr lvl="0"/>
            <a:r>
              <a:rPr lang="zh-CN" altLang="en-US" dirty="0"/>
              <a:t>单击此处编辑母版标题样式</a:t>
            </a:r>
          </a:p>
        </p:txBody>
      </p:sp>
      <p:sp>
        <p:nvSpPr>
          <p:cNvPr id="16" name="内容占位符 2">
            <a:extLst>
              <a:ext uri="{FF2B5EF4-FFF2-40B4-BE49-F238E27FC236}">
                <a16:creationId xmlns:a16="http://schemas.microsoft.com/office/drawing/2014/main" id="{42413264-E169-45CE-A4AB-CB32C7BFD4A6}"/>
              </a:ext>
            </a:extLst>
          </p:cNvPr>
          <p:cNvSpPr>
            <a:spLocks noGrp="1"/>
          </p:cNvSpPr>
          <p:nvPr>
            <p:ph idx="1"/>
          </p:nvPr>
        </p:nvSpPr>
        <p:spPr>
          <a:xfrm>
            <a:off x="881063" y="1342998"/>
            <a:ext cx="10639425" cy="5019675"/>
          </a:xfrm>
          <a:prstGeom prst="rect">
            <a:avLst/>
          </a:prstGeom>
        </p:spPr>
        <p:txBody>
          <a:bodyPr/>
          <a:lstStyle>
            <a:lvl1pPr>
              <a:defRPr sz="2800"/>
            </a:lvl1pPr>
            <a:lvl2pPr>
              <a:defRPr sz="2400"/>
            </a:lvl2pPr>
            <a:lvl3pPr>
              <a:defRPr sz="2400"/>
            </a:lvl3pPr>
            <a:lvl4pPr>
              <a:defRPr sz="1800"/>
            </a:lvl4pPr>
            <a:lvl5pPr>
              <a:defRPr sz="18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5" name="灯片编号占位符 3">
            <a:extLst>
              <a:ext uri="{FF2B5EF4-FFF2-40B4-BE49-F238E27FC236}">
                <a16:creationId xmlns:a16="http://schemas.microsoft.com/office/drawing/2014/main" id="{B4AEEAD2-B2AC-4155-BC4E-0E9125A3436F}"/>
              </a:ext>
            </a:extLst>
          </p:cNvPr>
          <p:cNvSpPr>
            <a:spLocks noGrp="1"/>
          </p:cNvSpPr>
          <p:nvPr>
            <p:ph type="sldNum" sz="quarter" idx="4"/>
          </p:nvPr>
        </p:nvSpPr>
        <p:spPr>
          <a:xfrm>
            <a:off x="8775700" y="6235704"/>
            <a:ext cx="2743200" cy="365125"/>
          </a:xfrm>
          <a:prstGeom prst="rect">
            <a:avLst/>
          </a:prstGeom>
        </p:spPr>
        <p:txBody>
          <a:bodyPr vert="horz" lIns="90000" tIns="45720" rIns="0" bIns="45720" rtlCol="0" anchor="ctr"/>
          <a:lstStyle>
            <a:lvl1pPr algn="r">
              <a:defRPr sz="1050">
                <a:solidFill>
                  <a:schemeClr val="bg1">
                    <a:lumMod val="75000"/>
                  </a:schemeClr>
                </a:solidFill>
              </a:defRPr>
            </a:lvl1pPr>
          </a:lstStyle>
          <a:p>
            <a:fld id="{C5EF2332-01BF-834F-8236-50238282D533}" type="slidenum">
              <a:rPr lang="en-US" smtClean="0"/>
              <a:t>‹#›</a:t>
            </a:fld>
            <a:endParaRPr lang="en-US"/>
          </a:p>
        </p:txBody>
      </p:sp>
      <p:pic>
        <p:nvPicPr>
          <p:cNvPr id="10" name="图片 9">
            <a:extLst>
              <a:ext uri="{FF2B5EF4-FFF2-40B4-BE49-F238E27FC236}">
                <a16:creationId xmlns:a16="http://schemas.microsoft.com/office/drawing/2014/main" id="{02068535-C7F7-4617-B562-9EF831DFE48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28360" b="34703"/>
          <a:stretch/>
        </p:blipFill>
        <p:spPr>
          <a:xfrm>
            <a:off x="8950597" y="195290"/>
            <a:ext cx="2568305" cy="925158"/>
          </a:xfrm>
          <a:prstGeom prst="rect">
            <a:avLst/>
          </a:prstGeom>
        </p:spPr>
      </p:pic>
    </p:spTree>
    <p:extLst>
      <p:ext uri="{BB962C8B-B14F-4D97-AF65-F5344CB8AC3E}">
        <p14:creationId xmlns:p14="http://schemas.microsoft.com/office/powerpoint/2010/main" val="1430805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仅标题页">
    <p:spTree>
      <p:nvGrpSpPr>
        <p:cNvPr id="1" name=""/>
        <p:cNvGrpSpPr/>
        <p:nvPr/>
      </p:nvGrpSpPr>
      <p:grpSpPr>
        <a:xfrm>
          <a:off x="0" y="0"/>
          <a:ext cx="0" cy="0"/>
          <a:chOff x="0" y="0"/>
          <a:chExt cx="0" cy="0"/>
        </a:xfrm>
      </p:grpSpPr>
      <p:cxnSp>
        <p:nvCxnSpPr>
          <p:cNvPr id="19" name="直接连接符 18">
            <a:extLst>
              <a:ext uri="{FF2B5EF4-FFF2-40B4-BE49-F238E27FC236}">
                <a16:creationId xmlns:a16="http://schemas.microsoft.com/office/drawing/2014/main" id="{270C1EB7-9793-4453-BF85-BDA9BFDB01FB}"/>
              </a:ext>
            </a:extLst>
          </p:cNvPr>
          <p:cNvCxnSpPr>
            <a:cxnSpLocks/>
          </p:cNvCxnSpPr>
          <p:nvPr/>
        </p:nvCxnSpPr>
        <p:spPr>
          <a:xfrm>
            <a:off x="660401" y="1130300"/>
            <a:ext cx="110363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文本占位符 67">
            <a:extLst>
              <a:ext uri="{FF2B5EF4-FFF2-40B4-BE49-F238E27FC236}">
                <a16:creationId xmlns:a16="http://schemas.microsoft.com/office/drawing/2014/main" id="{60F93DEA-A852-4B06-9273-376E9E5D4153}"/>
              </a:ext>
            </a:extLst>
          </p:cNvPr>
          <p:cNvSpPr>
            <a:spLocks noGrp="1"/>
          </p:cNvSpPr>
          <p:nvPr>
            <p:ph type="body" sz="quarter" idx="11" hasCustomPrompt="1"/>
          </p:nvPr>
        </p:nvSpPr>
        <p:spPr>
          <a:xfrm>
            <a:off x="881063" y="442834"/>
            <a:ext cx="8920029" cy="585866"/>
          </a:xfrm>
          <a:prstGeom prst="rect">
            <a:avLst/>
          </a:prstGeom>
        </p:spPr>
        <p:txBody>
          <a:bodyPr lIns="0" bIns="46800">
            <a:spAutoFit/>
          </a:bodyPr>
          <a:lstStyle>
            <a:lvl1pPr marL="0" indent="0">
              <a:lnSpc>
                <a:spcPct val="100000"/>
              </a:lnSpc>
              <a:buNone/>
              <a:defRPr lang="zh-CN" altLang="en-US" sz="3200" b="1" kern="1200" dirty="0">
                <a:solidFill>
                  <a:schemeClr val="tx1"/>
                </a:solidFill>
                <a:latin typeface="+mj-ea"/>
                <a:ea typeface="+mj-ea"/>
                <a:cs typeface="+mn-cs"/>
              </a:defRPr>
            </a:lvl1pPr>
          </a:lstStyle>
          <a:p>
            <a:pPr lvl="0"/>
            <a:r>
              <a:rPr lang="zh-CN" altLang="en-US" dirty="0"/>
              <a:t>单击此处编辑母版标题样式</a:t>
            </a:r>
          </a:p>
        </p:txBody>
      </p:sp>
      <p:sp>
        <p:nvSpPr>
          <p:cNvPr id="6" name="灯片编号占位符 5">
            <a:extLst>
              <a:ext uri="{FF2B5EF4-FFF2-40B4-BE49-F238E27FC236}">
                <a16:creationId xmlns:a16="http://schemas.microsoft.com/office/drawing/2014/main" id="{C9C62155-2DC4-4CFC-A815-0E317EC113C2}"/>
              </a:ext>
            </a:extLst>
          </p:cNvPr>
          <p:cNvSpPr>
            <a:spLocks noGrp="1"/>
          </p:cNvSpPr>
          <p:nvPr>
            <p:ph type="sldNum" sz="quarter" idx="14"/>
          </p:nvPr>
        </p:nvSpPr>
        <p:spPr/>
        <p:txBody>
          <a:bodyPr/>
          <a:lstStyle/>
          <a:p>
            <a:fld id="{C5EF2332-01BF-834F-8236-50238282D533}" type="slidenum">
              <a:rPr lang="en-US" smtClean="0"/>
              <a:t>‹#›</a:t>
            </a:fld>
            <a:endParaRPr lang="en-US"/>
          </a:p>
        </p:txBody>
      </p:sp>
      <p:pic>
        <p:nvPicPr>
          <p:cNvPr id="13" name="图片 12">
            <a:extLst>
              <a:ext uri="{FF2B5EF4-FFF2-40B4-BE49-F238E27FC236}">
                <a16:creationId xmlns:a16="http://schemas.microsoft.com/office/drawing/2014/main" id="{589ECB6E-9BF0-47D8-928C-82E7706A8E7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8360" b="34703"/>
          <a:stretch/>
        </p:blipFill>
        <p:spPr>
          <a:xfrm>
            <a:off x="8950597" y="195290"/>
            <a:ext cx="2568305" cy="925158"/>
          </a:xfrm>
          <a:prstGeom prst="rect">
            <a:avLst/>
          </a:prstGeom>
        </p:spPr>
      </p:pic>
    </p:spTree>
    <p:extLst>
      <p:ext uri="{BB962C8B-B14F-4D97-AF65-F5344CB8AC3E}">
        <p14:creationId xmlns:p14="http://schemas.microsoft.com/office/powerpoint/2010/main" val="32497444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DC5D5D0-7851-42B4-8F69-C9F149B0B6A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8360" b="34703"/>
          <a:stretch/>
        </p:blipFill>
        <p:spPr>
          <a:xfrm>
            <a:off x="8950597" y="195290"/>
            <a:ext cx="2568305" cy="925158"/>
          </a:xfrm>
          <a:prstGeom prst="rect">
            <a:avLst/>
          </a:prstGeom>
        </p:spPr>
      </p:pic>
    </p:spTree>
    <p:extLst>
      <p:ext uri="{BB962C8B-B14F-4D97-AF65-F5344CB8AC3E}">
        <p14:creationId xmlns:p14="http://schemas.microsoft.com/office/powerpoint/2010/main" val="18701580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末尾幻灯片">
    <p:spTree>
      <p:nvGrpSpPr>
        <p:cNvPr id="1" name=""/>
        <p:cNvGrpSpPr/>
        <p:nvPr/>
      </p:nvGrpSpPr>
      <p:grpSpPr>
        <a:xfrm>
          <a:off x="0" y="0"/>
          <a:ext cx="0" cy="0"/>
          <a:chOff x="0" y="0"/>
          <a:chExt cx="0" cy="0"/>
        </a:xfrm>
      </p:grpSpPr>
      <p:sp>
        <p:nvSpPr>
          <p:cNvPr id="20" name="矩形 19" hidden="1">
            <a:extLst>
              <a:ext uri="{FF2B5EF4-FFF2-40B4-BE49-F238E27FC236}">
                <a16:creationId xmlns:a16="http://schemas.microsoft.com/office/drawing/2014/main" id="{6F4E6FFE-FA52-4384-AB7A-2ABB92F750E2}"/>
              </a:ext>
            </a:extLst>
          </p:cNvPr>
          <p:cNvSpPr/>
          <p:nvPr/>
        </p:nvSpPr>
        <p:spPr>
          <a:xfrm>
            <a:off x="0" y="0"/>
            <a:ext cx="12192000" cy="6858000"/>
          </a:xfrm>
          <a:prstGeom prst="rect">
            <a:avLst/>
          </a:prstGeom>
          <a:blipFill dpi="0" rotWithShape="1">
            <a:blip r:embed="rId2">
              <a:alphaModFix amt="10000"/>
            </a:blip>
            <a:srcRect/>
            <a:tile tx="0" ty="0" sx="100000" sy="100000" flip="none" algn="tl"/>
          </a:blip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任意多边形: 形状 51">
            <a:extLst>
              <a:ext uri="{FF2B5EF4-FFF2-40B4-BE49-F238E27FC236}">
                <a16:creationId xmlns:a16="http://schemas.microsoft.com/office/drawing/2014/main" id="{A58FA06B-AB25-4978-AAE5-CC0F97442BB5}"/>
              </a:ext>
            </a:extLst>
          </p:cNvPr>
          <p:cNvSpPr/>
          <p:nvPr/>
        </p:nvSpPr>
        <p:spPr>
          <a:xfrm rot="1759603">
            <a:off x="5759551" y="3287609"/>
            <a:ext cx="326672" cy="3900322"/>
          </a:xfrm>
          <a:custGeom>
            <a:avLst/>
            <a:gdLst>
              <a:gd name="connsiteX0" fmla="*/ 0 w 326672"/>
              <a:gd name="connsiteY0" fmla="*/ 0 h 3900322"/>
              <a:gd name="connsiteX1" fmla="*/ 326672 w 326672"/>
              <a:gd name="connsiteY1" fmla="*/ 0 h 3900322"/>
              <a:gd name="connsiteX2" fmla="*/ 326672 w 326672"/>
              <a:gd name="connsiteY2" fmla="*/ 3716802 h 3900322"/>
              <a:gd name="connsiteX3" fmla="*/ 0 w 326672"/>
              <a:gd name="connsiteY3" fmla="*/ 3900322 h 3900322"/>
            </a:gdLst>
            <a:ahLst/>
            <a:cxnLst>
              <a:cxn ang="0">
                <a:pos x="connsiteX0" y="connsiteY0"/>
              </a:cxn>
              <a:cxn ang="0">
                <a:pos x="connsiteX1" y="connsiteY1"/>
              </a:cxn>
              <a:cxn ang="0">
                <a:pos x="connsiteX2" y="connsiteY2"/>
              </a:cxn>
              <a:cxn ang="0">
                <a:pos x="connsiteX3" y="connsiteY3"/>
              </a:cxn>
            </a:cxnLst>
            <a:rect l="l" t="t" r="r" b="b"/>
            <a:pathLst>
              <a:path w="326672" h="3900322">
                <a:moveTo>
                  <a:pt x="0" y="0"/>
                </a:moveTo>
                <a:lnTo>
                  <a:pt x="326672" y="0"/>
                </a:lnTo>
                <a:lnTo>
                  <a:pt x="326672" y="3716802"/>
                </a:lnTo>
                <a:lnTo>
                  <a:pt x="0" y="39003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
        <p:nvSpPr>
          <p:cNvPr id="22" name="任意多边形: 形状 21">
            <a:extLst>
              <a:ext uri="{FF2B5EF4-FFF2-40B4-BE49-F238E27FC236}">
                <a16:creationId xmlns:a16="http://schemas.microsoft.com/office/drawing/2014/main" id="{DA8EF30A-199F-48F7-8FE7-043A29ABF804}"/>
              </a:ext>
            </a:extLst>
          </p:cNvPr>
          <p:cNvSpPr/>
          <p:nvPr/>
        </p:nvSpPr>
        <p:spPr>
          <a:xfrm rot="1759603">
            <a:off x="11257063" y="-144084"/>
            <a:ext cx="326672" cy="3732241"/>
          </a:xfrm>
          <a:custGeom>
            <a:avLst/>
            <a:gdLst>
              <a:gd name="connsiteX0" fmla="*/ 0 w 326672"/>
              <a:gd name="connsiteY0" fmla="*/ 0 h 3732241"/>
              <a:gd name="connsiteX1" fmla="*/ 326672 w 326672"/>
              <a:gd name="connsiteY1" fmla="*/ 581488 h 3732241"/>
              <a:gd name="connsiteX2" fmla="*/ 326672 w 326672"/>
              <a:gd name="connsiteY2" fmla="*/ 3732241 h 3732241"/>
              <a:gd name="connsiteX3" fmla="*/ 0 w 326672"/>
              <a:gd name="connsiteY3" fmla="*/ 3732241 h 3732241"/>
            </a:gdLst>
            <a:ahLst/>
            <a:cxnLst>
              <a:cxn ang="0">
                <a:pos x="connsiteX0" y="connsiteY0"/>
              </a:cxn>
              <a:cxn ang="0">
                <a:pos x="connsiteX1" y="connsiteY1"/>
              </a:cxn>
              <a:cxn ang="0">
                <a:pos x="connsiteX2" y="connsiteY2"/>
              </a:cxn>
              <a:cxn ang="0">
                <a:pos x="connsiteX3" y="connsiteY3"/>
              </a:cxn>
            </a:cxnLst>
            <a:rect l="l" t="t" r="r" b="b"/>
            <a:pathLst>
              <a:path w="326672" h="3732241">
                <a:moveTo>
                  <a:pt x="0" y="0"/>
                </a:moveTo>
                <a:lnTo>
                  <a:pt x="326672" y="581488"/>
                </a:lnTo>
                <a:lnTo>
                  <a:pt x="326672" y="3732241"/>
                </a:lnTo>
                <a:lnTo>
                  <a:pt x="0" y="373224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Arial"/>
              <a:ea typeface="微软雅黑"/>
              <a:cs typeface="+mn-cs"/>
            </a:endParaRPr>
          </a:p>
        </p:txBody>
      </p:sp>
      <p:sp>
        <p:nvSpPr>
          <p:cNvPr id="37" name="文本占位符 25">
            <a:extLst>
              <a:ext uri="{FF2B5EF4-FFF2-40B4-BE49-F238E27FC236}">
                <a16:creationId xmlns:a16="http://schemas.microsoft.com/office/drawing/2014/main" id="{E4ADA582-EA35-453A-8567-F7C56CF344BE}"/>
              </a:ext>
            </a:extLst>
          </p:cNvPr>
          <p:cNvSpPr>
            <a:spLocks noGrp="1"/>
          </p:cNvSpPr>
          <p:nvPr>
            <p:ph type="body" sz="quarter" idx="11" hasCustomPrompt="1"/>
          </p:nvPr>
        </p:nvSpPr>
        <p:spPr>
          <a:xfrm>
            <a:off x="667503" y="2749690"/>
            <a:ext cx="5798383" cy="878840"/>
          </a:xfrm>
          <a:prstGeom prst="rect">
            <a:avLst/>
          </a:prstGeom>
        </p:spPr>
        <p:txBody>
          <a:bodyPr lIns="0">
            <a:noAutofit/>
          </a:bodyPr>
          <a:lstStyle>
            <a:lvl1pPr marL="0" indent="0">
              <a:lnSpc>
                <a:spcPct val="100000"/>
              </a:lnSpc>
              <a:buNone/>
              <a:defRPr sz="4050" b="1" spc="75" baseline="0">
                <a:solidFill>
                  <a:schemeClr val="accent1"/>
                </a:solidFill>
                <a:latin typeface="+mj-ea"/>
                <a:ea typeface="+mj-ea"/>
              </a:defRPr>
            </a:lvl1pPr>
          </a:lstStyle>
          <a:p>
            <a:pPr lvl="0"/>
            <a:r>
              <a:rPr lang="zh-CN" altLang="en-US" dirty="0"/>
              <a:t>请输入你的大标题</a:t>
            </a:r>
            <a:endParaRPr lang="en-US" altLang="zh-CN" dirty="0"/>
          </a:p>
        </p:txBody>
      </p:sp>
      <p:sp>
        <p:nvSpPr>
          <p:cNvPr id="38" name="文本占位符 25">
            <a:extLst>
              <a:ext uri="{FF2B5EF4-FFF2-40B4-BE49-F238E27FC236}">
                <a16:creationId xmlns:a16="http://schemas.microsoft.com/office/drawing/2014/main" id="{1DECE027-5C01-4F9B-917C-A6FAC8BBFF75}"/>
              </a:ext>
            </a:extLst>
          </p:cNvPr>
          <p:cNvSpPr>
            <a:spLocks noGrp="1"/>
          </p:cNvSpPr>
          <p:nvPr>
            <p:ph type="body" sz="quarter" idx="12" hasCustomPrompt="1"/>
          </p:nvPr>
        </p:nvSpPr>
        <p:spPr>
          <a:xfrm>
            <a:off x="667503" y="1869834"/>
            <a:ext cx="5798383" cy="878840"/>
          </a:xfrm>
          <a:prstGeom prst="rect">
            <a:avLst/>
          </a:prstGeom>
        </p:spPr>
        <p:txBody>
          <a:bodyPr lIns="0">
            <a:noAutofit/>
          </a:bodyPr>
          <a:lstStyle>
            <a:lvl1pPr marL="0" indent="0">
              <a:lnSpc>
                <a:spcPct val="100000"/>
              </a:lnSpc>
              <a:buNone/>
              <a:defRPr sz="4050" b="0" spc="75" baseline="0">
                <a:latin typeface="+mj-ea"/>
                <a:ea typeface="+mj-ea"/>
              </a:defRPr>
            </a:lvl1pPr>
          </a:lstStyle>
          <a:p>
            <a:pPr lvl="0"/>
            <a:r>
              <a:rPr lang="zh-CN" altLang="en-US" dirty="0"/>
              <a:t>请输入答辩类型</a:t>
            </a:r>
            <a:endParaRPr lang="en-US" altLang="zh-CN" dirty="0"/>
          </a:p>
        </p:txBody>
      </p:sp>
      <p:sp>
        <p:nvSpPr>
          <p:cNvPr id="16" name="文本占位符 28">
            <a:extLst>
              <a:ext uri="{FF2B5EF4-FFF2-40B4-BE49-F238E27FC236}">
                <a16:creationId xmlns:a16="http://schemas.microsoft.com/office/drawing/2014/main" id="{9B94D9EF-4196-4442-9996-7F3789BF2D48}"/>
              </a:ext>
            </a:extLst>
          </p:cNvPr>
          <p:cNvSpPr>
            <a:spLocks noGrp="1"/>
          </p:cNvSpPr>
          <p:nvPr>
            <p:ph type="body" sz="quarter" idx="17" hasCustomPrompt="1"/>
          </p:nvPr>
        </p:nvSpPr>
        <p:spPr>
          <a:xfrm>
            <a:off x="667503" y="3641672"/>
            <a:ext cx="5798383" cy="286232"/>
          </a:xfrm>
          <a:prstGeom prst="rect">
            <a:avLst/>
          </a:prstGeom>
        </p:spPr>
        <p:txBody>
          <a:bodyPr lIns="0">
            <a:normAutofit/>
          </a:bodyPr>
          <a:lstStyle>
            <a:lvl1pPr marL="0" indent="0">
              <a:lnSpc>
                <a:spcPct val="100000"/>
              </a:lnSpc>
              <a:buNone/>
              <a:defRPr sz="900" spc="413" baseline="0">
                <a:solidFill>
                  <a:schemeClr val="bg1">
                    <a:lumMod val="75000"/>
                  </a:schemeClr>
                </a:solidFill>
                <a:latin typeface="+mj-lt"/>
              </a:defRPr>
            </a:lvl1pPr>
          </a:lstStyle>
          <a:p>
            <a:pPr lvl="0"/>
            <a:r>
              <a:rPr lang="en-US" altLang="zh-CN" dirty="0"/>
              <a:t>Supporting Your Text Here</a:t>
            </a:r>
          </a:p>
        </p:txBody>
      </p:sp>
      <p:cxnSp>
        <p:nvCxnSpPr>
          <p:cNvPr id="21" name="直接连接符 20">
            <a:extLst>
              <a:ext uri="{FF2B5EF4-FFF2-40B4-BE49-F238E27FC236}">
                <a16:creationId xmlns:a16="http://schemas.microsoft.com/office/drawing/2014/main" id="{79BA3EFB-BD18-45B4-8778-74044C6C6E66}"/>
              </a:ext>
            </a:extLst>
          </p:cNvPr>
          <p:cNvCxnSpPr>
            <a:cxnSpLocks/>
          </p:cNvCxnSpPr>
          <p:nvPr/>
        </p:nvCxnSpPr>
        <p:spPr>
          <a:xfrm>
            <a:off x="667503" y="4839800"/>
            <a:ext cx="4932680" cy="0"/>
          </a:xfrm>
          <a:prstGeom prst="line">
            <a:avLst/>
          </a:prstGeom>
          <a:ln w="12700" cap="rnd">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5" name="图片 24">
            <a:extLst>
              <a:ext uri="{FF2B5EF4-FFF2-40B4-BE49-F238E27FC236}">
                <a16:creationId xmlns:a16="http://schemas.microsoft.com/office/drawing/2014/main" id="{A055B993-6A1A-42E0-888F-7F38186483D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8360" b="34703"/>
          <a:stretch/>
        </p:blipFill>
        <p:spPr>
          <a:xfrm>
            <a:off x="660401" y="205142"/>
            <a:ext cx="2568305" cy="925158"/>
          </a:xfrm>
          <a:prstGeom prst="rect">
            <a:avLst/>
          </a:prstGeom>
        </p:spPr>
      </p:pic>
    </p:spTree>
    <p:extLst>
      <p:ext uri="{BB962C8B-B14F-4D97-AF65-F5344CB8AC3E}">
        <p14:creationId xmlns:p14="http://schemas.microsoft.com/office/powerpoint/2010/main" val="3178460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41EB5C9-1307-BA42-ABA2-0BC069CD8E7F}"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9333014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2886888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0218897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6442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5/12/2019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935153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845127" y="2507552"/>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6172201" y="2507552"/>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5/12/2019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152502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41EB5C9-1307-BA42-ABA2-0BC069CD8E7F}" type="datetimeFigureOut">
              <a:rPr lang="en-US" smtClean="0"/>
              <a:t>5/12/2019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2551671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97655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41EB5C9-1307-BA42-ABA2-0BC069CD8E7F}" type="datetimeFigureOut">
              <a:rPr lang="en-US" smtClean="0"/>
              <a:t>5/12/2019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29489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41EB5C9-1307-BA42-ABA2-0BC069CD8E7F}" type="datetimeFigureOut">
              <a:rPr lang="en-US" smtClean="0"/>
              <a:t>5/12/2019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851802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241EB5C9-1307-BA42-ABA2-0BC069CD8E7F}" type="datetimeFigureOut">
              <a:rPr lang="en-US" smtClean="0"/>
              <a:t>5/12/2019</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18001861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241EB5C9-1307-BA42-ABA2-0BC069CD8E7F}" type="datetimeFigureOut">
              <a:rPr lang="en-US" smtClean="0"/>
              <a:t>5/12/2019</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13888922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日期占位符 3">
            <a:extLst>
              <a:ext uri="{FF2B5EF4-FFF2-40B4-BE49-F238E27FC236}">
                <a16:creationId xmlns:a16="http://schemas.microsoft.com/office/drawing/2014/main" id="{41072DDE-095D-478E-BB83-ABA1BDC3F84B}"/>
              </a:ext>
            </a:extLst>
          </p:cNvPr>
          <p:cNvSpPr>
            <a:spLocks noGrp="1"/>
          </p:cNvSpPr>
          <p:nvPr>
            <p:ph type="dt" sz="half" idx="2"/>
          </p:nvPr>
        </p:nvSpPr>
        <p:spPr>
          <a:xfrm>
            <a:off x="660400" y="6235704"/>
            <a:ext cx="3342640" cy="365125"/>
          </a:xfrm>
          <a:prstGeom prst="rect">
            <a:avLst/>
          </a:prstGeom>
        </p:spPr>
        <p:txBody>
          <a:bodyPr vert="horz" lIns="0" tIns="45720" rIns="91440" bIns="45720" rtlCol="0" anchor="ctr"/>
          <a:lstStyle>
            <a:lvl1pPr marL="0" marR="0" indent="0" algn="l" defTabSz="685800" rtl="0" eaLnBrk="1" fontAlgn="auto" latinLnBrk="0" hangingPunct="1">
              <a:lnSpc>
                <a:spcPct val="100000"/>
              </a:lnSpc>
              <a:spcBef>
                <a:spcPts val="0"/>
              </a:spcBef>
              <a:spcAft>
                <a:spcPts val="0"/>
              </a:spcAft>
              <a:buClrTx/>
              <a:buSzTx/>
              <a:buFontTx/>
              <a:buNone/>
              <a:tabLst/>
              <a:defRPr sz="1050" spc="75" baseline="0">
                <a:solidFill>
                  <a:schemeClr val="tx1">
                    <a:tint val="75000"/>
                  </a:schemeClr>
                </a:solidFill>
              </a:defRPr>
            </a:lvl1pPr>
          </a:lstStyle>
          <a:p>
            <a:fld id="{241EB5C9-1307-BA42-ABA2-0BC069CD8E7F}" type="datetimeFigureOut">
              <a:rPr lang="en-US" smtClean="0"/>
              <a:t>5/12/2019</a:t>
            </a:fld>
            <a:endParaRPr lang="en-US"/>
          </a:p>
        </p:txBody>
      </p:sp>
      <p:sp>
        <p:nvSpPr>
          <p:cNvPr id="10" name="页脚占位符 4">
            <a:extLst>
              <a:ext uri="{FF2B5EF4-FFF2-40B4-BE49-F238E27FC236}">
                <a16:creationId xmlns:a16="http://schemas.microsoft.com/office/drawing/2014/main" id="{A9702F99-3075-4691-89D2-91C1B0879690}"/>
              </a:ext>
            </a:extLst>
          </p:cNvPr>
          <p:cNvSpPr>
            <a:spLocks noGrp="1"/>
          </p:cNvSpPr>
          <p:nvPr>
            <p:ph type="ftr" sz="quarter" idx="3"/>
          </p:nvPr>
        </p:nvSpPr>
        <p:spPr>
          <a:xfrm>
            <a:off x="4622800" y="6235704"/>
            <a:ext cx="2946400" cy="365125"/>
          </a:xfrm>
          <a:prstGeom prst="rect">
            <a:avLst/>
          </a:prstGeom>
        </p:spPr>
        <p:txBody>
          <a:bodyPr vert="horz" lIns="91440" tIns="45720" rIns="91440" bIns="45720" rtlCol="0" anchor="ctr"/>
          <a:lstStyle>
            <a:lvl1pPr algn="ctr">
              <a:defRPr sz="1050" i="0" spc="225" baseline="0">
                <a:solidFill>
                  <a:schemeClr val="accent1"/>
                </a:solidFill>
              </a:defRPr>
            </a:lvl1pPr>
          </a:lstStyle>
          <a:p>
            <a:endParaRPr lang="en-US"/>
          </a:p>
        </p:txBody>
      </p:sp>
      <p:sp>
        <p:nvSpPr>
          <p:cNvPr id="11" name="灯片编号占位符 3">
            <a:extLst>
              <a:ext uri="{FF2B5EF4-FFF2-40B4-BE49-F238E27FC236}">
                <a16:creationId xmlns:a16="http://schemas.microsoft.com/office/drawing/2014/main" id="{3013BABA-E6FA-44CB-98BD-4DC4C4748E59}"/>
              </a:ext>
            </a:extLst>
          </p:cNvPr>
          <p:cNvSpPr>
            <a:spLocks noGrp="1"/>
          </p:cNvSpPr>
          <p:nvPr>
            <p:ph type="sldNum" sz="quarter" idx="4"/>
          </p:nvPr>
        </p:nvSpPr>
        <p:spPr>
          <a:xfrm>
            <a:off x="8775700" y="6235704"/>
            <a:ext cx="2743200" cy="365125"/>
          </a:xfrm>
          <a:prstGeom prst="rect">
            <a:avLst/>
          </a:prstGeom>
        </p:spPr>
        <p:txBody>
          <a:bodyPr vert="horz" lIns="90000" tIns="45720" rIns="0" bIns="45720" rtlCol="0" anchor="ctr"/>
          <a:lstStyle>
            <a:lvl1pPr algn="r">
              <a:defRPr sz="1050">
                <a:solidFill>
                  <a:schemeClr val="bg1">
                    <a:lumMod val="75000"/>
                  </a:schemeClr>
                </a:solidFill>
              </a:defRPr>
            </a:lvl1pPr>
          </a:lstStyle>
          <a:p>
            <a:fld id="{C5EF2332-01BF-834F-8236-50238282D533}" type="slidenum">
              <a:rPr lang="en-US" smtClean="0"/>
              <a:t>‹#›</a:t>
            </a:fld>
            <a:endParaRPr lang="en-US"/>
          </a:p>
        </p:txBody>
      </p:sp>
      <p:sp>
        <p:nvSpPr>
          <p:cNvPr id="12" name="标题占位符 1">
            <a:extLst>
              <a:ext uri="{FF2B5EF4-FFF2-40B4-BE49-F238E27FC236}">
                <a16:creationId xmlns:a16="http://schemas.microsoft.com/office/drawing/2014/main" id="{75E6161D-B0D4-4DDC-97C8-D01DE23BD01A}"/>
              </a:ext>
            </a:extLst>
          </p:cNvPr>
          <p:cNvSpPr>
            <a:spLocks noGrp="1"/>
          </p:cNvSpPr>
          <p:nvPr>
            <p:ph type="title"/>
          </p:nvPr>
        </p:nvSpPr>
        <p:spPr>
          <a:xfrm>
            <a:off x="669870" y="1"/>
            <a:ext cx="10849031" cy="1028700"/>
          </a:xfrm>
          <a:prstGeom prst="rect">
            <a:avLst/>
          </a:prstGeom>
        </p:spPr>
        <p:txBody>
          <a:bodyPr vert="horz" lIns="0" tIns="0" rIns="0" bIns="0" rtlCol="0" anchor="b" anchorCtr="0">
            <a:noAutofit/>
          </a:bodyPr>
          <a:lstStyle/>
          <a:p>
            <a:r>
              <a:rPr lang="zh-CN" altLang="en-US" dirty="0"/>
              <a:t>单击此处编辑母版标题样式</a:t>
            </a:r>
          </a:p>
        </p:txBody>
      </p:sp>
      <p:sp>
        <p:nvSpPr>
          <p:cNvPr id="13" name="文本占位符 2">
            <a:extLst>
              <a:ext uri="{FF2B5EF4-FFF2-40B4-BE49-F238E27FC236}">
                <a16:creationId xmlns:a16="http://schemas.microsoft.com/office/drawing/2014/main" id="{4A578588-4DBB-4F48-B2D3-98C38995127E}"/>
              </a:ext>
            </a:extLst>
          </p:cNvPr>
          <p:cNvSpPr>
            <a:spLocks noGrp="1"/>
          </p:cNvSpPr>
          <p:nvPr>
            <p:ph type="body" idx="1"/>
          </p:nvPr>
        </p:nvSpPr>
        <p:spPr>
          <a:xfrm>
            <a:off x="669870" y="1130303"/>
            <a:ext cx="10849031" cy="5003799"/>
          </a:xfrm>
          <a:prstGeom prst="rect">
            <a:avLst/>
          </a:prstGeom>
        </p:spPr>
        <p:txBody>
          <a:bodyPr vert="horz" lIns="91440" tIns="45720" rIns="91440" bIns="45720" rtlCol="0">
            <a:no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424495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94" r:id="rId3"/>
    <p:sldLayoutId id="2147483687" r:id="rId4"/>
    <p:sldLayoutId id="2147483688" r:id="rId5"/>
    <p:sldLayoutId id="2147483689" r:id="rId6"/>
    <p:sldLayoutId id="2147483690" r:id="rId7"/>
    <p:sldLayoutId id="2147483691" r:id="rId8"/>
    <p:sldLayoutId id="2147483692" r:id="rId9"/>
    <p:sldLayoutId id="2147483693" r:id="rId10"/>
  </p:sldLayoutIdLst>
  <p:txStyles>
    <p:titleStyle>
      <a:lvl1pPr algn="l" defTabSz="685766" rtl="0" eaLnBrk="1" latinLnBrk="0" hangingPunct="1">
        <a:lnSpc>
          <a:spcPct val="90000"/>
        </a:lnSpc>
        <a:spcBef>
          <a:spcPct val="0"/>
        </a:spcBef>
        <a:buNone/>
        <a:defRPr sz="2100" b="1" kern="1200">
          <a:solidFill>
            <a:schemeClr val="tx1"/>
          </a:solidFill>
          <a:latin typeface="+mj-ea"/>
          <a:ea typeface="+mj-ea"/>
          <a:cs typeface="+mj-cs"/>
        </a:defRPr>
      </a:lvl1pPr>
    </p:titleStyle>
    <p:bodyStyle>
      <a:lvl1pPr marL="171442" indent="-171442" algn="l" defTabSz="685766" rtl="0" eaLnBrk="1" latinLnBrk="0" hangingPunct="1">
        <a:lnSpc>
          <a:spcPct val="130000"/>
        </a:lnSpc>
        <a:spcBef>
          <a:spcPts val="750"/>
        </a:spcBef>
        <a:buFont typeface="Arial" panose="020B0604020202020204" pitchFamily="34" charset="0"/>
        <a:buChar char="•"/>
        <a:defRPr sz="1500" kern="1200">
          <a:solidFill>
            <a:schemeClr val="tx1"/>
          </a:solidFill>
          <a:latin typeface="+mj-ea"/>
          <a:ea typeface="+mj-ea"/>
          <a:cs typeface="+mn-cs"/>
        </a:defRPr>
      </a:lvl1pPr>
      <a:lvl2pPr marL="514325" indent="-171442" algn="l" defTabSz="685766" rtl="0" eaLnBrk="1" latinLnBrk="0" hangingPunct="1">
        <a:lnSpc>
          <a:spcPct val="130000"/>
        </a:lnSpc>
        <a:spcBef>
          <a:spcPts val="375"/>
        </a:spcBef>
        <a:buFont typeface="Arial" panose="020B0604020202020204" pitchFamily="34" charset="0"/>
        <a:buChar char="•"/>
        <a:defRPr sz="1350" kern="1200">
          <a:solidFill>
            <a:schemeClr val="tx1"/>
          </a:solidFill>
          <a:latin typeface="+mj-ea"/>
          <a:ea typeface="+mj-ea"/>
          <a:cs typeface="+mn-cs"/>
        </a:defRPr>
      </a:lvl2pPr>
      <a:lvl3pPr marL="857207" indent="-171442" algn="l" defTabSz="685766" rtl="0" eaLnBrk="1" latinLnBrk="0" hangingPunct="1">
        <a:lnSpc>
          <a:spcPct val="130000"/>
        </a:lnSpc>
        <a:spcBef>
          <a:spcPts val="375"/>
        </a:spcBef>
        <a:buFont typeface="Arial" panose="020B0604020202020204" pitchFamily="34" charset="0"/>
        <a:buChar char="•"/>
        <a:defRPr sz="1200" kern="1200">
          <a:solidFill>
            <a:schemeClr val="tx1"/>
          </a:solidFill>
          <a:latin typeface="+mj-ea"/>
          <a:ea typeface="+mj-ea"/>
          <a:cs typeface="+mn-cs"/>
        </a:defRPr>
      </a:lvl3pPr>
      <a:lvl4pPr marL="1200090" indent="-171442" algn="l" defTabSz="685766" rtl="0" eaLnBrk="1" latinLnBrk="0" hangingPunct="1">
        <a:lnSpc>
          <a:spcPct val="130000"/>
        </a:lnSpc>
        <a:spcBef>
          <a:spcPts val="375"/>
        </a:spcBef>
        <a:buFont typeface="Arial" panose="020B0604020202020204" pitchFamily="34" charset="0"/>
        <a:buChar char="•"/>
        <a:defRPr sz="1050" kern="1200">
          <a:solidFill>
            <a:schemeClr val="tx1"/>
          </a:solidFill>
          <a:latin typeface="+mj-ea"/>
          <a:ea typeface="+mj-ea"/>
          <a:cs typeface="+mn-cs"/>
        </a:defRPr>
      </a:lvl4pPr>
      <a:lvl5pPr marL="1542974" indent="-171442" algn="l" defTabSz="685766" rtl="0" eaLnBrk="1" latinLnBrk="0" hangingPunct="1">
        <a:lnSpc>
          <a:spcPct val="130000"/>
        </a:lnSpc>
        <a:spcBef>
          <a:spcPts val="375"/>
        </a:spcBef>
        <a:buFont typeface="Arial" panose="020B0604020202020204" pitchFamily="34" charset="0"/>
        <a:buChar char="•"/>
        <a:defRPr sz="1050" kern="1200">
          <a:solidFill>
            <a:schemeClr val="tx1"/>
          </a:solidFill>
          <a:latin typeface="+mj-ea"/>
          <a:ea typeface="+mj-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55" userDrawn="1">
          <p15:clr>
            <a:srgbClr val="F26B43"/>
          </p15:clr>
        </p15:guide>
        <p15:guide id="2" pos="9675"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0"/>
          </p:nvPr>
        </p:nvSpPr>
        <p:spPr>
          <a:xfrm>
            <a:off x="881062" y="4470008"/>
            <a:ext cx="5798383" cy="878840"/>
          </a:xfrm>
        </p:spPr>
        <p:txBody>
          <a:bodyPr/>
          <a:lstStyle/>
          <a:p>
            <a:br>
              <a:rPr sz="2800" dirty="0">
                <a:solidFill>
                  <a:schemeClr val="tx1"/>
                </a:solidFill>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br>
            <a:r>
              <a:rPr sz="2800" dirty="0">
                <a:solidFill>
                  <a:schemeClr val="tx1"/>
                </a:solidFill>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穆幼清</a:t>
            </a:r>
            <a:r>
              <a:rPr lang="en-GB" sz="2800" dirty="0">
                <a:solidFill>
                  <a:schemeClr val="tx1"/>
                </a:solidFill>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 15335115 </a:t>
            </a:r>
            <a:r>
              <a:rPr lang="zh-CN" altLang="en-US" sz="2800" dirty="0">
                <a:solidFill>
                  <a:schemeClr val="tx1"/>
                </a:solidFill>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生物技术</a:t>
            </a:r>
            <a:endParaRPr lang="en-GB" altLang="zh-CN" sz="2800" dirty="0">
              <a:solidFill>
                <a:schemeClr val="tx1"/>
              </a:solidFill>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a:p>
            <a:r>
              <a:rPr lang="zh-CN" altLang="en-US" sz="2800" dirty="0">
                <a:solidFill>
                  <a:schemeClr val="tx1"/>
                </a:solidFill>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指导老师：赵慧英</a:t>
            </a:r>
            <a:r>
              <a:rPr lang="en-GB" altLang="zh-CN" sz="2800" dirty="0">
                <a:solidFill>
                  <a:schemeClr val="tx1"/>
                </a:solidFill>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 </a:t>
            </a:r>
            <a:r>
              <a:rPr lang="zh-CN" altLang="en-US" sz="2800" dirty="0">
                <a:solidFill>
                  <a:schemeClr val="tx1"/>
                </a:solidFill>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骆观正 </a:t>
            </a:r>
            <a:endParaRPr sz="2800" dirty="0">
              <a:solidFill>
                <a:schemeClr val="tx1"/>
              </a:solidFill>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p:txBody>
      </p:sp>
      <p:sp>
        <p:nvSpPr>
          <p:cNvPr id="6" name="文本占位符 5">
            <a:extLst>
              <a:ext uri="{FF2B5EF4-FFF2-40B4-BE49-F238E27FC236}">
                <a16:creationId xmlns:a16="http://schemas.microsoft.com/office/drawing/2014/main" id="{C88E8F30-AADE-4188-9DAD-8230CDDBE291}"/>
              </a:ext>
            </a:extLst>
          </p:cNvPr>
          <p:cNvSpPr>
            <a:spLocks noGrp="1"/>
          </p:cNvSpPr>
          <p:nvPr>
            <p:ph type="body" sz="quarter" idx="11"/>
          </p:nvPr>
        </p:nvSpPr>
        <p:spPr>
          <a:xfrm>
            <a:off x="881063" y="1320037"/>
            <a:ext cx="5798383" cy="878840"/>
          </a:xfrm>
        </p:spPr>
        <p:txBody>
          <a:bodyPr/>
          <a:lstStyle/>
          <a:p>
            <a:br>
              <a:rPr lang="en-GB"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b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以卷积网络方法利用组织和基因组数据</a:t>
            </a:r>
            <a:br>
              <a:rPr lang="en-GB" altLang="zh-CN"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b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预测乳腺癌预后 </a:t>
            </a:r>
            <a:endParaRPr lang="en-GB"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F95FE575-2D63-4C85-B15F-6662154ABD73}"/>
              </a:ext>
            </a:extLst>
          </p:cNvPr>
          <p:cNvSpPr>
            <a:spLocks noGrp="1"/>
          </p:cNvSpPr>
          <p:nvPr>
            <p:ph type="body" sz="quarter" idx="11"/>
          </p:nvPr>
        </p:nvSpPr>
        <p:spPr/>
        <p:txBody>
          <a:bodyPr/>
          <a:lstStyle/>
          <a:p>
            <a:r>
              <a:rPr lang="en-GB"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3.2 SNAS</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生存模型表现</a:t>
            </a:r>
            <a:endParaRPr lang="en-GB"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p:txBody>
      </p:sp>
      <p:pic>
        <p:nvPicPr>
          <p:cNvPr id="3" name="Picture 1" descr="D:\Project\Survival-Analysis-by-Breast-Cancer-Slides\imgs\result.png"/>
          <p:cNvPicPr>
            <a:picLocks noGrp="1" noChangeAspect="1"/>
          </p:cNvPicPr>
          <p:nvPr/>
        </p:nvPicPr>
        <p:blipFill>
          <a:blip r:embed="rId2"/>
          <a:stretch>
            <a:fillRect/>
          </a:stretch>
        </p:blipFill>
        <p:spPr bwMode="auto">
          <a:xfrm>
            <a:off x="1211460" y="1727522"/>
            <a:ext cx="9439178" cy="3335759"/>
          </a:xfrm>
          <a:prstGeom prst="rect">
            <a:avLst/>
          </a:prstGeom>
          <a:noFill/>
          <a:ln w="9525">
            <a:noFill/>
            <a:headEnd/>
            <a:tailEnd/>
          </a:ln>
        </p:spPr>
      </p:pic>
      <p:sp>
        <p:nvSpPr>
          <p:cNvPr id="4" name="TextBox 3"/>
          <p:cNvSpPr txBox="1"/>
          <p:nvPr/>
        </p:nvSpPr>
        <p:spPr>
          <a:xfrm>
            <a:off x="1981200" y="5613400"/>
            <a:ext cx="8229600" cy="508000"/>
          </a:xfrm>
          <a:prstGeom prst="rect">
            <a:avLst/>
          </a:prstGeom>
          <a:noFill/>
        </p:spPr>
        <p:txBody>
          <a:bodyPr/>
          <a:lstStyle/>
          <a:p>
            <a:pPr algn="ctr"/>
            <a:r>
              <a:rPr>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图5 SNAS生存模型表现</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908B1F2F-2E3A-41FA-A12D-83C7D156A9FC}"/>
              </a:ext>
            </a:extLst>
          </p:cNvPr>
          <p:cNvSpPr>
            <a:spLocks noGrp="1"/>
          </p:cNvSpPr>
          <p:nvPr>
            <p:ph type="body" sz="quarter" idx="11"/>
          </p:nvPr>
        </p:nvSpPr>
        <p:spPr/>
        <p:txBody>
          <a:bodyPr/>
          <a:lstStyle/>
          <a:p>
            <a:r>
              <a:rPr lang="en-US" altLang="zh-CN"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3.3 </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数据量影响</a:t>
            </a:r>
            <a:endParaRPr lang="en-GB"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p:txBody>
      </p:sp>
      <p:pic>
        <p:nvPicPr>
          <p:cNvPr id="3" name="Picture 1" descr="D:\Project\Survival-Analysis-by-Breast-Cancer-Slides\imgs\fig11.png"/>
          <p:cNvPicPr>
            <a:picLocks noGrp="1" noChangeAspect="1"/>
          </p:cNvPicPr>
          <p:nvPr/>
        </p:nvPicPr>
        <p:blipFill>
          <a:blip r:embed="rId2"/>
          <a:stretch>
            <a:fillRect/>
          </a:stretch>
        </p:blipFill>
        <p:spPr bwMode="auto">
          <a:xfrm>
            <a:off x="3096308" y="1333930"/>
            <a:ext cx="5999384" cy="4279470"/>
          </a:xfrm>
          <a:prstGeom prst="rect">
            <a:avLst/>
          </a:prstGeom>
          <a:noFill/>
          <a:ln w="9525">
            <a:noFill/>
            <a:headEnd/>
            <a:tailEnd/>
          </a:ln>
        </p:spPr>
      </p:pic>
      <p:sp>
        <p:nvSpPr>
          <p:cNvPr id="4" name="TextBox 3"/>
          <p:cNvSpPr txBox="1"/>
          <p:nvPr/>
        </p:nvSpPr>
        <p:spPr>
          <a:xfrm>
            <a:off x="1981200" y="5613400"/>
            <a:ext cx="8229600" cy="508000"/>
          </a:xfrm>
          <a:prstGeom prst="rect">
            <a:avLst/>
          </a:prstGeom>
          <a:noFill/>
        </p:spPr>
        <p:txBody>
          <a:bodyPr/>
          <a:lstStyle/>
          <a:p>
            <a:pPr algn="ctr"/>
            <a:r>
              <a:rPr>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图6 训练集大小与模型表现</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580AB752-AF0D-4252-A378-06834532F160}"/>
              </a:ext>
            </a:extLst>
          </p:cNvPr>
          <p:cNvSpPr>
            <a:spLocks noGrp="1"/>
          </p:cNvSpPr>
          <p:nvPr>
            <p:ph type="body" sz="quarter" idx="11"/>
          </p:nvPr>
        </p:nvSpPr>
        <p:spPr/>
        <p:txBody>
          <a:bodyPr/>
          <a:lstStyle/>
          <a:p>
            <a:r>
              <a:rPr lang="en-US" altLang="zh-CN"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3.4 </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结合基因组学</a:t>
            </a:r>
            <a:endParaRPr lang="en-GB"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p:txBody>
      </p:sp>
      <p:pic>
        <p:nvPicPr>
          <p:cNvPr id="3" name="Picture 1" descr="D:\Project\Survival-Analysis-by-Breast-Cancer-Slides\imgs\fig12.png"/>
          <p:cNvPicPr>
            <a:picLocks noGrp="1" noChangeAspect="1"/>
          </p:cNvPicPr>
          <p:nvPr/>
        </p:nvPicPr>
        <p:blipFill>
          <a:blip r:embed="rId2"/>
          <a:stretch>
            <a:fillRect/>
          </a:stretch>
        </p:blipFill>
        <p:spPr bwMode="auto">
          <a:xfrm>
            <a:off x="2922366" y="1381889"/>
            <a:ext cx="6347267" cy="4231511"/>
          </a:xfrm>
          <a:prstGeom prst="rect">
            <a:avLst/>
          </a:prstGeom>
          <a:noFill/>
          <a:ln w="9525">
            <a:noFill/>
            <a:headEnd/>
            <a:tailEnd/>
          </a:ln>
        </p:spPr>
      </p:pic>
      <p:sp>
        <p:nvSpPr>
          <p:cNvPr id="4" name="TextBox 3"/>
          <p:cNvSpPr txBox="1"/>
          <p:nvPr/>
        </p:nvSpPr>
        <p:spPr>
          <a:xfrm>
            <a:off x="1981200" y="5613400"/>
            <a:ext cx="8229600" cy="508000"/>
          </a:xfrm>
          <a:prstGeom prst="rect">
            <a:avLst/>
          </a:prstGeom>
          <a:noFill/>
        </p:spPr>
        <p:txBody>
          <a:bodyPr/>
          <a:lstStyle/>
          <a:p>
            <a:pPr algn="ctr"/>
            <a:r>
              <a:rPr>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图7 基因组学信息影响</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9A0E6BCD-4C5D-4938-A0AF-0BC9DE91967C}"/>
              </a:ext>
            </a:extLst>
          </p:cNvPr>
          <p:cNvSpPr>
            <a:spLocks noGrp="1"/>
          </p:cNvSpPr>
          <p:nvPr>
            <p:ph type="body" sz="quarter" idx="11"/>
          </p:nvPr>
        </p:nvSpPr>
        <p:spPr/>
        <p:txBody>
          <a:bodyPr/>
          <a:lstStyle/>
          <a:p>
            <a:r>
              <a:rPr lang="en-US" altLang="zh-CN"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3.5 </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端到端系统</a:t>
            </a:r>
            <a:endParaRPr lang="en-GB"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p:txBody>
      </p:sp>
      <p:pic>
        <p:nvPicPr>
          <p:cNvPr id="3" name="Picture 1" descr="D:\Project\Survival-Analysis-by-Breast-Cancer-Slides\imgs\site.png"/>
          <p:cNvPicPr>
            <a:picLocks noGrp="1" noChangeAspect="1"/>
          </p:cNvPicPr>
          <p:nvPr/>
        </p:nvPicPr>
        <p:blipFill>
          <a:blip r:embed="rId2"/>
          <a:stretch>
            <a:fillRect/>
          </a:stretch>
        </p:blipFill>
        <p:spPr bwMode="auto">
          <a:xfrm>
            <a:off x="7604567" y="1443841"/>
            <a:ext cx="4013200" cy="4013200"/>
          </a:xfrm>
          <a:prstGeom prst="rect">
            <a:avLst/>
          </a:prstGeom>
          <a:noFill/>
          <a:ln w="9525">
            <a:noFill/>
            <a:headEnd/>
            <a:tailEnd/>
          </a:ln>
        </p:spPr>
      </p:pic>
      <p:sp>
        <p:nvSpPr>
          <p:cNvPr id="4" name="TextBox 3"/>
          <p:cNvSpPr txBox="1"/>
          <p:nvPr/>
        </p:nvSpPr>
        <p:spPr>
          <a:xfrm>
            <a:off x="5496367" y="5266920"/>
            <a:ext cx="8229600" cy="508000"/>
          </a:xfrm>
          <a:prstGeom prst="rect">
            <a:avLst/>
          </a:prstGeom>
          <a:noFill/>
        </p:spPr>
        <p:txBody>
          <a:bodyPr/>
          <a:lstStyle/>
          <a:p>
            <a:pPr algn="ctr"/>
            <a:r>
              <a:rPr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图8 </a:t>
            </a:r>
            <a:r>
              <a:rPr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端到端系统</a:t>
            </a:r>
            <a:endParaRPr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p:txBody>
      </p:sp>
      <p:sp>
        <p:nvSpPr>
          <p:cNvPr id="8" name="矩形 7">
            <a:extLst>
              <a:ext uri="{FF2B5EF4-FFF2-40B4-BE49-F238E27FC236}">
                <a16:creationId xmlns:a16="http://schemas.microsoft.com/office/drawing/2014/main" id="{92F65A03-FE4F-4CA9-9CE8-8DA8BA501612}"/>
              </a:ext>
            </a:extLst>
          </p:cNvPr>
          <p:cNvSpPr/>
          <p:nvPr/>
        </p:nvSpPr>
        <p:spPr>
          <a:xfrm>
            <a:off x="1034005" y="1443841"/>
            <a:ext cx="6622648" cy="4401205"/>
          </a:xfrm>
          <a:prstGeom prst="rect">
            <a:avLst/>
          </a:prstGeom>
        </p:spPr>
        <p:txBody>
          <a:bodyPr wrap="square">
            <a:spAutoFit/>
          </a:bodyPr>
          <a:lstStyle/>
          <a:p>
            <a:r>
              <a:rPr lang="zh-CN" altLang="en-US" sz="28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乳腺癌生存神经网络模型（</a:t>
            </a:r>
            <a:r>
              <a:rPr lang="en-US" altLang="zh-CN" sz="28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SNAS</a:t>
            </a:r>
            <a:r>
              <a:rPr lang="zh-CN" altLang="en-US" sz="28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）基于</a:t>
            </a:r>
            <a:r>
              <a:rPr lang="en-US" altLang="zh-CN" sz="2800"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NASNet</a:t>
            </a:r>
            <a:r>
              <a:rPr lang="en-US" altLang="zh-CN" sz="28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 mobile</a:t>
            </a:r>
            <a:r>
              <a:rPr lang="zh-CN" altLang="en-US" sz="28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，全连接层有</a:t>
            </a:r>
            <a:r>
              <a:rPr lang="en-GB" altLang="zh-CN" sz="2800" b="1"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256</a:t>
            </a:r>
            <a:r>
              <a:rPr lang="zh-CN" altLang="en-US" sz="2800" b="1"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节点</a:t>
            </a:r>
            <a:r>
              <a:rPr lang="zh-CN" altLang="en-US" sz="28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a:t>
            </a:r>
            <a:r>
              <a:rPr lang="zh-CN" altLang="en-US" sz="2800" b="1"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不使用</a:t>
            </a:r>
            <a:r>
              <a:rPr lang="zh-CN" altLang="en-US" sz="28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数据增强，</a:t>
            </a:r>
            <a:r>
              <a:rPr lang="zh-CN" altLang="en-US" sz="2800" b="1"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未使用</a:t>
            </a:r>
            <a:r>
              <a:rPr lang="zh-CN" altLang="en-US" sz="28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基因数据。</a:t>
            </a:r>
            <a:endParaRPr lang="en-GB" altLang="zh-CN" sz="28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a:p>
            <a:endParaRPr lang="zh-CN" altLang="en-US" sz="28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a:p>
            <a:r>
              <a:rPr lang="en-US" altLang="zh-CN" sz="2800" b="1"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50 </a:t>
            </a:r>
            <a:r>
              <a:rPr lang="zh-CN" altLang="en-US" sz="2800" b="1"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次</a:t>
            </a:r>
            <a:r>
              <a:rPr lang="zh-CN" altLang="en-US" sz="28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训练后</a:t>
            </a:r>
            <a:r>
              <a:rPr lang="en-US" altLang="zh-CN" sz="2800" b="1"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99.9%</a:t>
            </a:r>
            <a:r>
              <a:rPr lang="zh-CN" altLang="en-US" sz="28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的可能得到预测能力</a:t>
            </a:r>
            <a:r>
              <a:rPr lang="zh-CN" altLang="en-US" sz="2800" b="1"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优于</a:t>
            </a:r>
            <a:r>
              <a:rPr lang="zh-CN" altLang="en-US" sz="28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手工</a:t>
            </a:r>
            <a:r>
              <a:rPr lang="en-US" altLang="zh-CN" sz="2800" b="1"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Cox HP </a:t>
            </a:r>
            <a:r>
              <a:rPr lang="zh-CN" altLang="en-US" sz="2800" b="1"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模型</a:t>
            </a:r>
            <a:r>
              <a:rPr lang="zh-CN" altLang="en-US" sz="28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的模型，且其能力随数据增多而增强。</a:t>
            </a:r>
            <a:endParaRPr lang="en-GB" altLang="zh-CN" sz="28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a:p>
            <a:endParaRPr lang="zh-CN" altLang="en-US" sz="28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a:p>
            <a:r>
              <a:rPr lang="zh-CN" altLang="en-US" sz="2800" b="1"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首个全自动</a:t>
            </a:r>
            <a:r>
              <a:rPr lang="zh-CN" altLang="en-US" sz="28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的由</a:t>
            </a:r>
            <a:r>
              <a:rPr lang="en-US" altLang="zh-CN" sz="28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a:t>
            </a:r>
            <a:r>
              <a:rPr lang="en-US" altLang="zh-CN" sz="2800"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svs</a:t>
            </a:r>
            <a:r>
              <a:rPr lang="zh-CN" altLang="en-US" sz="28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病理切片图像到生存模型的“端到端”批处理系统。</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EB2FCADE-D877-4AC8-91EC-EC981DD365FB}"/>
              </a:ext>
            </a:extLst>
          </p:cNvPr>
          <p:cNvSpPr>
            <a:spLocks noGrp="1"/>
          </p:cNvSpPr>
          <p:nvPr>
            <p:ph type="body" sz="quarter" idx="11"/>
          </p:nvPr>
        </p:nvSpPr>
        <p:spPr/>
        <p:txBody>
          <a:bodyPr/>
          <a:lstStyle/>
          <a:p>
            <a:r>
              <a:rPr lang="en-US" altLang="zh-CN"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4 </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参考文献</a:t>
            </a:r>
            <a:endParaRPr lang="en-GB"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p:txBody>
      </p:sp>
      <p:sp>
        <p:nvSpPr>
          <p:cNvPr id="6" name="内容占位符 5">
            <a:extLst>
              <a:ext uri="{FF2B5EF4-FFF2-40B4-BE49-F238E27FC236}">
                <a16:creationId xmlns:a16="http://schemas.microsoft.com/office/drawing/2014/main" id="{36AFB2F7-AF02-4FDE-A1D6-EEABEC5230C7}"/>
              </a:ext>
            </a:extLst>
          </p:cNvPr>
          <p:cNvSpPr>
            <a:spLocks noGrp="1"/>
          </p:cNvSpPr>
          <p:nvPr>
            <p:ph idx="1"/>
          </p:nvPr>
        </p:nvSpPr>
        <p:spPr/>
        <p:txBody>
          <a:bodyPr/>
          <a:lstStyle/>
          <a:p>
            <a:pPr marL="0" indent="0">
              <a:buNone/>
            </a:pPr>
            <a:r>
              <a:rPr lang="en-GB" sz="11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[1] JIAN R, SADIMIN E T, WANG D, et al. Computer aided analysis of prostate histopathology images Gleason grading especially for Gleason score 7; proceedings of the Engineering in Medicine &amp; Biology Society, F, 2015 [C].</a:t>
            </a:r>
          </a:p>
          <a:p>
            <a:pPr marL="0" indent="0">
              <a:buNone/>
            </a:pPr>
            <a:r>
              <a:rPr lang="en-GB" sz="11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[2] NIAZI M K, YAO K, ZYNGER D, et al. Visually Meaningful Histopathological Features for Automatic Grading of Prostate Cancer [J]. IEEE Journal of Biomedical &amp; Health Informatics, 2016, PP(99): 1-.</a:t>
            </a:r>
          </a:p>
          <a:p>
            <a:pPr marL="0" indent="0">
              <a:buNone/>
            </a:pPr>
            <a:r>
              <a:rPr lang="en-GB" sz="11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[3] FAUZI M F A, PENNELL M, SAHINER B, et al. Classification of follicular lymphoma: the effect of computer aid on pathologists grading [J]. </a:t>
            </a:r>
            <a:r>
              <a:rPr lang="en-GB" sz="1100"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Bmc</a:t>
            </a:r>
            <a:r>
              <a:rPr lang="en-GB" sz="11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 Medical Informatics &amp; Decision Making, 2015, 15(1): 1-10.</a:t>
            </a:r>
          </a:p>
          <a:p>
            <a:pPr marL="0" indent="0">
              <a:buNone/>
            </a:pPr>
            <a:r>
              <a:rPr lang="en-GB" sz="11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[4] WANG D, KHOSLA A, GARGEYA R, et al. Deep Learning for Identifying Metastatic Breast Cancer [J]. 2016, </a:t>
            </a:r>
          </a:p>
          <a:p>
            <a:pPr marL="0" indent="0">
              <a:buNone/>
            </a:pPr>
            <a:r>
              <a:rPr lang="en-GB" sz="11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[5] LECUN Y, BENGIO Y, HINTON G. Deep learning [J]. Nature, 2015, 521(7553): 436.</a:t>
            </a:r>
          </a:p>
          <a:p>
            <a:pPr marL="0" indent="0">
              <a:buNone/>
            </a:pPr>
            <a:r>
              <a:rPr lang="en-GB" sz="11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[6] ZOPH B, VASUDEVAN V, SHLENS J, et al. Learning Transferable Architectures for Scalable Image Recognition [J]. 2017, </a:t>
            </a:r>
          </a:p>
          <a:p>
            <a:pPr marL="0" indent="0">
              <a:buNone/>
            </a:pPr>
            <a:r>
              <a:rPr lang="en-GB" sz="11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[7] PRENTICE R L. Introduction to Cox (1972) Regression Models and Life-Tables [M]. 1992.</a:t>
            </a:r>
          </a:p>
          <a:p>
            <a:pPr marL="0" indent="0">
              <a:buNone/>
            </a:pPr>
            <a:r>
              <a:rPr lang="en-GB" sz="11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[8] STANLEY A P D, ANNIE X P D, LAPUERTA P, et al. Comparison of Predictive Accuracy of Neural Network Methods and Cox Regression for Censored Survival Data [J]. Computational Statistics &amp; Data Analysis, 2000, 34(2): 243-57.</a:t>
            </a:r>
          </a:p>
          <a:p>
            <a:pPr marL="0" indent="0">
              <a:buNone/>
            </a:pPr>
            <a:r>
              <a:rPr lang="en-GB" sz="11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[9] KATZMAN J L, SHAHAM U, CLONINGER A, et al. </a:t>
            </a:r>
            <a:r>
              <a:rPr lang="en-GB" sz="1100"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DeepSurv</a:t>
            </a:r>
            <a:r>
              <a:rPr lang="en-GB" sz="11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 personalized treatment recommender system using a Cox proportional hazards deep neural network [J]. </a:t>
            </a:r>
            <a:r>
              <a:rPr lang="en-GB" sz="1100"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Bmc</a:t>
            </a:r>
            <a:r>
              <a:rPr lang="en-GB" sz="11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 Medical Research Methodology, 2016, 18(1): 24.</a:t>
            </a:r>
          </a:p>
          <a:p>
            <a:pPr marL="0" indent="0">
              <a:buNone/>
            </a:pPr>
            <a:r>
              <a:rPr lang="en-GB" sz="11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[10] MOBADERSANY P, YOUSEFI S, AMGAD M, et al. Predicting cancer outcomes from histology and genomics using convolutional networks [J]. Proceedings of the National Academy of Sciences of the United States of America, 2018, 115(13): 201717139.</a:t>
            </a:r>
          </a:p>
          <a:p>
            <a:pPr marL="0" indent="0">
              <a:buNone/>
            </a:pPr>
            <a:r>
              <a:rPr lang="zh-CN" altLang="en-US" sz="11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a:t>
            </a:r>
            <a:endParaRPr lang="en-GB" altLang="zh-CN" sz="11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a:p>
            <a:pPr marL="0" indent="0">
              <a:buNone/>
            </a:pPr>
            <a:r>
              <a:rPr lang="en-GB" sz="11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[46] BECK A H, SANGOI A R, LEUNG S, et al. Systematic Analysis of Breast Cancer Morphology Uncovers Stromal Features Associated with Survival [J]. Science Translational Medicine, 2011, 3(108): 108ra13.</a:t>
            </a:r>
          </a:p>
        </p:txBody>
      </p:sp>
    </p:spTree>
    <p:extLst>
      <p:ext uri="{BB962C8B-B14F-4D97-AF65-F5344CB8AC3E}">
        <p14:creationId xmlns:p14="http://schemas.microsoft.com/office/powerpoint/2010/main" val="2253791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1"/>
          </p:nvPr>
        </p:nvSpPr>
        <p:spPr/>
        <p:txBody>
          <a:bodyPr/>
          <a:lstStyle/>
          <a:p>
            <a:r>
              <a:rPr lang="en-US" altLang="zh-CN"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5. </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致谢</a:t>
            </a:r>
            <a:endParaRPr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p:txBody>
      </p:sp>
      <p:sp>
        <p:nvSpPr>
          <p:cNvPr id="4" name="内容占位符 3">
            <a:extLst>
              <a:ext uri="{FF2B5EF4-FFF2-40B4-BE49-F238E27FC236}">
                <a16:creationId xmlns:a16="http://schemas.microsoft.com/office/drawing/2014/main" id="{E64E7F8A-FFF3-474F-9553-B0F3D1CBEE6D}"/>
              </a:ext>
            </a:extLst>
          </p:cNvPr>
          <p:cNvSpPr>
            <a:spLocks noGrp="1"/>
          </p:cNvSpPr>
          <p:nvPr>
            <p:ph idx="1"/>
          </p:nvPr>
        </p:nvSpPr>
        <p:spPr>
          <a:xfrm>
            <a:off x="1452622" y="1580279"/>
            <a:ext cx="9554901" cy="5019675"/>
          </a:xfrm>
        </p:spPr>
        <p:txBody>
          <a:bodyPr/>
          <a:lstStyle/>
          <a:p>
            <a:pPr marL="0" indent="0">
              <a:buNone/>
            </a:pP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这篇论文的完成离不开孙逸仙纪念医院研究中心</a:t>
            </a:r>
            <a:endParaRPr lang="en-GB" altLang="zh-CN"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a:p>
            <a:pPr marL="0" indent="0" algn="ctr">
              <a:buNone/>
            </a:pPr>
            <a:r>
              <a:rPr lang="zh-CN" altLang="en-US" b="1"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赵慧英</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老师</a:t>
            </a:r>
            <a:endParaRPr lang="en-GB" altLang="zh-CN"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a:p>
            <a:pPr marL="0" indent="0">
              <a:buNone/>
            </a:pP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的指导。她以丰富的研究经验以及敏锐的洞察力为我的研究提供了极有帮助的建议。感谢</a:t>
            </a:r>
            <a:endParaRPr lang="en-GB" altLang="zh-CN"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a:p>
            <a:pPr marL="0" indent="0" algn="ctr">
              <a:buNone/>
            </a:pPr>
            <a:r>
              <a:rPr lang="zh-CN" altLang="en-US" b="1"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骆观正</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老师</a:t>
            </a:r>
            <a:endParaRPr lang="en-GB" altLang="zh-CN"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a:p>
            <a:pPr marL="0" indent="0">
              <a:buNone/>
            </a:pP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作为校内指导老师，在管理审核上提供支持。</a:t>
            </a:r>
          </a:p>
          <a:p>
            <a:pPr marL="0" indent="0">
              <a:buNone/>
            </a:pP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感谢家人，朋友，同学的陪伴。</a:t>
            </a:r>
          </a:p>
          <a:p>
            <a:endParaRPr lang="en-GB" dirty="0">
              <a:latin typeface="Segoe UI" panose="020B0502040204020203" pitchFamily="34" charset="0"/>
              <a:ea typeface="DengXian" panose="02010600030101010101" pitchFamily="2" charset="-122"/>
              <a:sym typeface="Segoe UI" panose="020B0502040204020203"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F07680A-86F1-42A9-9366-AE1D74FDDEDE}"/>
              </a:ext>
            </a:extLst>
          </p:cNvPr>
          <p:cNvSpPr txBox="1"/>
          <p:nvPr/>
        </p:nvSpPr>
        <p:spPr>
          <a:xfrm>
            <a:off x="5234225" y="2921168"/>
            <a:ext cx="1723549" cy="1015663"/>
          </a:xfrm>
          <a:prstGeom prst="rect">
            <a:avLst/>
          </a:prstGeom>
          <a:noFill/>
        </p:spPr>
        <p:txBody>
          <a:bodyPr wrap="none" rtlCol="0">
            <a:spAutoFit/>
          </a:bodyPr>
          <a:lstStyle/>
          <a:p>
            <a:r>
              <a:rPr lang="zh-CN" altLang="en-US" sz="6000" dirty="0">
                <a:latin typeface="Segoe UI" panose="020B0502040204020203" pitchFamily="34" charset="0"/>
                <a:ea typeface="DengXian" panose="02010600030101010101" pitchFamily="2" charset="-122"/>
                <a:sym typeface="Segoe UI" panose="020B0502040204020203" pitchFamily="34" charset="0"/>
              </a:rPr>
              <a:t>谢谢</a:t>
            </a:r>
            <a:endParaRPr lang="en-GB" sz="6000" dirty="0">
              <a:latin typeface="Segoe UI" panose="020B0502040204020203" pitchFamily="34" charset="0"/>
              <a:ea typeface="DengXian" panose="02010600030101010101" pitchFamily="2" charset="-122"/>
              <a:sym typeface="Segoe UI" panose="020B0502040204020203" pitchFamily="34" charset="0"/>
            </a:endParaRPr>
          </a:p>
        </p:txBody>
      </p:sp>
    </p:spTree>
    <p:extLst>
      <p:ext uri="{BB962C8B-B14F-4D97-AF65-F5344CB8AC3E}">
        <p14:creationId xmlns:p14="http://schemas.microsoft.com/office/powerpoint/2010/main" val="1710100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D84AF8AC-CF4A-4F31-B5ED-01B2117CFC26}"/>
              </a:ext>
            </a:extLst>
          </p:cNvPr>
          <p:cNvSpPr>
            <a:spLocks noGrp="1"/>
          </p:cNvSpPr>
          <p:nvPr>
            <p:ph type="body" sz="quarter" idx="11"/>
          </p:nvPr>
        </p:nvSpPr>
        <p:spPr/>
        <p:txBody>
          <a:bodyPr/>
          <a:lstStyle/>
          <a:p>
            <a:r>
              <a:rPr lang="en-US" altLang="zh-CN"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1 </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研究背景</a:t>
            </a:r>
            <a:endParaRPr lang="en-GB"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p:txBody>
      </p:sp>
      <p:sp>
        <p:nvSpPr>
          <p:cNvPr id="3" name="Content Placeholder 2"/>
          <p:cNvSpPr>
            <a:spLocks noGrp="1"/>
          </p:cNvSpPr>
          <p:nvPr>
            <p:ph idx="1"/>
          </p:nvPr>
        </p:nvSpPr>
        <p:spPr>
          <a:xfrm>
            <a:off x="881063" y="1239508"/>
            <a:ext cx="10639425" cy="5019675"/>
          </a:xfrm>
        </p:spPr>
        <p:txBody>
          <a:bodyPr>
            <a:normAutofit/>
          </a:bodyPr>
          <a:lstStyle/>
          <a:p>
            <a:pPr marL="0" indent="0">
              <a:buNone/>
            </a:pPr>
            <a:r>
              <a:rPr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在医学研究中，组织学成像为肿瘤诊断和治疗的提供了重要信息</a:t>
            </a:r>
            <a:r>
              <a:rPr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 </a:t>
            </a:r>
            <a:r>
              <a:rPr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组织特征表现出分子层面改变所带来的</a:t>
            </a:r>
            <a:r>
              <a:rPr b="1"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总体影响</a:t>
            </a:r>
            <a:r>
              <a:rPr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。同时，组织能提供直观的视觉信息以帮助医疗人员判断</a:t>
            </a:r>
            <a:r>
              <a:rPr b="1"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癌症侵入性</a:t>
            </a:r>
            <a:r>
              <a:rPr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a:t>
            </a:r>
            <a:endParaRPr lang="en-GB"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a:p>
            <a:pPr marL="0" indent="0">
              <a:buNone/>
            </a:pPr>
            <a:endParaRPr lang="en-GB"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a:p>
            <a:pPr marL="0" indent="0">
              <a:buNone/>
            </a:pPr>
            <a:r>
              <a:rPr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组织分析</a:t>
            </a:r>
            <a:r>
              <a:rPr b="1"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高度主观</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a:t>
            </a:r>
            <a:r>
              <a:rPr b="1"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不</a:t>
            </a:r>
            <a:r>
              <a:rPr lang="zh-CN" altLang="en-US" b="1"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易</a:t>
            </a:r>
            <a:r>
              <a:rPr b="1"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重复</a:t>
            </a:r>
            <a:r>
              <a:rPr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得到相同结果</a:t>
            </a:r>
            <a:r>
              <a:rPr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a:t>
            </a:r>
            <a:endParaRPr lang="en-GB"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a:p>
            <a:pPr marL="0" indent="0">
              <a:buNone/>
            </a:pPr>
            <a:endParaRPr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a:p>
            <a:pPr marL="0" indent="0">
              <a:buNone/>
            </a:pPr>
            <a:r>
              <a:rPr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计算机对组织学成像进行分析，不但能</a:t>
            </a:r>
            <a:r>
              <a:rPr b="1"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克服人工</a:t>
            </a:r>
            <a:r>
              <a:rPr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进行组织分析的</a:t>
            </a:r>
            <a:r>
              <a:rPr b="1"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缺陷</a:t>
            </a:r>
            <a:r>
              <a:rPr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，而且能</a:t>
            </a:r>
            <a:r>
              <a:rPr b="1"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提取</a:t>
            </a:r>
            <a:r>
              <a:rPr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人工进行组织分析</a:t>
            </a:r>
            <a:r>
              <a:rPr b="1"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忽略</a:t>
            </a:r>
            <a:r>
              <a:rPr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的</a:t>
            </a:r>
            <a:r>
              <a:rPr b="1"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信息</a:t>
            </a:r>
            <a:r>
              <a:rPr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590E2AC0-356F-4E82-A45D-F72D45D9A70C}"/>
              </a:ext>
            </a:extLst>
          </p:cNvPr>
          <p:cNvSpPr>
            <a:spLocks noGrp="1"/>
          </p:cNvSpPr>
          <p:nvPr>
            <p:ph type="body" sz="quarter" idx="10"/>
          </p:nvPr>
        </p:nvSpPr>
        <p:spPr/>
        <p:txBody>
          <a:bodyPr/>
          <a:lstStyle/>
          <a:p>
            <a:pPr algn="l"/>
            <a:r>
              <a:rPr lang="en-US" altLang="zh-CN" sz="3600" dirty="0">
                <a:solidFill>
                  <a:schemeClr val="tx1"/>
                </a:solidFill>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2 </a:t>
            </a:r>
            <a:r>
              <a:rPr lang="zh-CN" altLang="en-US" sz="3600" dirty="0">
                <a:solidFill>
                  <a:schemeClr val="tx1"/>
                </a:solidFill>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研究内容</a:t>
            </a:r>
            <a:endParaRPr lang="en-GB" sz="3600" dirty="0">
              <a:solidFill>
                <a:schemeClr val="tx1"/>
              </a:solidFill>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7CD55DD4-FBAE-40F1-AB35-C780BAFC4A50}"/>
              </a:ext>
            </a:extLst>
          </p:cNvPr>
          <p:cNvSpPr>
            <a:spLocks noGrp="1"/>
          </p:cNvSpPr>
          <p:nvPr>
            <p:ph type="body" sz="quarter" idx="11"/>
          </p:nvPr>
        </p:nvSpPr>
        <p:spPr/>
        <p:txBody>
          <a:bodyPr/>
          <a:lstStyle/>
          <a:p>
            <a:r>
              <a:rPr lang="en-US" altLang="zh-CN"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2.1 </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研究亮点</a:t>
            </a:r>
            <a:endParaRPr lang="en-GB"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p:txBody>
      </p:sp>
      <p:sp>
        <p:nvSpPr>
          <p:cNvPr id="3" name="Content Placeholder 2"/>
          <p:cNvSpPr>
            <a:spLocks noGrp="1"/>
          </p:cNvSpPr>
          <p:nvPr>
            <p:ph idx="1"/>
          </p:nvPr>
        </p:nvSpPr>
        <p:spPr>
          <a:xfrm>
            <a:off x="881063" y="1420485"/>
            <a:ext cx="10639425" cy="5019675"/>
          </a:xfrm>
        </p:spPr>
        <p:txBody>
          <a:bodyPr>
            <a:normAutofit/>
          </a:bodyPr>
          <a:lstStyle/>
          <a:p>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建立</a:t>
            </a:r>
            <a:r>
              <a:rPr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基于</a:t>
            </a:r>
            <a:r>
              <a:rPr b="1"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N</a:t>
            </a:r>
            <a:r>
              <a:rPr lang="en-US" altLang="zh-CN" b="1"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ASN</a:t>
            </a:r>
            <a:r>
              <a:rPr b="1"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et</a:t>
            </a:r>
            <a:r>
              <a:rPr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的乳腺癌生存神经网络模型（SNAS</a:t>
            </a:r>
            <a:r>
              <a:rPr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，其</a:t>
            </a:r>
            <a:r>
              <a:rPr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能</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通过</a:t>
            </a:r>
            <a:r>
              <a:rPr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分析乳腺癌组织学成像提供</a:t>
            </a:r>
            <a:r>
              <a:rPr lang="en-GB"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 </a:t>
            </a:r>
            <a:r>
              <a:rPr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a:t>
            </a:r>
            <a:r>
              <a:rPr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时间-事件”预测</a:t>
            </a:r>
            <a:r>
              <a:rPr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a:t>
            </a:r>
            <a:endParaRPr lang="en-GB"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a:p>
            <a:r>
              <a:rPr lang="en-US" altLang="zh-CN" b="1"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50 </a:t>
            </a:r>
            <a:r>
              <a:rPr lang="zh-CN" altLang="en-US" b="1"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次</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训练后</a:t>
            </a:r>
            <a:r>
              <a:rPr lang="en-US" altLang="zh-CN" b="1"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99.9%</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的可能得到预测能力</a:t>
            </a:r>
            <a:r>
              <a:rPr lang="zh-CN" altLang="en-US" b="1"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优于</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使用</a:t>
            </a:r>
            <a:r>
              <a:rPr lang="zh-CN" altLang="en-US" b="1"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专家</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分析同样图像提取的特征建立的</a:t>
            </a:r>
            <a:r>
              <a:rPr lang="en-US" altLang="zh-CN" b="1"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Cox HP </a:t>
            </a:r>
            <a:r>
              <a:rPr lang="zh-CN" altLang="en-US" b="1"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模型</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的模型。</a:t>
            </a:r>
            <a:endParaRPr lang="en-GB" altLang="zh-CN"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a:p>
            <a:r>
              <a:rPr lang="zh-CN" altLang="en-US" b="1"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首个</a:t>
            </a:r>
            <a:r>
              <a:rPr b="1"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全自动</a:t>
            </a:r>
            <a:r>
              <a:rPr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的由.svs病理切片图像到生存模型的“端到端</a:t>
            </a:r>
            <a:r>
              <a:rPr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批处理系统</a:t>
            </a:r>
            <a:r>
              <a:rPr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a:t>
            </a:r>
            <a:endParaRPr lang="en-GB"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a:p>
            <a:r>
              <a:rPr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该模型大小中等，7.24e+07个参数，</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其中</a:t>
            </a:r>
            <a:r>
              <a:rPr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实际需要计算的参数量为</a:t>
            </a:r>
            <a:r>
              <a:rPr b="1"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2.97e+07</a:t>
            </a:r>
            <a:r>
              <a:rPr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个，</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一般</a:t>
            </a:r>
            <a:r>
              <a:rPr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能在</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普通</a:t>
            </a:r>
            <a:r>
              <a:rPr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计算机上进行训练及使用</a:t>
            </a:r>
            <a:r>
              <a:rPr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E11A5317-C0D3-4280-9973-F48E169F78B8}"/>
              </a:ext>
            </a:extLst>
          </p:cNvPr>
          <p:cNvSpPr>
            <a:spLocks noGrp="1"/>
          </p:cNvSpPr>
          <p:nvPr>
            <p:ph type="body" sz="quarter" idx="11"/>
          </p:nvPr>
        </p:nvSpPr>
        <p:spPr/>
        <p:txBody>
          <a:bodyPr/>
          <a:lstStyle/>
          <a:p>
            <a:r>
              <a:rPr lang="en-US" altLang="zh-CN"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2.2 </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研究流程</a:t>
            </a:r>
            <a:endParaRPr lang="en-GB"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p:txBody>
      </p:sp>
      <p:pic>
        <p:nvPicPr>
          <p:cNvPr id="3" name="Picture 1" descr="D:\Project\Survival-Analysis-by-Breast-Cancer-Slides\imgs\fig1.png"/>
          <p:cNvPicPr>
            <a:picLocks noGrp="1" noChangeAspect="1"/>
          </p:cNvPicPr>
          <p:nvPr/>
        </p:nvPicPr>
        <p:blipFill>
          <a:blip r:embed="rId2"/>
          <a:stretch>
            <a:fillRect/>
          </a:stretch>
        </p:blipFill>
        <p:spPr bwMode="auto">
          <a:xfrm>
            <a:off x="2298700" y="1600200"/>
            <a:ext cx="7594600" cy="4013200"/>
          </a:xfrm>
          <a:prstGeom prst="rect">
            <a:avLst/>
          </a:prstGeom>
          <a:noFill/>
          <a:ln w="9525">
            <a:noFill/>
            <a:headEnd/>
            <a:tailEnd/>
          </a:ln>
        </p:spPr>
      </p:pic>
      <p:sp>
        <p:nvSpPr>
          <p:cNvPr id="4" name="TextBox 3"/>
          <p:cNvSpPr txBox="1"/>
          <p:nvPr/>
        </p:nvSpPr>
        <p:spPr>
          <a:xfrm>
            <a:off x="1981200" y="5613400"/>
            <a:ext cx="8229600" cy="508000"/>
          </a:xfrm>
          <a:prstGeom prst="rect">
            <a:avLst/>
          </a:prstGeom>
          <a:noFill/>
        </p:spPr>
        <p:txBody>
          <a:bodyPr/>
          <a:lstStyle/>
          <a:p>
            <a:pPr algn="ctr"/>
            <a:r>
              <a:rPr>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图1 研究流程图</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590E2AC0-356F-4E82-A45D-F72D45D9A70C}"/>
              </a:ext>
            </a:extLst>
          </p:cNvPr>
          <p:cNvSpPr>
            <a:spLocks noGrp="1"/>
          </p:cNvSpPr>
          <p:nvPr>
            <p:ph type="body" sz="quarter" idx="10"/>
          </p:nvPr>
        </p:nvSpPr>
        <p:spPr>
          <a:xfrm>
            <a:off x="881063" y="3477158"/>
            <a:ext cx="4487880" cy="725488"/>
          </a:xfrm>
        </p:spPr>
        <p:txBody>
          <a:bodyPr/>
          <a:lstStyle/>
          <a:p>
            <a:pPr algn="l"/>
            <a:r>
              <a:rPr lang="en-US" altLang="zh-CN" sz="3600" dirty="0">
                <a:solidFill>
                  <a:schemeClr val="tx1"/>
                </a:solidFill>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3 </a:t>
            </a:r>
            <a:r>
              <a:rPr lang="zh-CN" altLang="en-US" sz="3600"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研究结果</a:t>
            </a:r>
            <a:endParaRPr lang="en-GB" sz="3600" dirty="0">
              <a:solidFill>
                <a:schemeClr val="tx1"/>
              </a:solidFill>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p:txBody>
      </p:sp>
    </p:spTree>
    <p:extLst>
      <p:ext uri="{BB962C8B-B14F-4D97-AF65-F5344CB8AC3E}">
        <p14:creationId xmlns:p14="http://schemas.microsoft.com/office/powerpoint/2010/main" val="304322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p:cNvPicPr>
            <a:picLocks noGrp="1" noChangeAspect="1"/>
          </p:cNvPicPr>
          <p:nvPr/>
        </p:nvPicPr>
        <p:blipFill>
          <a:blip r:embed="rId2"/>
          <a:stretch>
            <a:fillRect/>
          </a:stretch>
        </p:blipFill>
        <p:spPr bwMode="auto">
          <a:xfrm>
            <a:off x="2336827" y="1253285"/>
            <a:ext cx="7148624" cy="4501901"/>
          </a:xfrm>
          <a:prstGeom prst="rect">
            <a:avLst/>
          </a:prstGeom>
          <a:noFill/>
          <a:ln w="9525">
            <a:noFill/>
            <a:headEnd/>
            <a:tailEnd/>
          </a:ln>
        </p:spPr>
      </p:pic>
      <p:sp>
        <p:nvSpPr>
          <p:cNvPr id="4" name="TextBox 3"/>
          <p:cNvSpPr txBox="1"/>
          <p:nvPr/>
        </p:nvSpPr>
        <p:spPr>
          <a:xfrm>
            <a:off x="1981200" y="5827531"/>
            <a:ext cx="8229600" cy="508000"/>
          </a:xfrm>
          <a:prstGeom prst="rect">
            <a:avLst/>
          </a:prstGeom>
          <a:noFill/>
        </p:spPr>
        <p:txBody>
          <a:bodyPr/>
          <a:lstStyle/>
          <a:p>
            <a:pPr algn="ctr"/>
            <a:r>
              <a:rPr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图2 </a:t>
            </a:r>
            <a:r>
              <a:rPr dirty="0" err="1">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SNAS生存模型架构</a:t>
            </a:r>
            <a:endParaRPr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F18A1911-B97A-4F35-A664-4C49FF69C74A}"/>
              </a:ext>
            </a:extLst>
          </p:cNvPr>
          <p:cNvSpPr>
            <a:spLocks noGrp="1"/>
          </p:cNvSpPr>
          <p:nvPr>
            <p:ph type="body" sz="quarter" idx="11"/>
          </p:nvPr>
        </p:nvSpPr>
        <p:spPr/>
        <p:txBody>
          <a:bodyPr/>
          <a:lstStyle/>
          <a:p>
            <a:r>
              <a:rPr lang="en-GB"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3.1 SNAS</a:t>
            </a:r>
            <a:r>
              <a:rPr lang="zh-CN" altLang="en-US"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超参数</a:t>
            </a:r>
            <a:endParaRPr lang="en-GB" dirty="0">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endParaRPr>
          </a:p>
        </p:txBody>
      </p:sp>
      <p:pic>
        <p:nvPicPr>
          <p:cNvPr id="3" name="Picture 1" descr="D:\Project\Survival-Analysis-by-Breast-Cancer-Slides\imgs\fig8.png"/>
          <p:cNvPicPr>
            <a:picLocks noGrp="1" noChangeAspect="1"/>
          </p:cNvPicPr>
          <p:nvPr/>
        </p:nvPicPr>
        <p:blipFill>
          <a:blip r:embed="rId2"/>
          <a:stretch>
            <a:fillRect/>
          </a:stretch>
        </p:blipFill>
        <p:spPr bwMode="auto">
          <a:xfrm>
            <a:off x="2030232" y="1477305"/>
            <a:ext cx="8180568" cy="4136095"/>
          </a:xfrm>
          <a:prstGeom prst="rect">
            <a:avLst/>
          </a:prstGeom>
          <a:noFill/>
          <a:ln w="9525">
            <a:noFill/>
            <a:headEnd/>
            <a:tailEnd/>
          </a:ln>
        </p:spPr>
      </p:pic>
      <p:sp>
        <p:nvSpPr>
          <p:cNvPr id="4" name="TextBox 3"/>
          <p:cNvSpPr txBox="1"/>
          <p:nvPr/>
        </p:nvSpPr>
        <p:spPr>
          <a:xfrm>
            <a:off x="1981200" y="5613400"/>
            <a:ext cx="8229600" cy="508000"/>
          </a:xfrm>
          <a:prstGeom prst="rect">
            <a:avLst/>
          </a:prstGeom>
          <a:noFill/>
        </p:spPr>
        <p:txBody>
          <a:bodyPr/>
          <a:lstStyle/>
          <a:p>
            <a:pPr algn="ctr"/>
            <a:r>
              <a:rPr>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图3 数据增强影响</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Project\Survival-Analysis-by-Breast-Cancer-Slides\imgs\fig9.png"/>
          <p:cNvPicPr>
            <a:picLocks noGrp="1" noChangeAspect="1"/>
          </p:cNvPicPr>
          <p:nvPr/>
        </p:nvPicPr>
        <p:blipFill>
          <a:blip r:embed="rId2"/>
          <a:stretch>
            <a:fillRect/>
          </a:stretch>
        </p:blipFill>
        <p:spPr bwMode="auto">
          <a:xfrm>
            <a:off x="2858626" y="1255086"/>
            <a:ext cx="6013370" cy="4358314"/>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latin typeface="Segoe UI" panose="020B0502040204020203" pitchFamily="34" charset="0"/>
                <a:ea typeface="DengXian" panose="02010600030101010101" pitchFamily="2" charset="-122"/>
                <a:cs typeface="FZLanTingHei-L-GBK-M" panose="02010600010101010101" pitchFamily="2" charset="2"/>
                <a:sym typeface="Segoe UI" panose="020B0502040204020203" pitchFamily="34" charset="0"/>
              </a:rPr>
              <a:t>图4 全连接层节点数量的影响</a:t>
            </a:r>
          </a:p>
        </p:txBody>
      </p:sp>
    </p:spTree>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主题1">
  <a:themeElements>
    <a:clrScheme name="紫罗兰色">
      <a:dk1>
        <a:sysClr val="windowText" lastClr="000000"/>
      </a:dk1>
      <a:lt1>
        <a:sysClr val="window" lastClr="C7EDCC"/>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821E5BAD-EF7A-4F84-A4A4-2E413E1582A3}" vid="{64F3B68E-6D21-4066-859E-88C192950A27}"/>
    </a:ext>
  </a:extLst>
</a:theme>
</file>

<file path=docProps/app.xml><?xml version="1.0" encoding="utf-8"?>
<Properties xmlns="http://schemas.openxmlformats.org/officeDocument/2006/extended-properties" xmlns:vt="http://schemas.openxmlformats.org/officeDocument/2006/docPropsVTypes">
  <Template>离子会议室</Template>
  <TotalTime>120</TotalTime>
  <Words>730</Words>
  <Application>Microsoft Office PowerPoint</Application>
  <PresentationFormat>宽屏</PresentationFormat>
  <Paragraphs>56</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16</vt:i4>
      </vt:variant>
    </vt:vector>
  </HeadingPairs>
  <TitlesOfParts>
    <vt:vector size="25" baseType="lpstr">
      <vt:lpstr>微软雅黑</vt:lpstr>
      <vt:lpstr>Arial</vt:lpstr>
      <vt:lpstr>Calibri</vt:lpstr>
      <vt:lpstr>Calibri Light</vt:lpstr>
      <vt:lpstr>Segoe UI</vt:lpstr>
      <vt:lpstr>Wingdings 2</vt:lpstr>
      <vt:lpstr>HDOfficeLightV0</vt:lpstr>
      <vt:lpstr>1_HDOfficeLightV0</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以NASNet利用组织学及基因组预测乳腺癌存活预期</dc:title>
  <dc:creator>穆幼清</dc:creator>
  <cp:keywords/>
  <cp:lastModifiedBy>幼清 穆</cp:lastModifiedBy>
  <cp:revision>14</cp:revision>
  <dcterms:created xsi:type="dcterms:W3CDTF">2019-04-16T02:59:56Z</dcterms:created>
  <dcterms:modified xsi:type="dcterms:W3CDTF">2019-05-12T06:34:11Z</dcterms:modified>
</cp:coreProperties>
</file>