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zh.wikipedia.org/wiki/%E5%8D%97%E6%A2%A6%E5%AE%AB" TargetMode="External"/><Relationship Id="rId4" Type="http://schemas.openxmlformats.org/officeDocument/2006/relationships/hyperlink" Target="https://zh.wikipedia.org/wiki/%E8%A1%97%E6%9C%BA%E6%B8%B8%E6%88%8F" TargetMode="External"/><Relationship Id="rId5" Type="http://schemas.openxmlformats.org/officeDocument/2006/relationships/hyperlink" Target="https://zh.wikipedia.org/wiki/%E5%B2%A9%E8%B0%B7%E5%BE%B9" TargetMode="External"/><Relationship Id="rId6" Type="http://schemas.openxmlformats.org/officeDocument/2006/relationships/hyperlink" Target="https://zh.wikipedia.org/wiki/%E8%A1%97%E6%9C%BA%E6%B8%B8%E6%88%8F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600" y="195250"/>
            <a:ext cx="7604800" cy="47530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 txBox="1"/>
          <p:nvPr>
            <p:ph type="ctrTitle"/>
          </p:nvPr>
        </p:nvSpPr>
        <p:spPr>
          <a:xfrm>
            <a:off x="311708" y="1952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FFFFFF"/>
                </a:solidFill>
              </a:rPr>
              <a:t>PackMan</a:t>
            </a:r>
            <a:r>
              <a:rPr lang="zh-CN"/>
              <a:t>!</a:t>
            </a:r>
            <a:endParaRPr/>
          </a:p>
        </p:txBody>
      </p:sp>
      <p:sp>
        <p:nvSpPr>
          <p:cNvPr id="56" name="Shape 56"/>
          <p:cNvSpPr txBox="1"/>
          <p:nvPr>
            <p:ph idx="1" type="subTitle"/>
          </p:nvPr>
        </p:nvSpPr>
        <p:spPr>
          <a:xfrm>
            <a:off x="1759800" y="37221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1104105355黄佳</a:t>
            </a:r>
            <a:r>
              <a:rPr lang="zh-CN"/>
              <a:t>禾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1.</a:t>
            </a:r>
            <a:r>
              <a:rPr lang="zh-CN"/>
              <a:t>想法来源</a:t>
            </a:r>
            <a:endParaRPr/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zh-CN" sz="1150">
                <a:solidFill>
                  <a:srgbClr val="222222"/>
                </a:solidFill>
                <a:highlight>
                  <a:srgbClr val="FFFFFF"/>
                </a:highlight>
              </a:rPr>
              <a:t>《</a:t>
            </a:r>
            <a:r>
              <a:rPr b="1" lang="zh-CN" sz="1150">
                <a:solidFill>
                  <a:srgbClr val="222222"/>
                </a:solidFill>
                <a:highlight>
                  <a:srgbClr val="FFFFFF"/>
                </a:highlight>
              </a:rPr>
              <a:t>吃豆人</a:t>
            </a:r>
            <a:r>
              <a:rPr lang="zh-CN" sz="1150">
                <a:solidFill>
                  <a:srgbClr val="222222"/>
                </a:solidFill>
                <a:highlight>
                  <a:srgbClr val="FFFFFF"/>
                </a:highlight>
              </a:rPr>
              <a:t>》（英語：</a:t>
            </a:r>
            <a:r>
              <a:rPr i="1" lang="zh-CN" sz="1150">
                <a:solidFill>
                  <a:srgbClr val="222222"/>
                </a:solidFill>
                <a:highlight>
                  <a:srgbClr val="FFFFFF"/>
                </a:highlight>
              </a:rPr>
              <a:t>Pac-Man</a:t>
            </a:r>
            <a:r>
              <a:rPr lang="zh-CN" sz="1150">
                <a:solidFill>
                  <a:srgbClr val="222222"/>
                </a:solidFill>
                <a:highlight>
                  <a:srgbClr val="FFFFFF"/>
                </a:highlight>
              </a:rPr>
              <a:t>，台湾譯作「</a:t>
            </a:r>
            <a:r>
              <a:rPr b="1" lang="zh-CN" sz="1150">
                <a:solidFill>
                  <a:srgbClr val="222222"/>
                </a:solidFill>
                <a:highlight>
                  <a:srgbClr val="FFFFFF"/>
                </a:highlight>
              </a:rPr>
              <a:t>小精灵</a:t>
            </a:r>
            <a:r>
              <a:rPr lang="zh-CN" sz="1150">
                <a:solidFill>
                  <a:srgbClr val="222222"/>
                </a:solidFill>
                <a:highlight>
                  <a:srgbClr val="FFFFFF"/>
                </a:highlight>
              </a:rPr>
              <a:t>」，是一款由</a:t>
            </a:r>
            <a:r>
              <a:rPr lang="zh-CN" sz="1150" u="sng">
                <a:solidFill>
                  <a:srgbClr val="0B0080"/>
                </a:solidFill>
                <a:highlight>
                  <a:srgbClr val="FFFFFF"/>
                </a:highlight>
                <a:hlinkClick r:id="rId3"/>
              </a:rPr>
              <a:t>南夢宮</a:t>
            </a:r>
            <a:r>
              <a:rPr lang="zh-CN" sz="1150">
                <a:solidFill>
                  <a:srgbClr val="222222"/>
                </a:solidFill>
                <a:highlight>
                  <a:srgbClr val="FFFFFF"/>
                </a:highlight>
              </a:rPr>
              <a:t>公司製作的</a:t>
            </a:r>
            <a:r>
              <a:rPr lang="zh-CN" sz="1150" u="sng">
                <a:solidFill>
                  <a:srgbClr val="0B0080"/>
                </a:solidFill>
                <a:highlight>
                  <a:srgbClr val="FFFFFF"/>
                </a:highlight>
                <a:hlinkClick r:id="rId4"/>
              </a:rPr>
              <a:t>街機遊戲</a:t>
            </a:r>
            <a:r>
              <a:rPr lang="zh-CN" sz="1150">
                <a:solidFill>
                  <a:srgbClr val="222222"/>
                </a:solidFill>
                <a:highlight>
                  <a:srgbClr val="FFFFFF"/>
                </a:highlight>
              </a:rPr>
              <a:t>。遊戲最初於1980年5月22日在日本發行。本遊戲由南夢宮公司的</a:t>
            </a:r>
            <a:r>
              <a:rPr lang="zh-CN" sz="1150" u="sng">
                <a:solidFill>
                  <a:srgbClr val="0B0080"/>
                </a:solidFill>
                <a:highlight>
                  <a:srgbClr val="FFFFFF"/>
                </a:highlight>
                <a:hlinkClick r:id="rId5"/>
              </a:rPr>
              <a:t>岩谷徹</a:t>
            </a:r>
            <a:r>
              <a:rPr lang="zh-CN" sz="1150">
                <a:solidFill>
                  <a:srgbClr val="222222"/>
                </a:solidFill>
                <a:highlight>
                  <a:srgbClr val="FFFFFF"/>
                </a:highlight>
              </a:rPr>
              <a:t>設計。Pac-Man在1980年代風靡全球，被認為是最經典的</a:t>
            </a:r>
            <a:r>
              <a:rPr lang="zh-CN" sz="1150" u="sng">
                <a:solidFill>
                  <a:srgbClr val="0B0080"/>
                </a:solidFill>
                <a:highlight>
                  <a:srgbClr val="FFFFFF"/>
                </a:highlight>
                <a:hlinkClick r:id="rId6"/>
              </a:rPr>
              <a:t>街機遊戲</a:t>
            </a:r>
            <a:r>
              <a:rPr lang="zh-CN" sz="1150">
                <a:solidFill>
                  <a:srgbClr val="222222"/>
                </a:solidFill>
                <a:highlight>
                  <a:srgbClr val="FFFFFF"/>
                </a:highlight>
              </a:rPr>
              <a:t>之一。</a:t>
            </a:r>
            <a:endParaRPr sz="11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150">
                <a:solidFill>
                  <a:srgbClr val="222222"/>
                </a:solidFill>
                <a:highlight>
                  <a:srgbClr val="FFFFFF"/>
                </a:highlight>
              </a:rPr>
              <a:t>这可是大家的童年回忆ya!那么我就决定自己做一次。</a:t>
            </a:r>
            <a:endParaRPr sz="11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14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2.</a:t>
            </a:r>
            <a:r>
              <a:rPr lang="zh-CN"/>
              <a:t>游戏机制</a:t>
            </a:r>
            <a:endParaRPr/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zh-CN" sz="1150">
                <a:solidFill>
                  <a:srgbClr val="222222"/>
                </a:solidFill>
                <a:highlight>
                  <a:srgbClr val="FFFFFF"/>
                </a:highlight>
              </a:rPr>
              <a:t>1.吃豆先生用方向键控制上下左右，躲避鬼吃光所有豆子。</a:t>
            </a:r>
            <a:endParaRPr sz="11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zh-CN" sz="1150">
                <a:solidFill>
                  <a:srgbClr val="222222"/>
                </a:solidFill>
                <a:highlight>
                  <a:srgbClr val="FFFFFF"/>
                </a:highlight>
              </a:rPr>
              <a:t>2.鬼会在迷宫中随机行走（本来做成寻路算法但是发现太难了）。</a:t>
            </a:r>
            <a:endParaRPr sz="11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zh-CN" sz="1150">
                <a:solidFill>
                  <a:srgbClr val="222222"/>
                </a:solidFill>
                <a:highlight>
                  <a:srgbClr val="FFFFFF"/>
                </a:highlight>
              </a:rPr>
              <a:t>3。吃豆先生吃到大力丸会让他无敌一小段时间，这时候鬼是蓝色的，吃豆先生可以反过来吃掉鬼。被吃掉了鬼会返回鬼的基地重生。</a:t>
            </a:r>
            <a:endParaRPr sz="11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1400"/>
              </a:spcBef>
              <a:spcAft>
                <a:spcPts val="1400"/>
              </a:spcAft>
              <a:buNone/>
            </a:pPr>
            <a:r>
              <a:rPr lang="zh-CN" sz="1150">
                <a:solidFill>
                  <a:srgbClr val="222222"/>
                </a:solidFill>
                <a:highlight>
                  <a:srgbClr val="FFFFFF"/>
                </a:highlight>
              </a:rPr>
              <a:t>4.吃豆先生吃掉所有豆子就结束游戏了，本来死亡也是要退出游戏，但是处于demo的原因只是让游戏暂停，可随时继续。</a:t>
            </a:r>
            <a:endParaRPr sz="115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3.</a:t>
            </a:r>
            <a:r>
              <a:rPr lang="zh-CN"/>
              <a:t>游戏截图</a:t>
            </a:r>
            <a:endParaRPr/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60800"/>
            <a:ext cx="3519250" cy="359975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Shape 76"/>
          <p:cNvSpPr txBox="1"/>
          <p:nvPr/>
        </p:nvSpPr>
        <p:spPr>
          <a:xfrm>
            <a:off x="2329275" y="1372975"/>
            <a:ext cx="580500" cy="2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游戏代码</a:t>
            </a:r>
            <a:endParaRPr/>
          </a:p>
        </p:txBody>
      </p:sp>
      <p:pic>
        <p:nvPicPr>
          <p:cNvPr id="77" name="Shape 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8800" y="2411775"/>
            <a:ext cx="4075950" cy="208655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Shape 78"/>
          <p:cNvSpPr txBox="1"/>
          <p:nvPr/>
        </p:nvSpPr>
        <p:spPr>
          <a:xfrm>
            <a:off x="7220025" y="2015050"/>
            <a:ext cx="1263600" cy="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游戏界面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/>
              <a:t>6.</a:t>
            </a:r>
            <a:r>
              <a:rPr lang="zh-CN"/>
              <a:t>游戏代码细节之迷宫</a:t>
            </a:r>
            <a:endParaRPr/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跟之前左右的迷宫一样，用了txt来储存迷宫格式。0为墙壁，1为空气，2为豆子，3匙大力丸。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zh-CN"/>
              <a:t>程序读档把迷宫储存到vector二维阵列map里面。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zh-CN"/>
              <a:t>因为墙壁会判断四周是否有墙壁而自动连接，所以最外层有2层防止vector爆炸。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zh-CN"/>
              <a:t>迷宫只会在第一次运行印出，之后就不管了。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6000" y="2383925"/>
            <a:ext cx="3176300" cy="193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4.</a:t>
            </a:r>
            <a:r>
              <a:rPr lang="zh-CN"/>
              <a:t>游戏代码细节之吃豆先生</a:t>
            </a:r>
            <a:endParaRPr/>
          </a:p>
        </p:txBody>
      </p:sp>
      <p:sp>
        <p:nvSpPr>
          <p:cNvPr id="91" name="Shape 91"/>
          <p:cNvSpPr txBox="1"/>
          <p:nvPr/>
        </p:nvSpPr>
        <p:spPr>
          <a:xfrm>
            <a:off x="450825" y="1188550"/>
            <a:ext cx="8073900" cy="35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吃豆先生有四个变数ox，oy,x,y,记录了上一次的位置和当前位置。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ox，oy是为了删除吃豆先生走过的痕迹，并且在判断鬼魂碰撞时有用（详情见鬼魂篇）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吃豆人不能进入墙壁，就vector[x][y]！=0；面对墙壁会卡住，面对空气会自动前进。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/>
              <a:t>5.</a:t>
            </a:r>
            <a:r>
              <a:rPr lang="zh-CN"/>
              <a:t>游戏代码细节之吃鬼魂们</a:t>
            </a:r>
            <a:endParaRPr/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216075" y="11388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鬼魂使用了struct储存，其实和吃豆人差不多。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zh-CN"/>
              <a:t>当吃豆人（x，y）与某一只鬼魂（x，y）重叠时角色死亡。因为demo的时候死亡跳出很麻烦，因此就只是暂停游戏。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zh-CN"/>
              <a:t>因为吃豆人会和鬼魂有面对面交换位置而不重叠的问题，所以用ox，oy判断有没有交错位置。交错也算死亡。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zh-CN"/>
              <a:t>鬼魂从地图中间出生，只会往前走不会回头（记入ox，oy，不会往来的方向走）。</a:t>
            </a:r>
            <a:endParaRPr/>
          </a:p>
        </p:txBody>
      </p:sp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0500" y="1251300"/>
            <a:ext cx="3600450" cy="26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/>
              <a:t>7</a:t>
            </a:r>
            <a:r>
              <a:rPr lang="zh-CN"/>
              <a:t>.游戏代码细节之分数</a:t>
            </a:r>
            <a:endParaRPr/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吃豆先生吃到豆子之后，豆子会从地图中消失。map阵列中的豆子（2）会变成空气（1）。之后分数会加一。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zh-CN"/>
              <a:t>吃完所有豆子就结束了，分数会定格在98，这也是我结束游戏的判断基准之一。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zh-CN"/>
              <a:t>游戏最高分不超过三位数，因此我就弄了2个七段显示器显示。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