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6" r:id="rId3"/>
    <p:sldId id="259" r:id="rId4"/>
    <p:sldId id="268" r:id="rId5"/>
    <p:sldId id="261" r:id="rId6"/>
    <p:sldId id="270" r:id="rId7"/>
    <p:sldId id="262" r:id="rId8"/>
    <p:sldId id="269" r:id="rId9"/>
    <p:sldId id="263" r:id="rId10"/>
    <p:sldId id="264" r:id="rId11"/>
    <p:sldId id="265" r:id="rId12"/>
    <p:sldId id="257" r:id="rId13"/>
    <p:sldId id="267" r:id="rId14"/>
  </p:sldIdLst>
  <p:sldSz cx="12192000" cy="6858000"/>
  <p:notesSz cx="10021888" cy="68897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FAA4C-FA38-4B02-80A7-DCE5D218CC44}" v="6" dt="2022-11-11T07:41:0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134" autoAdjust="0"/>
  </p:normalViewPr>
  <p:slideViewPr>
    <p:cSldViewPr snapToGrid="0">
      <p:cViewPr varScale="1">
        <p:scale>
          <a:sx n="59" d="100"/>
          <a:sy n="59" d="100"/>
        </p:scale>
        <p:origin x="9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Zaby" userId="5cbe48367f506440" providerId="LiveId" clId="{328C182F-5E43-41CD-9121-BF0C3A73950C}"/>
    <pc:docChg chg="modSld">
      <pc:chgData name="Jordan Zaby" userId="5cbe48367f506440" providerId="LiveId" clId="{328C182F-5E43-41CD-9121-BF0C3A73950C}" dt="2021-11-15T17:19:27.105" v="2" actId="20577"/>
      <pc:docMkLst>
        <pc:docMk/>
      </pc:docMkLst>
      <pc:sldChg chg="modSp mod">
        <pc:chgData name="Jordan Zaby" userId="5cbe48367f506440" providerId="LiveId" clId="{328C182F-5E43-41CD-9121-BF0C3A73950C}" dt="2021-11-15T17:19:27.105" v="2" actId="20577"/>
        <pc:sldMkLst>
          <pc:docMk/>
          <pc:sldMk cId="430659471" sldId="268"/>
        </pc:sldMkLst>
        <pc:spChg chg="mod">
          <ac:chgData name="Jordan Zaby" userId="5cbe48367f506440" providerId="LiveId" clId="{328C182F-5E43-41CD-9121-BF0C3A73950C}" dt="2021-11-15T17:19:27.105" v="2" actId="20577"/>
          <ac:spMkLst>
            <pc:docMk/>
            <pc:sldMk cId="430659471" sldId="268"/>
            <ac:spMk id="3" creationId="{BEFD8DCB-9141-4F6D-A46B-8104C132A05B}"/>
          </ac:spMkLst>
        </pc:spChg>
      </pc:sldChg>
    </pc:docChg>
  </pc:docChgLst>
  <pc:docChgLst>
    <pc:chgData name="Jordan Zaby" userId="5cbe48367f506440" providerId="LiveId" clId="{AFBFAA4C-FA38-4B02-80A7-DCE5D218CC44}"/>
    <pc:docChg chg="undo custSel addSld delSld modSld">
      <pc:chgData name="Jordan Zaby" userId="5cbe48367f506440" providerId="LiveId" clId="{AFBFAA4C-FA38-4B02-80A7-DCE5D218CC44}" dt="2022-11-11T07:41:04.592" v="2051"/>
      <pc:docMkLst>
        <pc:docMk/>
      </pc:docMkLst>
      <pc:sldChg chg="modSp mod">
        <pc:chgData name="Jordan Zaby" userId="5cbe48367f506440" providerId="LiveId" clId="{AFBFAA4C-FA38-4B02-80A7-DCE5D218CC44}" dt="2021-11-15T09:29:30.770" v="1865" actId="14100"/>
        <pc:sldMkLst>
          <pc:docMk/>
          <pc:sldMk cId="373326765" sldId="260"/>
        </pc:sldMkLst>
        <pc:spChg chg="mod">
          <ac:chgData name="Jordan Zaby" userId="5cbe48367f506440" providerId="LiveId" clId="{AFBFAA4C-FA38-4B02-80A7-DCE5D218CC44}" dt="2021-11-15T09:29:30.770" v="1865" actId="14100"/>
          <ac:spMkLst>
            <pc:docMk/>
            <pc:sldMk cId="373326765" sldId="260"/>
            <ac:spMk id="3" creationId="{019A0361-4240-4D86-965D-CE457FD4120F}"/>
          </ac:spMkLst>
        </pc:spChg>
      </pc:sldChg>
      <pc:sldChg chg="modSp mod modAnim modNotesTx">
        <pc:chgData name="Jordan Zaby" userId="5cbe48367f506440" providerId="LiveId" clId="{AFBFAA4C-FA38-4B02-80A7-DCE5D218CC44}" dt="2022-11-11T07:40:28.599" v="2046"/>
        <pc:sldMkLst>
          <pc:docMk/>
          <pc:sldMk cId="1423779640" sldId="261"/>
        </pc:sldMkLst>
        <pc:spChg chg="mod">
          <ac:chgData name="Jordan Zaby" userId="5cbe48367f506440" providerId="LiveId" clId="{AFBFAA4C-FA38-4B02-80A7-DCE5D218CC44}" dt="2021-11-15T09:24:42.288" v="1361" actId="20577"/>
          <ac:spMkLst>
            <pc:docMk/>
            <pc:sldMk cId="1423779640" sldId="261"/>
            <ac:spMk id="3" creationId="{178A6E62-2B1F-4C55-B85B-5DD854187A4D}"/>
          </ac:spMkLst>
        </pc:spChg>
      </pc:sldChg>
      <pc:sldChg chg="modSp mod modAnim">
        <pc:chgData name="Jordan Zaby" userId="5cbe48367f506440" providerId="LiveId" clId="{AFBFAA4C-FA38-4B02-80A7-DCE5D218CC44}" dt="2022-11-11T07:40:36.408" v="2047"/>
        <pc:sldMkLst>
          <pc:docMk/>
          <pc:sldMk cId="2656365948" sldId="262"/>
        </pc:sldMkLst>
        <pc:spChg chg="mod">
          <ac:chgData name="Jordan Zaby" userId="5cbe48367f506440" providerId="LiveId" clId="{AFBFAA4C-FA38-4B02-80A7-DCE5D218CC44}" dt="2021-11-15T09:19:52.457" v="819" actId="20577"/>
          <ac:spMkLst>
            <pc:docMk/>
            <pc:sldMk cId="2656365948" sldId="262"/>
            <ac:spMk id="3" creationId="{178A6E62-2B1F-4C55-B85B-5DD854187A4D}"/>
          </ac:spMkLst>
        </pc:spChg>
      </pc:sldChg>
      <pc:sldChg chg="modSp mod modAnim">
        <pc:chgData name="Jordan Zaby" userId="5cbe48367f506440" providerId="LiveId" clId="{AFBFAA4C-FA38-4B02-80A7-DCE5D218CC44}" dt="2022-11-11T07:40:51.779" v="2049"/>
        <pc:sldMkLst>
          <pc:docMk/>
          <pc:sldMk cId="1609385091" sldId="263"/>
        </pc:sldMkLst>
        <pc:spChg chg="mod">
          <ac:chgData name="Jordan Zaby" userId="5cbe48367f506440" providerId="LiveId" clId="{AFBFAA4C-FA38-4B02-80A7-DCE5D218CC44}" dt="2021-11-15T09:15:09.269" v="544" actId="20577"/>
          <ac:spMkLst>
            <pc:docMk/>
            <pc:sldMk cId="1609385091" sldId="263"/>
            <ac:spMk id="3" creationId="{178A6E62-2B1F-4C55-B85B-5DD854187A4D}"/>
          </ac:spMkLst>
        </pc:spChg>
      </pc:sldChg>
      <pc:sldChg chg="modSp mod modAnim">
        <pc:chgData name="Jordan Zaby" userId="5cbe48367f506440" providerId="LiveId" clId="{AFBFAA4C-FA38-4B02-80A7-DCE5D218CC44}" dt="2022-11-11T07:40:56.656" v="2050"/>
        <pc:sldMkLst>
          <pc:docMk/>
          <pc:sldMk cId="2848352481" sldId="264"/>
        </pc:sldMkLst>
        <pc:spChg chg="mod">
          <ac:chgData name="Jordan Zaby" userId="5cbe48367f506440" providerId="LiveId" clId="{AFBFAA4C-FA38-4B02-80A7-DCE5D218CC44}" dt="2021-11-15T10:20:21.347" v="2045" actId="20577"/>
          <ac:spMkLst>
            <pc:docMk/>
            <pc:sldMk cId="2848352481" sldId="264"/>
            <ac:spMk id="17" creationId="{3F4981F6-9718-41D3-933E-A1E6169242E2}"/>
          </ac:spMkLst>
        </pc:spChg>
        <pc:spChg chg="mod">
          <ac:chgData name="Jordan Zaby" userId="5cbe48367f506440" providerId="LiveId" clId="{AFBFAA4C-FA38-4B02-80A7-DCE5D218CC44}" dt="2021-11-15T09:24:26.172" v="1359" actId="313"/>
          <ac:spMkLst>
            <pc:docMk/>
            <pc:sldMk cId="2848352481" sldId="264"/>
            <ac:spMk id="18" creationId="{F28B2E60-7B7D-4EB3-BA2C-C54B70D2FBB4}"/>
          </ac:spMkLst>
        </pc:spChg>
      </pc:sldChg>
      <pc:sldChg chg="modSp mod modAnim">
        <pc:chgData name="Jordan Zaby" userId="5cbe48367f506440" providerId="LiveId" clId="{AFBFAA4C-FA38-4B02-80A7-DCE5D218CC44}" dt="2022-11-11T07:41:04.592" v="2051"/>
        <pc:sldMkLst>
          <pc:docMk/>
          <pc:sldMk cId="3104696165" sldId="265"/>
        </pc:sldMkLst>
        <pc:spChg chg="mod">
          <ac:chgData name="Jordan Zaby" userId="5cbe48367f506440" providerId="LiveId" clId="{AFBFAA4C-FA38-4B02-80A7-DCE5D218CC44}" dt="2021-11-15T09:23:18.722" v="1287" actId="20577"/>
          <ac:spMkLst>
            <pc:docMk/>
            <pc:sldMk cId="3104696165" sldId="265"/>
            <ac:spMk id="9" creationId="{A86F1598-4B75-4A89-B3B0-2DE8D3519A9B}"/>
          </ac:spMkLst>
        </pc:spChg>
      </pc:sldChg>
      <pc:sldChg chg="modNotesTx">
        <pc:chgData name="Jordan Zaby" userId="5cbe48367f506440" providerId="LiveId" clId="{AFBFAA4C-FA38-4B02-80A7-DCE5D218CC44}" dt="2021-11-15T09:39:22.338" v="1892"/>
        <pc:sldMkLst>
          <pc:docMk/>
          <pc:sldMk cId="2432151903" sldId="266"/>
        </pc:sldMkLst>
      </pc:sldChg>
      <pc:sldChg chg="modSp mod">
        <pc:chgData name="Jordan Zaby" userId="5cbe48367f506440" providerId="LiveId" clId="{AFBFAA4C-FA38-4B02-80A7-DCE5D218CC44}" dt="2021-11-15T10:17:38.852" v="2043" actId="1035"/>
        <pc:sldMkLst>
          <pc:docMk/>
          <pc:sldMk cId="1308462916" sldId="269"/>
        </pc:sldMkLst>
        <pc:spChg chg="mod">
          <ac:chgData name="Jordan Zaby" userId="5cbe48367f506440" providerId="LiveId" clId="{AFBFAA4C-FA38-4B02-80A7-DCE5D218CC44}" dt="2021-11-15T10:17:38.852" v="2043" actId="1035"/>
          <ac:spMkLst>
            <pc:docMk/>
            <pc:sldMk cId="1308462916" sldId="269"/>
            <ac:spMk id="15" creationId="{4FB45E93-AB5A-4DF2-B406-0B5AC673BF72}"/>
          </ac:spMkLst>
        </pc:spChg>
        <pc:spChg chg="mod">
          <ac:chgData name="Jordan Zaby" userId="5cbe48367f506440" providerId="LiveId" clId="{AFBFAA4C-FA38-4B02-80A7-DCE5D218CC44}" dt="2021-11-15T10:16:42.604" v="1910" actId="20577"/>
          <ac:spMkLst>
            <pc:docMk/>
            <pc:sldMk cId="1308462916" sldId="269"/>
            <ac:spMk id="17" creationId="{1F22A757-0ABD-4FB6-8AFC-105FF87E2175}"/>
          </ac:spMkLst>
        </pc:spChg>
      </pc:sldChg>
      <pc:sldChg chg="addSp modSp mod modNotesTx">
        <pc:chgData name="Jordan Zaby" userId="5cbe48367f506440" providerId="LiveId" clId="{AFBFAA4C-FA38-4B02-80A7-DCE5D218CC44}" dt="2021-11-15T10:06:25.917" v="1904" actId="20577"/>
        <pc:sldMkLst>
          <pc:docMk/>
          <pc:sldMk cId="1954039526" sldId="270"/>
        </pc:sldMkLst>
        <pc:spChg chg="add mod">
          <ac:chgData name="Jordan Zaby" userId="5cbe48367f506440" providerId="LiveId" clId="{AFBFAA4C-FA38-4B02-80A7-DCE5D218CC44}" dt="2021-11-15T10:06:25.917" v="1904" actId="20577"/>
          <ac:spMkLst>
            <pc:docMk/>
            <pc:sldMk cId="1954039526" sldId="270"/>
            <ac:spMk id="9" creationId="{1995B534-ACA0-4C7C-A557-E2A0D9B46656}"/>
          </ac:spMkLst>
        </pc:spChg>
        <pc:picChg chg="add mod">
          <ac:chgData name="Jordan Zaby" userId="5cbe48367f506440" providerId="LiveId" clId="{AFBFAA4C-FA38-4B02-80A7-DCE5D218CC44}" dt="2021-11-15T10:06:21.101" v="1902" actId="1037"/>
          <ac:picMkLst>
            <pc:docMk/>
            <pc:sldMk cId="1954039526" sldId="270"/>
            <ac:picMk id="8" creationId="{D7AAAD92-AE3E-414F-8C0D-D406A9AFC31C}"/>
          </ac:picMkLst>
        </pc:picChg>
      </pc:sldChg>
      <pc:sldChg chg="modSp new mod modShow">
        <pc:chgData name="Jordan Zaby" userId="5cbe48367f506440" providerId="LiveId" clId="{AFBFAA4C-FA38-4B02-80A7-DCE5D218CC44}" dt="2021-11-15T09:26:54.758" v="1562" actId="729"/>
        <pc:sldMkLst>
          <pc:docMk/>
          <pc:sldMk cId="879040769" sldId="271"/>
        </pc:sldMkLst>
        <pc:spChg chg="mod">
          <ac:chgData name="Jordan Zaby" userId="5cbe48367f506440" providerId="LiveId" clId="{AFBFAA4C-FA38-4B02-80A7-DCE5D218CC44}" dt="2021-11-15T09:26:43.169" v="1561" actId="122"/>
          <ac:spMkLst>
            <pc:docMk/>
            <pc:sldMk cId="879040769" sldId="271"/>
            <ac:spMk id="2" creationId="{1964A025-6AE7-467D-B815-025F6E8D3E04}"/>
          </ac:spMkLst>
        </pc:spChg>
      </pc:sldChg>
      <pc:sldChg chg="modSp new mod modShow">
        <pc:chgData name="Jordan Zaby" userId="5cbe48367f506440" providerId="LiveId" clId="{AFBFAA4C-FA38-4B02-80A7-DCE5D218CC44}" dt="2021-11-15T09:28:43.775" v="1850" actId="729"/>
        <pc:sldMkLst>
          <pc:docMk/>
          <pc:sldMk cId="76410822" sldId="272"/>
        </pc:sldMkLst>
        <pc:spChg chg="mod">
          <ac:chgData name="Jordan Zaby" userId="5cbe48367f506440" providerId="LiveId" clId="{AFBFAA4C-FA38-4B02-80A7-DCE5D218CC44}" dt="2021-11-15T09:27:33.318" v="1593" actId="20577"/>
          <ac:spMkLst>
            <pc:docMk/>
            <pc:sldMk cId="76410822" sldId="272"/>
            <ac:spMk id="2" creationId="{C04603BE-CDD9-4CF8-9C8B-0C777B98FF7C}"/>
          </ac:spMkLst>
        </pc:spChg>
        <pc:spChg chg="mod">
          <ac:chgData name="Jordan Zaby" userId="5cbe48367f506440" providerId="LiveId" clId="{AFBFAA4C-FA38-4B02-80A7-DCE5D218CC44}" dt="2021-11-15T09:28:38.019" v="1849" actId="20577"/>
          <ac:spMkLst>
            <pc:docMk/>
            <pc:sldMk cId="76410822" sldId="272"/>
            <ac:spMk id="3" creationId="{1DABB0BF-A4A4-4523-BB7C-905B28D4BC0F}"/>
          </ac:spMkLst>
        </pc:spChg>
      </pc:sldChg>
      <pc:sldChg chg="new del">
        <pc:chgData name="Jordan Zaby" userId="5cbe48367f506440" providerId="LiveId" clId="{AFBFAA4C-FA38-4B02-80A7-DCE5D218CC44}" dt="2021-11-15T09:27:23.710" v="1566" actId="680"/>
        <pc:sldMkLst>
          <pc:docMk/>
          <pc:sldMk cId="1295462934"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4342818" cy="345684"/>
          </a:xfrm>
          <a:prstGeom prst="rect">
            <a:avLst/>
          </a:prstGeom>
        </p:spPr>
        <p:txBody>
          <a:bodyPr vert="horz" lIns="96634" tIns="48317" rIns="96634" bIns="48317" rtlCol="0"/>
          <a:lstStyle>
            <a:lvl1pPr algn="l">
              <a:defRPr sz="1300"/>
            </a:lvl1pPr>
          </a:lstStyle>
          <a:p>
            <a:endParaRPr lang="de-DE"/>
          </a:p>
        </p:txBody>
      </p:sp>
      <p:sp>
        <p:nvSpPr>
          <p:cNvPr id="3" name="Datumsplatzhalter 2"/>
          <p:cNvSpPr>
            <a:spLocks noGrp="1"/>
          </p:cNvSpPr>
          <p:nvPr>
            <p:ph type="dt" idx="1"/>
          </p:nvPr>
        </p:nvSpPr>
        <p:spPr>
          <a:xfrm>
            <a:off x="5676751" y="1"/>
            <a:ext cx="4342818" cy="345684"/>
          </a:xfrm>
          <a:prstGeom prst="rect">
            <a:avLst/>
          </a:prstGeom>
        </p:spPr>
        <p:txBody>
          <a:bodyPr vert="horz" lIns="96634" tIns="48317" rIns="96634" bIns="48317" rtlCol="0"/>
          <a:lstStyle>
            <a:lvl1pPr algn="r">
              <a:defRPr sz="1300"/>
            </a:lvl1pPr>
          </a:lstStyle>
          <a:p>
            <a:fld id="{88595076-6461-49F8-9EFB-E030659FA7A2}" type="datetimeFigureOut">
              <a:rPr lang="de-DE" smtClean="0"/>
              <a:t>08.12.2022</a:t>
            </a:fld>
            <a:endParaRPr lang="de-DE"/>
          </a:p>
        </p:txBody>
      </p:sp>
      <p:sp>
        <p:nvSpPr>
          <p:cNvPr id="4" name="Folienbildplatzhalter 3"/>
          <p:cNvSpPr>
            <a:spLocks noGrp="1" noRot="1" noChangeAspect="1"/>
          </p:cNvSpPr>
          <p:nvPr>
            <p:ph type="sldImg" idx="2"/>
          </p:nvPr>
        </p:nvSpPr>
        <p:spPr>
          <a:xfrm>
            <a:off x="2944813" y="862013"/>
            <a:ext cx="4132262" cy="2324100"/>
          </a:xfrm>
          <a:prstGeom prst="rect">
            <a:avLst/>
          </a:prstGeom>
          <a:noFill/>
          <a:ln w="12700">
            <a:solidFill>
              <a:prstClr val="black"/>
            </a:solidFill>
          </a:ln>
        </p:spPr>
        <p:txBody>
          <a:bodyPr vert="horz" lIns="96634" tIns="48317" rIns="96634" bIns="48317" rtlCol="0" anchor="ctr"/>
          <a:lstStyle/>
          <a:p>
            <a:endParaRPr lang="de-DE"/>
          </a:p>
        </p:txBody>
      </p:sp>
      <p:sp>
        <p:nvSpPr>
          <p:cNvPr id="5" name="Notizenplatzhalter 4"/>
          <p:cNvSpPr>
            <a:spLocks noGrp="1"/>
          </p:cNvSpPr>
          <p:nvPr>
            <p:ph type="body" sz="quarter" idx="3"/>
          </p:nvPr>
        </p:nvSpPr>
        <p:spPr>
          <a:xfrm>
            <a:off x="1002189" y="3315691"/>
            <a:ext cx="8017510" cy="2712840"/>
          </a:xfrm>
          <a:prstGeom prst="rect">
            <a:avLst/>
          </a:prstGeom>
        </p:spPr>
        <p:txBody>
          <a:bodyPr vert="horz" lIns="96634" tIns="48317" rIns="96634" bIns="4831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44067"/>
            <a:ext cx="4342818" cy="345683"/>
          </a:xfrm>
          <a:prstGeom prst="rect">
            <a:avLst/>
          </a:prstGeom>
        </p:spPr>
        <p:txBody>
          <a:bodyPr vert="horz" lIns="96634" tIns="48317" rIns="96634" bIns="48317" rtlCol="0" anchor="b"/>
          <a:lstStyle>
            <a:lvl1pPr algn="l">
              <a:defRPr sz="1300"/>
            </a:lvl1pPr>
          </a:lstStyle>
          <a:p>
            <a:endParaRPr lang="de-DE"/>
          </a:p>
        </p:txBody>
      </p:sp>
      <p:sp>
        <p:nvSpPr>
          <p:cNvPr id="7" name="Foliennummernplatzhalter 6"/>
          <p:cNvSpPr>
            <a:spLocks noGrp="1"/>
          </p:cNvSpPr>
          <p:nvPr>
            <p:ph type="sldNum" sz="quarter" idx="5"/>
          </p:nvPr>
        </p:nvSpPr>
        <p:spPr>
          <a:xfrm>
            <a:off x="5676751" y="6544067"/>
            <a:ext cx="4342818" cy="345683"/>
          </a:xfrm>
          <a:prstGeom prst="rect">
            <a:avLst/>
          </a:prstGeom>
        </p:spPr>
        <p:txBody>
          <a:bodyPr vert="horz" lIns="96634" tIns="48317" rIns="96634" bIns="48317" rtlCol="0" anchor="b"/>
          <a:lstStyle>
            <a:lvl1pPr algn="r">
              <a:defRPr sz="1300"/>
            </a:lvl1pPr>
          </a:lstStyle>
          <a:p>
            <a:fld id="{9D4BFF6A-65BB-4C5A-857A-21B9AB0C6589}" type="slidenum">
              <a:rPr lang="de-DE" smtClean="0"/>
              <a:t>‹Nr.›</a:t>
            </a:fld>
            <a:endParaRPr lang="de-DE"/>
          </a:p>
        </p:txBody>
      </p:sp>
    </p:spTree>
    <p:extLst>
      <p:ext uri="{BB962C8B-B14F-4D97-AF65-F5344CB8AC3E}">
        <p14:creationId xmlns:p14="http://schemas.microsoft.com/office/powerpoint/2010/main" val="181908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Des Deutschen Vaterland ist ein politisches Lied, das Ernst Moritz Arndt 1813 vor der Völkerschlacht bei Leipzig verfasste und war im 19. Jahrhundert ein mitunter das beliebteste patriotische Volkslied.</a:t>
            </a:r>
          </a:p>
          <a:p>
            <a:endParaRPr lang="de-DE" dirty="0"/>
          </a:p>
          <a:p>
            <a:r>
              <a:rPr lang="de-DE" dirty="0"/>
              <a:t>Hier bieten sich Fragen nach dem Feindbild (Frankreich, „Franzmann heißet Feind“) an, oder auch nach der Größe („so weit die deutsche Zunge klingt“), …!</a:t>
            </a:r>
          </a:p>
          <a:p>
            <a:endParaRPr lang="de-DE" dirty="0"/>
          </a:p>
          <a:p>
            <a:r>
              <a:rPr lang="de-DE" dirty="0"/>
              <a:t>Anmerkungen zu "Was ist des Deutschen Vaterland„ (Aus: https://www.volksliederarchiv.de/was-ist-des-deutschen-vaterland/)</a:t>
            </a:r>
          </a:p>
          <a:p>
            <a:r>
              <a:rPr lang="de-DE" dirty="0"/>
              <a:t>Laut  Als der Großvater die Großmutter nahm (1885)  sang der Germanist Gräter “ aber schon 1797 : Wo ist das </a:t>
            </a:r>
            <a:r>
              <a:rPr lang="de-DE" dirty="0" err="1"/>
              <a:t>teutsche</a:t>
            </a:r>
            <a:r>
              <a:rPr lang="de-DE" dirty="0"/>
              <a:t> Vaterland / weißt du das, Tor von Frager nicht ? / Wo man die Sprache Hermanns spricht / da ist das </a:t>
            </a:r>
            <a:r>
              <a:rPr lang="de-DE" dirty="0" err="1"/>
              <a:t>Teutsche</a:t>
            </a:r>
            <a:r>
              <a:rPr lang="de-DE" dirty="0"/>
              <a:t> Vaterland.  (</a:t>
            </a:r>
            <a:r>
              <a:rPr lang="de-DE" dirty="0" err="1"/>
              <a:t>vgl</a:t>
            </a:r>
            <a:r>
              <a:rPr lang="de-DE" dirty="0"/>
              <a:t> das Archiv für Literaturgeschichte Bd. XV (1887) , S. 224)“</a:t>
            </a:r>
          </a:p>
          <a:p>
            <a:endParaRPr lang="de-DE" dirty="0"/>
          </a:p>
          <a:p>
            <a:r>
              <a:rPr lang="de-DE" dirty="0"/>
              <a:t>Böhme schreibt zu diesem Lied in “ Volkstümliche Lieder der Deutschen (1895): „Dieses Vaterlandslied wurde zuerst komponiert von dem musikgeübten Jenenser Studenten Johannes Cotta . Als am 12. Juni 1815 im Gasthof zur Tanne bei Jena die “ Burschenschaft “ gegründet wurde, die landsmannschaftlichen Fahnen zum Zeichen der Auflösung der „</a:t>
            </a:r>
            <a:r>
              <a:rPr lang="de-DE" dirty="0" err="1"/>
              <a:t>Landsmannschafte</a:t>
            </a:r>
            <a:r>
              <a:rPr lang="de-DE" dirty="0"/>
              <a:t>“ sich senkten und alle sich brüderlich umarmten, erscholl zum ersten Mal in Deutschland dieses Lied mit </a:t>
            </a:r>
            <a:r>
              <a:rPr lang="de-DE" dirty="0" err="1"/>
              <a:t>Cotta´s</a:t>
            </a:r>
            <a:r>
              <a:rPr lang="de-DE" dirty="0"/>
              <a:t> Melodie, das seitdem zugleich ein Vaterlands- und ein Burschenlied wurde. Mit eben diesem Liede zogen die Jenenser Studenten 1817 zum Wartburgfeste in Eisenach ein. Das hat mir der bescheidene Komponist als Pfarrer meines Heimatortes im hohen Alter selbst noch erzählt, hat auch in einem langen Brief an Erk es berichtet, und außerdem steht es zu lesen in der Schrift von Dr. Rob. Keil : Die burschenschaftlichen Wartburgfeste 1817 und 1867 ( Jena 1868) –</a:t>
            </a:r>
          </a:p>
          <a:p>
            <a:endParaRPr lang="de-DE" dirty="0"/>
          </a:p>
          <a:p>
            <a:r>
              <a:rPr lang="de-DE" dirty="0"/>
              <a:t>Cottas Melodie ist zu wahren Volksweise geworden, in Schulen und besonders bei öffentlichen Versammlungen 1848/1849 viel gesungen worden. – Die für Männerchor 1825 von Gustav Reichardt geschriebene Komposition ist musikalisch wertvoller, aber wegen gesuchter harmonischer Wendungen nicht volkstümlich. — Nachdem das lang ersehnte Alldeutschland vorhanden ist, wird zwar das alte Fragelied Arndts nicht viel mehr gesungen, verdient aber jedenfalls als Ehrenmal des patriotischen Sinnes unserer Vorfahren hier einen Platz“ (soweit Böhme im Deutschen Kaiserreich )</a:t>
            </a:r>
          </a:p>
        </p:txBody>
      </p:sp>
      <p:sp>
        <p:nvSpPr>
          <p:cNvPr id="4" name="Foliennummernplatzhalter 3"/>
          <p:cNvSpPr>
            <a:spLocks noGrp="1"/>
          </p:cNvSpPr>
          <p:nvPr>
            <p:ph type="sldNum" sz="quarter" idx="5"/>
          </p:nvPr>
        </p:nvSpPr>
        <p:spPr/>
        <p:txBody>
          <a:bodyPr/>
          <a:lstStyle/>
          <a:p>
            <a:fld id="{9D4BFF6A-65BB-4C5A-857A-21B9AB0C6589}" type="slidenum">
              <a:rPr lang="de-DE" smtClean="0"/>
              <a:t>1</a:t>
            </a:fld>
            <a:endParaRPr lang="de-DE"/>
          </a:p>
        </p:txBody>
      </p:sp>
    </p:spTree>
    <p:extLst>
      <p:ext uri="{BB962C8B-B14F-4D97-AF65-F5344CB8AC3E}">
        <p14:creationId xmlns:p14="http://schemas.microsoft.com/office/powerpoint/2010/main" val="108407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Brandenburger Tor stand und steht u.a. für das Ende der napoleonischen Herrschaft 1813–1815, was heute allerdings mehr und mehr in Vergessenheit geraten ist. </a:t>
            </a:r>
          </a:p>
        </p:txBody>
      </p:sp>
      <p:sp>
        <p:nvSpPr>
          <p:cNvPr id="4" name="Foliennummernplatzhalter 3"/>
          <p:cNvSpPr>
            <a:spLocks noGrp="1"/>
          </p:cNvSpPr>
          <p:nvPr>
            <p:ph type="sldNum" sz="quarter" idx="5"/>
          </p:nvPr>
        </p:nvSpPr>
        <p:spPr/>
        <p:txBody>
          <a:bodyPr/>
          <a:lstStyle/>
          <a:p>
            <a:fld id="{9D4BFF6A-65BB-4C5A-857A-21B9AB0C6589}" type="slidenum">
              <a:rPr lang="de-DE" smtClean="0"/>
              <a:t>2</a:t>
            </a:fld>
            <a:endParaRPr lang="de-DE"/>
          </a:p>
        </p:txBody>
      </p:sp>
    </p:spTree>
    <p:extLst>
      <p:ext uri="{BB962C8B-B14F-4D97-AF65-F5344CB8AC3E}">
        <p14:creationId xmlns:p14="http://schemas.microsoft.com/office/powerpoint/2010/main" val="293292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Freikorps rekrutierte sich ausschließlich aus Freiwilligen. In seinen Reihen dienten neben Preußen auch Bürger anderer deutscher Staaten, die dem Rheinbund angehörten (etwa 56 Personen aus Franken) oder wie das Herzogtum Oldenburg von Frankreich annektiert worden waren. Insgesamt dominierten unter den Freiwilligen die Handwerker, lediglich bei den Jägern gab es einen überdurchschnittlichen Studentenanteil.</a:t>
            </a:r>
          </a:p>
          <a:p>
            <a:endParaRPr lang="de-DE" dirty="0"/>
          </a:p>
          <a:p>
            <a:r>
              <a:rPr lang="de-DE" dirty="0"/>
              <a:t>Carl Theodor Körner (* 23. September 1791 in Dresden; † 26. August 1813 im Forst Rosenow bei Lützow) war ein deutscher Schriftsteller und Freiheitskämpfer. Durch seine patriotischen Gedichte und seinen frühen Tod als Angehöriger des </a:t>
            </a:r>
            <a:r>
              <a:rPr lang="de-DE" dirty="0" err="1"/>
              <a:t>Lützowschen</a:t>
            </a:r>
            <a:r>
              <a:rPr lang="de-DE" dirty="0"/>
              <a:t> Freikorps in den Befreiungskriegen wurde er zur nationalen Leitfigur. Zu seinen bekanntesten Werken gehören das Gedicht Lützows wilde Jagd und die Sammlung Leier und Schwert.</a:t>
            </a:r>
          </a:p>
          <a:p>
            <a:endParaRPr lang="de-DE" dirty="0"/>
          </a:p>
          <a:p>
            <a:r>
              <a:rPr lang="de-DE" dirty="0"/>
              <a:t>Karl Friedrich Friesen (* 25. September 1784 in Magdeburg; † 16. März 1814 bei </a:t>
            </a:r>
            <a:r>
              <a:rPr lang="de-DE" dirty="0" err="1"/>
              <a:t>Lalobbe</a:t>
            </a:r>
            <a:r>
              <a:rPr lang="de-DE" dirty="0"/>
              <a:t>, Département Ardennes, Frankreich) war Mitbegründer der deutschen Turnkunst, Pädagoge und republikanisch-nationaler Freiheitskämpfer.</a:t>
            </a:r>
          </a:p>
          <a:p>
            <a:endParaRPr lang="de-DE" dirty="0"/>
          </a:p>
          <a:p>
            <a:r>
              <a:rPr lang="de-DE" dirty="0"/>
              <a:t>Viele weitere berühmte Mitglieder (siehe Arbeitsblatt).</a:t>
            </a:r>
          </a:p>
        </p:txBody>
      </p:sp>
      <p:sp>
        <p:nvSpPr>
          <p:cNvPr id="4" name="Foliennummernplatzhalter 3"/>
          <p:cNvSpPr>
            <a:spLocks noGrp="1"/>
          </p:cNvSpPr>
          <p:nvPr>
            <p:ph type="sldNum" sz="quarter" idx="5"/>
          </p:nvPr>
        </p:nvSpPr>
        <p:spPr/>
        <p:txBody>
          <a:bodyPr/>
          <a:lstStyle/>
          <a:p>
            <a:fld id="{9D4BFF6A-65BB-4C5A-857A-21B9AB0C6589}" type="slidenum">
              <a:rPr lang="de-DE" smtClean="0"/>
              <a:t>4</a:t>
            </a:fld>
            <a:endParaRPr lang="de-DE"/>
          </a:p>
        </p:txBody>
      </p:sp>
    </p:spTree>
    <p:extLst>
      <p:ext uri="{BB962C8B-B14F-4D97-AF65-F5344CB8AC3E}">
        <p14:creationId xmlns:p14="http://schemas.microsoft.com/office/powerpoint/2010/main" val="16734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Bezug zur Pentarchie könnte hier auch noch sinnvoll sein, genügt aber auch vollkommen im Gespräch bei den weiteren Ereignissen der Restauration in Europa (ab Folie Nr. 15).</a:t>
            </a:r>
          </a:p>
        </p:txBody>
      </p:sp>
      <p:sp>
        <p:nvSpPr>
          <p:cNvPr id="4" name="Foliennummernplatzhalter 3"/>
          <p:cNvSpPr>
            <a:spLocks noGrp="1"/>
          </p:cNvSpPr>
          <p:nvPr>
            <p:ph type="sldNum" sz="quarter" idx="5"/>
          </p:nvPr>
        </p:nvSpPr>
        <p:spPr/>
        <p:txBody>
          <a:bodyPr/>
          <a:lstStyle/>
          <a:p>
            <a:fld id="{9D4BFF6A-65BB-4C5A-857A-21B9AB0C6589}" type="slidenum">
              <a:rPr lang="de-DE" smtClean="0"/>
              <a:t>5</a:t>
            </a:fld>
            <a:endParaRPr lang="de-DE"/>
          </a:p>
        </p:txBody>
      </p:sp>
    </p:spTree>
    <p:extLst>
      <p:ext uri="{BB962C8B-B14F-4D97-AF65-F5344CB8AC3E}">
        <p14:creationId xmlns:p14="http://schemas.microsoft.com/office/powerpoint/2010/main" val="23464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Zum Übergang und Bewusstwerdung der Zielsetzung der Burschenschaften, die das Wartburgfest organisierten!</a:t>
            </a:r>
          </a:p>
        </p:txBody>
      </p:sp>
      <p:sp>
        <p:nvSpPr>
          <p:cNvPr id="4" name="Foliennummernplatzhalter 3"/>
          <p:cNvSpPr>
            <a:spLocks noGrp="1"/>
          </p:cNvSpPr>
          <p:nvPr>
            <p:ph type="sldNum" sz="quarter" idx="5"/>
          </p:nvPr>
        </p:nvSpPr>
        <p:spPr/>
        <p:txBody>
          <a:bodyPr/>
          <a:lstStyle/>
          <a:p>
            <a:fld id="{9D4BFF6A-65BB-4C5A-857A-21B9AB0C6589}" type="slidenum">
              <a:rPr lang="de-DE" smtClean="0"/>
              <a:t>6</a:t>
            </a:fld>
            <a:endParaRPr lang="de-DE"/>
          </a:p>
        </p:txBody>
      </p:sp>
    </p:spTree>
    <p:extLst>
      <p:ext uri="{BB962C8B-B14F-4D97-AF65-F5344CB8AC3E}">
        <p14:creationId xmlns:p14="http://schemas.microsoft.com/office/powerpoint/2010/main" val="275051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Turnsperre (auch Turnverbot) war ein Anfang 1820 auf dem Gebiet des Deutschen Bundes im Rahmen der Demagogenverfolgung erlassenes Verbot des Turnens.</a:t>
            </a:r>
          </a:p>
          <a:p>
            <a:endParaRPr lang="de-DE" dirty="0"/>
          </a:p>
          <a:p>
            <a:r>
              <a:rPr lang="de-DE" dirty="0"/>
              <a:t>Das Turnen war erst 1807 durch „Turnvater“ Friedrich Ludwig Jahn in Deutschland eingeführt worden. 1819 kam es zur Breslauer Turnfehde. Auslöser für die Sperre und zunächst die Karlsbader Beschlüsse vom Herbst 1819 war die Ermordung des Schriftstellers August von Kotzebue am 23. März 1819 durch den Burschenschafter und Turner Karl Ludwig Sand. Die Turnbewegung strebte neben körperlicher Ertüchtigung auch einen deutschen Nationalstaat an und galt daher den Fürsten als staatsfeindlich.</a:t>
            </a:r>
          </a:p>
          <a:p>
            <a:endParaRPr lang="de-DE" dirty="0"/>
          </a:p>
          <a:p>
            <a:r>
              <a:rPr lang="de-DE" dirty="0"/>
              <a:t>Die Turnsperre war teilweise bis 1842 in Kraft, in einigen deutschen Staaten wurde sie bereits früher aufgehoben – einige hatten sie gar nicht erst eingeführt. So konnte das Turnen, da staatlich gefördert, in Schaumburg-Lippe aufblühen, da der Erzieher der Kinder des Fürsten, Bernhard Christoph Faust, in Bückeburg den ersten Turnplatz Niedersachsens errichten konnte. Reinhild Fuhrmann analysierte diese Anomalität in ihrer Göttinger Dissertation (bei Arnd Krüger) und konnte zeigen, dass die Betonung der gesundheitlichen Aspekte des Turnens, der Bezug zum Gymnastik der griechischen Antike, die Auswahl von eigenem Personal, das nicht mit Jahn identifiziert werden konnte, die Bedingungen schuf, um den Fürsten zu überzeugen, und diesem auch die Möglichkeit an die Hand gab, gegenüber anderen entsprechend argumentieren zu können. </a:t>
            </a:r>
          </a:p>
          <a:p>
            <a:endParaRPr lang="de-DE" dirty="0"/>
          </a:p>
          <a:p>
            <a:r>
              <a:rPr lang="de-DE" dirty="0"/>
              <a:t>Aus: https://de.wikipedia.org/wiki/Turnsperre (12.11.2021).</a:t>
            </a:r>
          </a:p>
        </p:txBody>
      </p:sp>
      <p:sp>
        <p:nvSpPr>
          <p:cNvPr id="4" name="Foliennummernplatzhalter 3"/>
          <p:cNvSpPr>
            <a:spLocks noGrp="1"/>
          </p:cNvSpPr>
          <p:nvPr>
            <p:ph type="sldNum" sz="quarter" idx="5"/>
          </p:nvPr>
        </p:nvSpPr>
        <p:spPr/>
        <p:txBody>
          <a:bodyPr/>
          <a:lstStyle/>
          <a:p>
            <a:fld id="{9D4BFF6A-65BB-4C5A-857A-21B9AB0C6589}" type="slidenum">
              <a:rPr lang="de-DE" smtClean="0"/>
              <a:t>10</a:t>
            </a:fld>
            <a:endParaRPr lang="de-DE"/>
          </a:p>
        </p:txBody>
      </p:sp>
    </p:spTree>
    <p:extLst>
      <p:ext uri="{BB962C8B-B14F-4D97-AF65-F5344CB8AC3E}">
        <p14:creationId xmlns:p14="http://schemas.microsoft.com/office/powerpoint/2010/main" val="259536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B84447-3201-4F95-BB91-1D5009E3B63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B1A7A8C-9AAE-4D80-89FE-BCE791044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BD9BD75-BFDD-4262-9E5F-66E2DF59C054}"/>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5" name="Fußzeilenplatzhalter 4">
            <a:extLst>
              <a:ext uri="{FF2B5EF4-FFF2-40B4-BE49-F238E27FC236}">
                <a16:creationId xmlns:a16="http://schemas.microsoft.com/office/drawing/2014/main" id="{A10B52D3-CDD2-4A01-A5C8-A9DAC78BFD8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56D05BB-A9C1-4FA0-9774-0C323BA067C4}"/>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198281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26AF34-08F7-40CF-96BB-0B352C36486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1CD61DF-8E5D-4936-8243-F6631EA0B6A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60C4DAC-7644-4444-B61D-EF4CC9DDF808}"/>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5" name="Fußzeilenplatzhalter 4">
            <a:extLst>
              <a:ext uri="{FF2B5EF4-FFF2-40B4-BE49-F238E27FC236}">
                <a16:creationId xmlns:a16="http://schemas.microsoft.com/office/drawing/2014/main" id="{B28D9B35-304C-4D31-B3C9-C54B5E1E996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CFCB950-8900-46CD-B50F-DBDE95F57ABE}"/>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66763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F5D0EFB-3F91-4A0D-9A74-D8C57CC980F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AD1CA55-369A-4053-B707-7F0754C85FF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A071FD-9B2E-41EA-B033-35FEC8C4C9C7}"/>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5" name="Fußzeilenplatzhalter 4">
            <a:extLst>
              <a:ext uri="{FF2B5EF4-FFF2-40B4-BE49-F238E27FC236}">
                <a16:creationId xmlns:a16="http://schemas.microsoft.com/office/drawing/2014/main" id="{9BEBE5AF-6515-4843-B4FE-E663C531145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78A5FF-0701-4BF4-8478-669462B1B7D8}"/>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238236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3DA900-1A71-45D9-8226-73A9CE1A477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E0FAD9B-85FC-4FB3-9ADC-A30473156B4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AC882CF-FC48-46AE-81A7-D286E3F80568}"/>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5" name="Fußzeilenplatzhalter 4">
            <a:extLst>
              <a:ext uri="{FF2B5EF4-FFF2-40B4-BE49-F238E27FC236}">
                <a16:creationId xmlns:a16="http://schemas.microsoft.com/office/drawing/2014/main" id="{D3DE6C6C-165B-45E1-A66F-E9F498D0561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54C063A-4FB4-441F-8FD8-616A9959FE1A}"/>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76644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12312-1B78-4B8E-B51A-048809FF243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1A8FB7-34BA-4BE8-A702-61F6AF677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EA283E9-768B-4A90-B039-83FE3DF8C003}"/>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5" name="Fußzeilenplatzhalter 4">
            <a:extLst>
              <a:ext uri="{FF2B5EF4-FFF2-40B4-BE49-F238E27FC236}">
                <a16:creationId xmlns:a16="http://schemas.microsoft.com/office/drawing/2014/main" id="{0780CF2E-9873-4FD0-96E1-C0742974B5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88FD65-BAA0-4DC8-867F-B8CD5AE8B4A4}"/>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316433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8DC41-5CDB-4752-B581-6E6310C964D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6C4B0A3-444E-44B8-A765-B0265350C77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430F88B-70AC-4497-B4DF-9E91D21847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C053D77-614E-4FC9-BB15-65229F025F08}"/>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6" name="Fußzeilenplatzhalter 5">
            <a:extLst>
              <a:ext uri="{FF2B5EF4-FFF2-40B4-BE49-F238E27FC236}">
                <a16:creationId xmlns:a16="http://schemas.microsoft.com/office/drawing/2014/main" id="{311C725C-6B5F-4CF5-A4D6-302E66CB8CB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1DF4402-5810-4FAF-9D44-507D843188D6}"/>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424862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96A31-8194-42F9-B995-B5CBEAAADAD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AA19178-056C-47F5-80D2-F080A63EC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080B976-3517-4392-A0D5-8892F189F25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EDC4C94-B917-49C9-ACF2-7AB6D0002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8A7AF58-B13B-4C3F-B11A-5E0C3DEFBA7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5EDA607-96CA-4DD7-834B-42694E9153BF}"/>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8" name="Fußzeilenplatzhalter 7">
            <a:extLst>
              <a:ext uri="{FF2B5EF4-FFF2-40B4-BE49-F238E27FC236}">
                <a16:creationId xmlns:a16="http://schemas.microsoft.com/office/drawing/2014/main" id="{BF4C2703-30D0-472B-81DD-D86B28C28E6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4E746D1-8E5D-48C5-82DA-A62C8882A8E8}"/>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330407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0C3BAB-35E3-4B1A-9580-E0038800A4D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BB50791-DD83-4276-BE43-E54E04BE236A}"/>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4" name="Fußzeilenplatzhalter 3">
            <a:extLst>
              <a:ext uri="{FF2B5EF4-FFF2-40B4-BE49-F238E27FC236}">
                <a16:creationId xmlns:a16="http://schemas.microsoft.com/office/drawing/2014/main" id="{39A21DBE-D307-43BD-96AF-BA12A1568FB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4FD4FB-E50F-4C71-A71C-1A31E5F266EF}"/>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404004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9095509-439D-403C-A90E-6C58C221B717}"/>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3" name="Fußzeilenplatzhalter 2">
            <a:extLst>
              <a:ext uri="{FF2B5EF4-FFF2-40B4-BE49-F238E27FC236}">
                <a16:creationId xmlns:a16="http://schemas.microsoft.com/office/drawing/2014/main" id="{522B7E5A-6495-48AB-8434-40AB462365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A8BC793-65C4-46C0-B821-0E3E34DF9C18}"/>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368732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E18DF-20AF-4A62-8208-2B703F3B5C8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1AE5405-1C2E-4FAE-965E-B37DBF1FD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8EE873B-8B42-4567-AD09-07B963283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9FB0C3F-7490-49E1-852E-E32C294B00AF}"/>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6" name="Fußzeilenplatzhalter 5">
            <a:extLst>
              <a:ext uri="{FF2B5EF4-FFF2-40B4-BE49-F238E27FC236}">
                <a16:creationId xmlns:a16="http://schemas.microsoft.com/office/drawing/2014/main" id="{62BC4A6E-47CB-43D5-A6AC-515773B4FE2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4A9E93E-6E9B-4837-8C0D-ED903AC73C95}"/>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379705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2DEC70-75D5-450C-B57C-17FB54BD6B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CACC9DD-628F-4457-B692-4B447C791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5A48615-ACAD-4CEC-AE78-ACCFE4029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A22E428-07C1-4ECE-9E69-3A28F248F7A0}"/>
              </a:ext>
            </a:extLst>
          </p:cNvPr>
          <p:cNvSpPr>
            <a:spLocks noGrp="1"/>
          </p:cNvSpPr>
          <p:nvPr>
            <p:ph type="dt" sz="half" idx="10"/>
          </p:nvPr>
        </p:nvSpPr>
        <p:spPr/>
        <p:txBody>
          <a:bodyPr/>
          <a:lstStyle/>
          <a:p>
            <a:fld id="{55EBC010-CC7E-4E69-A4C4-B9F6DF79A02E}" type="datetimeFigureOut">
              <a:rPr lang="de-DE" smtClean="0"/>
              <a:t>08.12.2022</a:t>
            </a:fld>
            <a:endParaRPr lang="de-DE"/>
          </a:p>
        </p:txBody>
      </p:sp>
      <p:sp>
        <p:nvSpPr>
          <p:cNvPr id="6" name="Fußzeilenplatzhalter 5">
            <a:extLst>
              <a:ext uri="{FF2B5EF4-FFF2-40B4-BE49-F238E27FC236}">
                <a16:creationId xmlns:a16="http://schemas.microsoft.com/office/drawing/2014/main" id="{172638C1-BEB9-4EB2-B99D-035C492160F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ACD326-45CC-46E6-AEC1-5692A45DDA35}"/>
              </a:ext>
            </a:extLst>
          </p:cNvPr>
          <p:cNvSpPr>
            <a:spLocks noGrp="1"/>
          </p:cNvSpPr>
          <p:nvPr>
            <p:ph type="sldNum" sz="quarter" idx="12"/>
          </p:nvPr>
        </p:nvSpPr>
        <p:spPr/>
        <p:txBody>
          <a:bodyPr/>
          <a:lstStyle/>
          <a:p>
            <a:fld id="{98851533-062E-4DC4-8F60-A70BAAEE44CC}" type="slidenum">
              <a:rPr lang="de-DE" smtClean="0"/>
              <a:t>‹Nr.›</a:t>
            </a:fld>
            <a:endParaRPr lang="de-DE"/>
          </a:p>
        </p:txBody>
      </p:sp>
    </p:spTree>
    <p:extLst>
      <p:ext uri="{BB962C8B-B14F-4D97-AF65-F5344CB8AC3E}">
        <p14:creationId xmlns:p14="http://schemas.microsoft.com/office/powerpoint/2010/main" val="113152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06121E6-3F8E-497C-AD64-5AFD69A3A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6752B14-52E8-4524-A3CF-064C45C16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B8819BB-AC10-4C4F-8F54-BFEB9C62C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BC010-CC7E-4E69-A4C4-B9F6DF79A02E}" type="datetimeFigureOut">
              <a:rPr lang="de-DE" smtClean="0"/>
              <a:t>08.12.2022</a:t>
            </a:fld>
            <a:endParaRPr lang="de-DE"/>
          </a:p>
        </p:txBody>
      </p:sp>
      <p:sp>
        <p:nvSpPr>
          <p:cNvPr id="5" name="Fußzeilenplatzhalter 4">
            <a:extLst>
              <a:ext uri="{FF2B5EF4-FFF2-40B4-BE49-F238E27FC236}">
                <a16:creationId xmlns:a16="http://schemas.microsoft.com/office/drawing/2014/main" id="{44CD6125-899A-429C-A8DE-FFB92A88F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7F8B99F-78E5-4B7D-A0F9-E24F4C8FC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51533-062E-4DC4-8F60-A70BAAEE44CC}" type="slidenum">
              <a:rPr lang="de-DE" smtClean="0"/>
              <a:t>‹Nr.›</a:t>
            </a:fld>
            <a:endParaRPr lang="de-DE"/>
          </a:p>
        </p:txBody>
      </p:sp>
    </p:spTree>
    <p:extLst>
      <p:ext uri="{BB962C8B-B14F-4D97-AF65-F5344CB8AC3E}">
        <p14:creationId xmlns:p14="http://schemas.microsoft.com/office/powerpoint/2010/main" val="1257847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9OUJcbgnX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hyperlink" Target="http://www.ernst-moritz-arndt-gesellschaft.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hyperlink" Target="https://www.youtube.com/watch?v=wFrxjkxMx_g"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B1733F5-6684-4768-8EB8-B50DC6611340}"/>
              </a:ext>
            </a:extLst>
          </p:cNvPr>
          <p:cNvSpPr txBox="1"/>
          <p:nvPr/>
        </p:nvSpPr>
        <p:spPr>
          <a:xfrm>
            <a:off x="3583235" y="6439591"/>
            <a:ext cx="8666922" cy="338554"/>
          </a:xfrm>
          <a:prstGeom prst="rect">
            <a:avLst/>
          </a:prstGeom>
          <a:noFill/>
        </p:spPr>
        <p:txBody>
          <a:bodyPr wrap="square" rtlCol="0">
            <a:spAutoFit/>
          </a:bodyPr>
          <a:lstStyle/>
          <a:p>
            <a:r>
              <a:rPr lang="de-DE" sz="1600" dirty="0"/>
              <a:t>Des Deutschen Vaterland; </a:t>
            </a:r>
            <a:r>
              <a:rPr lang="de-DE" sz="1600" dirty="0">
                <a:hlinkClick r:id="rId3"/>
              </a:rPr>
              <a:t>https://www.youtube.com/watch?v=-9OUJcbgnXg</a:t>
            </a:r>
            <a:r>
              <a:rPr lang="de-DE" sz="1600" dirty="0"/>
              <a:t> (4:12; 12.11.2021).  </a:t>
            </a:r>
          </a:p>
        </p:txBody>
      </p:sp>
      <p:sp>
        <p:nvSpPr>
          <p:cNvPr id="4" name="Textfeld 3">
            <a:extLst>
              <a:ext uri="{FF2B5EF4-FFF2-40B4-BE49-F238E27FC236}">
                <a16:creationId xmlns:a16="http://schemas.microsoft.com/office/drawing/2014/main" id="{1A356602-6371-47F1-AEDA-007FE6E9944C}"/>
              </a:ext>
            </a:extLst>
          </p:cNvPr>
          <p:cNvSpPr txBox="1"/>
          <p:nvPr/>
        </p:nvSpPr>
        <p:spPr>
          <a:xfrm>
            <a:off x="72058" y="53227"/>
            <a:ext cx="4678847" cy="6709529"/>
          </a:xfrm>
          <a:prstGeom prst="rect">
            <a:avLst/>
          </a:prstGeom>
          <a:noFill/>
        </p:spPr>
        <p:txBody>
          <a:bodyPr wrap="square">
            <a:spAutoFit/>
          </a:bodyPr>
          <a:lstStyle/>
          <a:p>
            <a:r>
              <a:rPr lang="de-DE" b="1" dirty="0"/>
              <a:t>Des Deutschen Vaterland (1813)</a:t>
            </a:r>
          </a:p>
          <a:p>
            <a:endParaRPr lang="de-DE" sz="1600" dirty="0"/>
          </a:p>
          <a:p>
            <a:r>
              <a:rPr lang="de-DE" sz="1650" dirty="0"/>
              <a:t>Was ist des Deutschen Vaterland?</a:t>
            </a:r>
          </a:p>
          <a:p>
            <a:r>
              <a:rPr lang="de-DE" sz="1650" dirty="0"/>
              <a:t>Ist’s </a:t>
            </a:r>
            <a:r>
              <a:rPr lang="de-DE" sz="1650" dirty="0" err="1"/>
              <a:t>Preussenland</a:t>
            </a:r>
            <a:r>
              <a:rPr lang="de-DE" sz="1650" dirty="0"/>
              <a:t>? ist’s Schwabenland?</a:t>
            </a:r>
          </a:p>
          <a:p>
            <a:r>
              <a:rPr lang="de-DE" sz="1650" dirty="0"/>
              <a:t>Ist’s, wo am Rhein die Rebe blüht?</a:t>
            </a:r>
          </a:p>
          <a:p>
            <a:r>
              <a:rPr lang="de-DE" sz="1650" dirty="0"/>
              <a:t>Ist’s, wo am Belt die Möwe zieht?</a:t>
            </a:r>
          </a:p>
          <a:p>
            <a:r>
              <a:rPr lang="de-DE" sz="1650" dirty="0"/>
              <a:t>O nein, nein, nein!</a:t>
            </a:r>
          </a:p>
          <a:p>
            <a:r>
              <a:rPr lang="de-DE" sz="1650" dirty="0"/>
              <a:t>Sein Vaterland </a:t>
            </a:r>
            <a:r>
              <a:rPr lang="de-DE" sz="1650" dirty="0" err="1"/>
              <a:t>muß</a:t>
            </a:r>
            <a:r>
              <a:rPr lang="de-DE" sz="1650" dirty="0"/>
              <a:t> größer </a:t>
            </a:r>
            <a:r>
              <a:rPr lang="de-DE" sz="1650" dirty="0" err="1"/>
              <a:t>seyn</a:t>
            </a:r>
            <a:r>
              <a:rPr lang="de-DE" sz="1650" dirty="0"/>
              <a:t>.</a:t>
            </a:r>
          </a:p>
          <a:p>
            <a:r>
              <a:rPr lang="de-DE" sz="1650" dirty="0"/>
              <a:t>Was ist des Deutschen Vaterland?</a:t>
            </a:r>
          </a:p>
          <a:p>
            <a:r>
              <a:rPr lang="de-DE" sz="1650" dirty="0"/>
              <a:t>Ist’s </a:t>
            </a:r>
            <a:r>
              <a:rPr lang="de-DE" sz="1650" dirty="0" err="1"/>
              <a:t>Baierland</a:t>
            </a:r>
            <a:r>
              <a:rPr lang="de-DE" sz="1650" dirty="0"/>
              <a:t>? Ist’s </a:t>
            </a:r>
            <a:r>
              <a:rPr lang="de-DE" sz="1650" dirty="0" err="1"/>
              <a:t>Steierland</a:t>
            </a:r>
            <a:r>
              <a:rPr lang="de-DE" sz="1650" dirty="0"/>
              <a:t>?</a:t>
            </a:r>
          </a:p>
          <a:p>
            <a:r>
              <a:rPr lang="de-DE" sz="1650" dirty="0"/>
              <a:t>Ist’s, wo des Marsen Rind sich streckt?</a:t>
            </a:r>
          </a:p>
          <a:p>
            <a:r>
              <a:rPr lang="de-DE" sz="1650" dirty="0"/>
              <a:t>Ist’s, wo der Märker Eisen reckt?</a:t>
            </a:r>
          </a:p>
          <a:p>
            <a:r>
              <a:rPr lang="de-DE" sz="1650" dirty="0"/>
              <a:t>O nein, nein, nein!</a:t>
            </a:r>
          </a:p>
          <a:p>
            <a:r>
              <a:rPr lang="de-DE" sz="1650" dirty="0"/>
              <a:t>Sein Vaterland </a:t>
            </a:r>
            <a:r>
              <a:rPr lang="de-DE" sz="1650" dirty="0" err="1"/>
              <a:t>muß</a:t>
            </a:r>
            <a:r>
              <a:rPr lang="de-DE" sz="1650" dirty="0"/>
              <a:t> größer </a:t>
            </a:r>
            <a:r>
              <a:rPr lang="de-DE" sz="1650" dirty="0" err="1"/>
              <a:t>seyn</a:t>
            </a:r>
            <a:r>
              <a:rPr lang="de-DE" sz="1650" dirty="0"/>
              <a:t>.</a:t>
            </a:r>
          </a:p>
          <a:p>
            <a:r>
              <a:rPr lang="de-DE" sz="1650" dirty="0"/>
              <a:t>Was ist des Deutschen Vaterland?</a:t>
            </a:r>
          </a:p>
          <a:p>
            <a:r>
              <a:rPr lang="de-DE" sz="1650" dirty="0"/>
              <a:t>Ist’s </a:t>
            </a:r>
            <a:r>
              <a:rPr lang="de-DE" sz="1650" dirty="0" err="1"/>
              <a:t>Pommerland</a:t>
            </a:r>
            <a:r>
              <a:rPr lang="de-DE" sz="1650" dirty="0"/>
              <a:t>? </a:t>
            </a:r>
            <a:r>
              <a:rPr lang="de-DE" sz="1650" dirty="0" err="1"/>
              <a:t>Westphalenland</a:t>
            </a:r>
            <a:r>
              <a:rPr lang="de-DE" sz="1650" dirty="0"/>
              <a:t>?</a:t>
            </a:r>
          </a:p>
          <a:p>
            <a:r>
              <a:rPr lang="de-DE" sz="1650" dirty="0"/>
              <a:t>Ist’s, wo der Sand der Dünen weht?</a:t>
            </a:r>
          </a:p>
          <a:p>
            <a:r>
              <a:rPr lang="de-DE" sz="1650" dirty="0"/>
              <a:t>Ist’s, wo die Donau brausend geht?</a:t>
            </a:r>
          </a:p>
          <a:p>
            <a:r>
              <a:rPr lang="de-DE" sz="1650" dirty="0"/>
              <a:t>O nein, nein, nein!</a:t>
            </a:r>
          </a:p>
          <a:p>
            <a:r>
              <a:rPr lang="de-DE" sz="1650" dirty="0"/>
              <a:t>Sein Vaterland </a:t>
            </a:r>
            <a:r>
              <a:rPr lang="de-DE" sz="1650" dirty="0" err="1"/>
              <a:t>muß</a:t>
            </a:r>
            <a:r>
              <a:rPr lang="de-DE" sz="1650" dirty="0"/>
              <a:t> größer </a:t>
            </a:r>
            <a:r>
              <a:rPr lang="de-DE" sz="1650" dirty="0" err="1"/>
              <a:t>seyn</a:t>
            </a:r>
            <a:r>
              <a:rPr lang="de-DE" sz="1650" dirty="0"/>
              <a:t>.</a:t>
            </a:r>
          </a:p>
          <a:p>
            <a:r>
              <a:rPr lang="de-DE" sz="1650" dirty="0"/>
              <a:t>Was ist des Deutschen Vaterland?</a:t>
            </a:r>
          </a:p>
          <a:p>
            <a:r>
              <a:rPr lang="de-DE" sz="1650" dirty="0"/>
              <a:t>So nenne mir das große Land!</a:t>
            </a:r>
          </a:p>
          <a:p>
            <a:r>
              <a:rPr lang="de-DE" sz="1650" dirty="0"/>
              <a:t>Gewiss es ist das </a:t>
            </a:r>
            <a:r>
              <a:rPr lang="de-DE" sz="1650" dirty="0" err="1"/>
              <a:t>Oesterreich</a:t>
            </a:r>
            <a:r>
              <a:rPr lang="de-DE" sz="1650" dirty="0"/>
              <a:t>,</a:t>
            </a:r>
          </a:p>
          <a:p>
            <a:r>
              <a:rPr lang="de-DE" sz="1650" dirty="0"/>
              <a:t>An Siegen und an Ehren reich.</a:t>
            </a:r>
          </a:p>
          <a:p>
            <a:r>
              <a:rPr lang="de-DE" sz="1650" dirty="0"/>
              <a:t>O nein! nein! nein!</a:t>
            </a:r>
          </a:p>
          <a:p>
            <a:r>
              <a:rPr lang="de-DE" sz="1650" dirty="0"/>
              <a:t>Sein Vaterland </a:t>
            </a:r>
            <a:r>
              <a:rPr lang="de-DE" sz="1650" dirty="0" err="1"/>
              <a:t>muß</a:t>
            </a:r>
            <a:r>
              <a:rPr lang="de-DE" sz="1650" dirty="0"/>
              <a:t> größer </a:t>
            </a:r>
            <a:r>
              <a:rPr lang="de-DE" sz="1650" dirty="0" err="1"/>
              <a:t>seyn</a:t>
            </a:r>
            <a:endParaRPr lang="de-DE" sz="1650" dirty="0"/>
          </a:p>
        </p:txBody>
      </p:sp>
      <p:sp>
        <p:nvSpPr>
          <p:cNvPr id="6" name="Textfeld 5">
            <a:extLst>
              <a:ext uri="{FF2B5EF4-FFF2-40B4-BE49-F238E27FC236}">
                <a16:creationId xmlns:a16="http://schemas.microsoft.com/office/drawing/2014/main" id="{36C3BBFD-37FF-4D3A-AA40-CD6EB0F0B12B}"/>
              </a:ext>
            </a:extLst>
          </p:cNvPr>
          <p:cNvSpPr txBox="1"/>
          <p:nvPr/>
        </p:nvSpPr>
        <p:spPr>
          <a:xfrm>
            <a:off x="3612047" y="1234955"/>
            <a:ext cx="3829050" cy="5078313"/>
          </a:xfrm>
          <a:prstGeom prst="rect">
            <a:avLst/>
          </a:prstGeom>
          <a:noFill/>
        </p:spPr>
        <p:txBody>
          <a:bodyPr wrap="square">
            <a:spAutoFit/>
          </a:bodyPr>
          <a:lstStyle/>
          <a:p>
            <a:r>
              <a:rPr lang="de-DE" dirty="0"/>
              <a:t>Was ist des Deutschen Vaterland?</a:t>
            </a:r>
          </a:p>
          <a:p>
            <a:r>
              <a:rPr lang="de-DE" dirty="0"/>
              <a:t>So nenne mir das große Land!</a:t>
            </a:r>
          </a:p>
          <a:p>
            <a:r>
              <a:rPr lang="de-DE" dirty="0"/>
              <a:t>Ist’s Land der Schweizer? ist’s Tirol?</a:t>
            </a:r>
          </a:p>
          <a:p>
            <a:r>
              <a:rPr lang="de-DE" dirty="0"/>
              <a:t>Das Land und Volk gefiel mir wohl.</a:t>
            </a:r>
          </a:p>
          <a:p>
            <a:r>
              <a:rPr lang="de-DE" dirty="0"/>
              <a:t>Doch nein! nein! nein!</a:t>
            </a:r>
          </a:p>
          <a:p>
            <a:r>
              <a:rPr lang="de-DE" dirty="0"/>
              <a:t>Sein Vaterland </a:t>
            </a:r>
            <a:r>
              <a:rPr lang="de-DE" dirty="0" err="1"/>
              <a:t>muß</a:t>
            </a:r>
            <a:r>
              <a:rPr lang="de-DE" dirty="0"/>
              <a:t> größer </a:t>
            </a:r>
            <a:r>
              <a:rPr lang="de-DE" dirty="0" err="1"/>
              <a:t>seyn</a:t>
            </a:r>
            <a:r>
              <a:rPr lang="de-DE" dirty="0"/>
              <a:t>.</a:t>
            </a:r>
          </a:p>
          <a:p>
            <a:r>
              <a:rPr lang="de-DE" dirty="0"/>
              <a:t>Was ist des Deutschen Vaterland?</a:t>
            </a:r>
          </a:p>
          <a:p>
            <a:r>
              <a:rPr lang="de-DE" dirty="0"/>
              <a:t>So nenne mir das große Land!</a:t>
            </a:r>
          </a:p>
          <a:p>
            <a:r>
              <a:rPr lang="de-DE" dirty="0"/>
              <a:t>Ist’s was der Fürsten Trug </a:t>
            </a:r>
            <a:r>
              <a:rPr lang="de-DE" dirty="0" err="1"/>
              <a:t>zerklaubt</a:t>
            </a:r>
            <a:r>
              <a:rPr lang="de-DE" dirty="0"/>
              <a:t>?</a:t>
            </a:r>
          </a:p>
          <a:p>
            <a:r>
              <a:rPr lang="de-DE" dirty="0"/>
              <a:t>Vom Kaiser und vom Reich geraubt?</a:t>
            </a:r>
          </a:p>
          <a:p>
            <a:r>
              <a:rPr lang="de-DE" dirty="0"/>
              <a:t>O nein! nein! nein!</a:t>
            </a:r>
          </a:p>
          <a:p>
            <a:r>
              <a:rPr lang="de-DE" dirty="0"/>
              <a:t>Sein Vaterland </a:t>
            </a:r>
            <a:r>
              <a:rPr lang="de-DE" dirty="0" err="1"/>
              <a:t>muß</a:t>
            </a:r>
            <a:r>
              <a:rPr lang="de-DE" dirty="0"/>
              <a:t> größer </a:t>
            </a:r>
            <a:r>
              <a:rPr lang="de-DE" dirty="0" err="1"/>
              <a:t>seyn</a:t>
            </a:r>
            <a:r>
              <a:rPr lang="de-DE" dirty="0"/>
              <a:t>.</a:t>
            </a:r>
          </a:p>
          <a:p>
            <a:r>
              <a:rPr lang="de-DE" dirty="0"/>
              <a:t>Was ist das Deutsche Vaterland?</a:t>
            </a:r>
          </a:p>
          <a:p>
            <a:r>
              <a:rPr lang="de-DE" dirty="0"/>
              <a:t>So nenne endlich mir das Land!</a:t>
            </a:r>
          </a:p>
          <a:p>
            <a:r>
              <a:rPr lang="de-DE" dirty="0"/>
              <a:t>So weit die deutsche Zunge klingt</a:t>
            </a:r>
          </a:p>
          <a:p>
            <a:r>
              <a:rPr lang="de-DE" dirty="0"/>
              <a:t>Und Gott im Himmel Lieder singt,</a:t>
            </a:r>
          </a:p>
          <a:p>
            <a:r>
              <a:rPr lang="de-DE" dirty="0"/>
              <a:t>Das soll es </a:t>
            </a:r>
            <a:r>
              <a:rPr lang="de-DE" dirty="0" err="1"/>
              <a:t>seyn</a:t>
            </a:r>
            <a:r>
              <a:rPr lang="de-DE" dirty="0"/>
              <a:t>!</a:t>
            </a:r>
          </a:p>
          <a:p>
            <a:r>
              <a:rPr lang="de-DE" dirty="0"/>
              <a:t>Das, wackrer Deutscher, nenne dein.</a:t>
            </a:r>
          </a:p>
        </p:txBody>
      </p:sp>
      <p:sp>
        <p:nvSpPr>
          <p:cNvPr id="8" name="Textfeld 7">
            <a:extLst>
              <a:ext uri="{FF2B5EF4-FFF2-40B4-BE49-F238E27FC236}">
                <a16:creationId xmlns:a16="http://schemas.microsoft.com/office/drawing/2014/main" id="{C4855316-AFD4-498F-A5C8-74DCAF314602}"/>
              </a:ext>
            </a:extLst>
          </p:cNvPr>
          <p:cNvSpPr txBox="1"/>
          <p:nvPr/>
        </p:nvSpPr>
        <p:spPr>
          <a:xfrm>
            <a:off x="7441097" y="1073052"/>
            <a:ext cx="4147102" cy="5078313"/>
          </a:xfrm>
          <a:prstGeom prst="rect">
            <a:avLst/>
          </a:prstGeom>
          <a:noFill/>
        </p:spPr>
        <p:txBody>
          <a:bodyPr wrap="square">
            <a:spAutoFit/>
          </a:bodyPr>
          <a:lstStyle/>
          <a:p>
            <a:r>
              <a:rPr lang="de-DE" dirty="0"/>
              <a:t>Das ist das Deutsche Vaterland,</a:t>
            </a:r>
          </a:p>
          <a:p>
            <a:r>
              <a:rPr lang="de-DE" dirty="0"/>
              <a:t>Wo Eide schwört der Druck der Hand,</a:t>
            </a:r>
          </a:p>
          <a:p>
            <a:r>
              <a:rPr lang="de-DE" dirty="0"/>
              <a:t>Wo Treue hell vom Auge blitzt</a:t>
            </a:r>
          </a:p>
          <a:p>
            <a:r>
              <a:rPr lang="de-DE" dirty="0"/>
              <a:t>Und Liebe warm im Herzen sitzt,</a:t>
            </a:r>
          </a:p>
          <a:p>
            <a:r>
              <a:rPr lang="de-DE" dirty="0"/>
              <a:t>Das soll es </a:t>
            </a:r>
            <a:r>
              <a:rPr lang="de-DE" dirty="0" err="1"/>
              <a:t>seyn</a:t>
            </a:r>
            <a:r>
              <a:rPr lang="de-DE" dirty="0"/>
              <a:t>!</a:t>
            </a:r>
          </a:p>
          <a:p>
            <a:r>
              <a:rPr lang="de-DE" dirty="0"/>
              <a:t>Das, wackrer Deutscher, nenne dein.</a:t>
            </a:r>
          </a:p>
          <a:p>
            <a:r>
              <a:rPr lang="de-DE" dirty="0"/>
              <a:t>Das ist das Deutsche Vaterland,</a:t>
            </a:r>
          </a:p>
          <a:p>
            <a:r>
              <a:rPr lang="de-DE" dirty="0"/>
              <a:t>Wo Zorn vertilgt den </a:t>
            </a:r>
            <a:r>
              <a:rPr lang="de-DE" dirty="0" err="1"/>
              <a:t>wälschen</a:t>
            </a:r>
            <a:r>
              <a:rPr lang="de-DE" dirty="0"/>
              <a:t> Tand,</a:t>
            </a:r>
          </a:p>
          <a:p>
            <a:r>
              <a:rPr lang="de-DE" dirty="0"/>
              <a:t>Wo jeder Franzmann heißet Feind,</a:t>
            </a:r>
          </a:p>
          <a:p>
            <a:r>
              <a:rPr lang="de-DE" dirty="0"/>
              <a:t>Wo jeder Deutsche heißet Freund,</a:t>
            </a:r>
          </a:p>
          <a:p>
            <a:r>
              <a:rPr lang="de-DE" dirty="0"/>
              <a:t>Das soll es </a:t>
            </a:r>
            <a:r>
              <a:rPr lang="de-DE" dirty="0" err="1"/>
              <a:t>seyn</a:t>
            </a:r>
            <a:r>
              <a:rPr lang="de-DE" dirty="0"/>
              <a:t>!</a:t>
            </a:r>
          </a:p>
          <a:p>
            <a:r>
              <a:rPr lang="de-DE" dirty="0"/>
              <a:t>Das ganze Deutschland soll es </a:t>
            </a:r>
            <a:r>
              <a:rPr lang="de-DE" dirty="0" err="1"/>
              <a:t>seyn</a:t>
            </a:r>
            <a:r>
              <a:rPr lang="de-DE" dirty="0"/>
              <a:t>!</a:t>
            </a:r>
          </a:p>
          <a:p>
            <a:r>
              <a:rPr lang="de-DE" dirty="0"/>
              <a:t>Das ganze Deutschland soll es </a:t>
            </a:r>
            <a:r>
              <a:rPr lang="de-DE" dirty="0" err="1"/>
              <a:t>seyn</a:t>
            </a:r>
            <a:r>
              <a:rPr lang="de-DE" dirty="0"/>
              <a:t>!</a:t>
            </a:r>
          </a:p>
          <a:p>
            <a:r>
              <a:rPr lang="de-DE" dirty="0"/>
              <a:t>O Gott vom Himmel sieh darein!</a:t>
            </a:r>
          </a:p>
          <a:p>
            <a:r>
              <a:rPr lang="de-DE" dirty="0"/>
              <a:t>Und </a:t>
            </a:r>
            <a:r>
              <a:rPr lang="de-DE" dirty="0" err="1"/>
              <a:t>gieb</a:t>
            </a:r>
            <a:r>
              <a:rPr lang="de-DE" dirty="0"/>
              <a:t> uns rechten deutschen Muth,</a:t>
            </a:r>
          </a:p>
          <a:p>
            <a:r>
              <a:rPr lang="de-DE" dirty="0"/>
              <a:t>Das wir es lieben treu und gut.</a:t>
            </a:r>
          </a:p>
          <a:p>
            <a:r>
              <a:rPr lang="de-DE" dirty="0"/>
              <a:t>Das soll es </a:t>
            </a:r>
            <a:r>
              <a:rPr lang="de-DE" dirty="0" err="1"/>
              <a:t>seyn</a:t>
            </a:r>
            <a:r>
              <a:rPr lang="de-DE" dirty="0"/>
              <a:t>!</a:t>
            </a:r>
          </a:p>
          <a:p>
            <a:r>
              <a:rPr lang="de-DE" dirty="0"/>
              <a:t>Das ganze Deutschland soll es </a:t>
            </a:r>
            <a:r>
              <a:rPr lang="de-DE" dirty="0" err="1"/>
              <a:t>seyn</a:t>
            </a:r>
            <a:r>
              <a:rPr lang="de-DE" dirty="0"/>
              <a:t>!</a:t>
            </a:r>
          </a:p>
        </p:txBody>
      </p:sp>
      <p:sp>
        <p:nvSpPr>
          <p:cNvPr id="10" name="Textfeld 9">
            <a:extLst>
              <a:ext uri="{FF2B5EF4-FFF2-40B4-BE49-F238E27FC236}">
                <a16:creationId xmlns:a16="http://schemas.microsoft.com/office/drawing/2014/main" id="{D6737D9A-527F-49DE-9764-90F2A93E6967}"/>
              </a:ext>
            </a:extLst>
          </p:cNvPr>
          <p:cNvSpPr txBox="1"/>
          <p:nvPr/>
        </p:nvSpPr>
        <p:spPr>
          <a:xfrm>
            <a:off x="3935896" y="0"/>
            <a:ext cx="8184046" cy="461665"/>
          </a:xfrm>
          <a:prstGeom prst="rect">
            <a:avLst/>
          </a:prstGeom>
          <a:noFill/>
        </p:spPr>
        <p:txBody>
          <a:bodyPr wrap="square">
            <a:spAutoFit/>
          </a:bodyPr>
          <a:lstStyle/>
          <a:p>
            <a:r>
              <a:rPr lang="de-DE" sz="1200" dirty="0"/>
              <a:t>Textnachweis: Ernst Moritz Arndt, „Des Deutschen Vaterland“, abgedruckt auf der Webseite der </a:t>
            </a:r>
            <a:r>
              <a:rPr lang="de-DE" sz="1200" dirty="0" err="1"/>
              <a:t>ErnstMoritz</a:t>
            </a:r>
            <a:r>
              <a:rPr lang="de-DE" sz="1200" dirty="0"/>
              <a:t>-Arndt-Gesellschaft: </a:t>
            </a:r>
            <a:r>
              <a:rPr lang="de-DE" sz="1200" dirty="0">
                <a:hlinkClick r:id="rId4"/>
              </a:rPr>
              <a:t>www.ernst-moritz-arndt-gesellschaft.de/</a:t>
            </a:r>
            <a:r>
              <a:rPr lang="de-DE" sz="1200" dirty="0"/>
              <a:t> (12.11.2021). </a:t>
            </a:r>
          </a:p>
        </p:txBody>
      </p:sp>
      <p:pic>
        <p:nvPicPr>
          <p:cNvPr id="11" name="Grafik 10" descr="Ein Bild, das Sanduhr, drinnen enthält.&#10;&#10;Automatisch generierte Beschreibung">
            <a:extLst>
              <a:ext uri="{FF2B5EF4-FFF2-40B4-BE49-F238E27FC236}">
                <a16:creationId xmlns:a16="http://schemas.microsoft.com/office/drawing/2014/main" id="{9FEA8D4A-DA1A-4D32-A376-2DABAB6852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04935" y="461665"/>
            <a:ext cx="730029" cy="1033669"/>
          </a:xfrm>
          <a:prstGeom prst="rect">
            <a:avLst/>
          </a:prstGeom>
        </p:spPr>
      </p:pic>
      <p:sp>
        <p:nvSpPr>
          <p:cNvPr id="12" name="Textfeld 11">
            <a:extLst>
              <a:ext uri="{FF2B5EF4-FFF2-40B4-BE49-F238E27FC236}">
                <a16:creationId xmlns:a16="http://schemas.microsoft.com/office/drawing/2014/main" id="{C88CEE5A-95C4-4EE2-9E7D-ACADB034E07C}"/>
              </a:ext>
            </a:extLst>
          </p:cNvPr>
          <p:cNvSpPr txBox="1"/>
          <p:nvPr/>
        </p:nvSpPr>
        <p:spPr>
          <a:xfrm>
            <a:off x="11274112" y="1495334"/>
            <a:ext cx="976045" cy="369332"/>
          </a:xfrm>
          <a:prstGeom prst="rect">
            <a:avLst/>
          </a:prstGeom>
          <a:noFill/>
        </p:spPr>
        <p:txBody>
          <a:bodyPr wrap="square" rtlCol="0">
            <a:spAutoFit/>
          </a:bodyPr>
          <a:lstStyle/>
          <a:p>
            <a:r>
              <a:rPr lang="de-DE" dirty="0"/>
              <a:t> 10 min.</a:t>
            </a:r>
          </a:p>
        </p:txBody>
      </p:sp>
    </p:spTree>
    <p:extLst>
      <p:ext uri="{BB962C8B-B14F-4D97-AF65-F5344CB8AC3E}">
        <p14:creationId xmlns:p14="http://schemas.microsoft.com/office/powerpoint/2010/main" val="151700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845E0D-BE36-4FC1-BFF2-FF4419BCF8AC}"/>
              </a:ext>
            </a:extLst>
          </p:cNvPr>
          <p:cNvSpPr>
            <a:spLocks noGrp="1"/>
          </p:cNvSpPr>
          <p:nvPr>
            <p:ph type="title"/>
          </p:nvPr>
        </p:nvSpPr>
        <p:spPr>
          <a:xfrm>
            <a:off x="474666" y="141552"/>
            <a:ext cx="4534656" cy="1325563"/>
          </a:xfrm>
        </p:spPr>
        <p:txBody>
          <a:bodyPr>
            <a:normAutofit fontScale="90000"/>
          </a:bodyPr>
          <a:lstStyle/>
          <a:p>
            <a:r>
              <a:rPr lang="de-DE" sz="2400" dirty="0"/>
              <a:t>4. Ordnen Sie das erlassene Turnverbot (M4) in den geschichtlichen Zusammenhang ein!</a:t>
            </a:r>
          </a:p>
        </p:txBody>
      </p:sp>
      <p:sp>
        <p:nvSpPr>
          <p:cNvPr id="18" name="Content Placeholder 10">
            <a:extLst>
              <a:ext uri="{FF2B5EF4-FFF2-40B4-BE49-F238E27FC236}">
                <a16:creationId xmlns:a16="http://schemas.microsoft.com/office/drawing/2014/main" id="{F28B2E60-7B7D-4EB3-BA2C-C54B70D2FBB4}"/>
              </a:ext>
            </a:extLst>
          </p:cNvPr>
          <p:cNvSpPr>
            <a:spLocks noGrp="1"/>
          </p:cNvSpPr>
          <p:nvPr>
            <p:ph idx="1"/>
          </p:nvPr>
        </p:nvSpPr>
        <p:spPr>
          <a:xfrm>
            <a:off x="474665" y="1533942"/>
            <a:ext cx="4668279" cy="4528928"/>
          </a:xfrm>
        </p:spPr>
        <p:txBody>
          <a:bodyPr anchor="t">
            <a:normAutofit/>
          </a:bodyPr>
          <a:lstStyle/>
          <a:p>
            <a:r>
              <a:rPr lang="de-DE" dirty="0"/>
              <a:t>Friedrich Wilhelm III. verbietet das Turnen, da man hier politische Betätigungen und aufrührerisches Gedankengut vermutet (Forderung nach Gleichheit, Aufhebung von Standesprivilegien) und jedwede Opposition im Keim ersticken möchte</a:t>
            </a:r>
          </a:p>
          <a:p>
            <a:endParaRPr lang="en-US" dirty="0"/>
          </a:p>
        </p:txBody>
      </p:sp>
      <p:sp>
        <p:nvSpPr>
          <p:cNvPr id="19" name="Freeform: Shape 13">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nhaltsplatzhalter 4">
            <a:extLst>
              <a:ext uri="{FF2B5EF4-FFF2-40B4-BE49-F238E27FC236}">
                <a16:creationId xmlns:a16="http://schemas.microsoft.com/office/drawing/2014/main" id="{B6D7A4F1-9FC1-41D7-B31D-BD4DD986BFD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816" b="13087"/>
          <a:stretch/>
        </p:blipFill>
        <p:spPr>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p:spPr>
      </p:pic>
      <p:sp>
        <p:nvSpPr>
          <p:cNvPr id="20" name="Freeform: Shape 15">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fik 6" descr="Ein Bild, das Kette, Schlüssel enthält.&#10;&#10;Automatisch generierte Beschreibung">
            <a:extLst>
              <a:ext uri="{FF2B5EF4-FFF2-40B4-BE49-F238E27FC236}">
                <a16:creationId xmlns:a16="http://schemas.microsoft.com/office/drawing/2014/main" id="{C6ECEDAE-0C43-413E-8E84-37E0DF8937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909" r="3" b="3"/>
          <a:stretch/>
        </p:blipFill>
        <p:spPr>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p:spPr>
      </p:pic>
      <p:pic>
        <p:nvPicPr>
          <p:cNvPr id="15" name="Grafik 14" descr="Ein Bild, das Sanduhr, drinnen enthält.&#10;&#10;Automatisch generierte Beschreibung">
            <a:extLst>
              <a:ext uri="{FF2B5EF4-FFF2-40B4-BE49-F238E27FC236}">
                <a16:creationId xmlns:a16="http://schemas.microsoft.com/office/drawing/2014/main" id="{1D7C6571-EA85-4355-8C0D-CB54281622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2951" y="1345579"/>
            <a:ext cx="730029" cy="1033669"/>
          </a:xfrm>
          <a:prstGeom prst="rect">
            <a:avLst/>
          </a:prstGeom>
        </p:spPr>
      </p:pic>
      <p:sp>
        <p:nvSpPr>
          <p:cNvPr id="17" name="Textfeld 16">
            <a:extLst>
              <a:ext uri="{FF2B5EF4-FFF2-40B4-BE49-F238E27FC236}">
                <a16:creationId xmlns:a16="http://schemas.microsoft.com/office/drawing/2014/main" id="{3F4981F6-9718-41D3-933E-A1E6169242E2}"/>
              </a:ext>
            </a:extLst>
          </p:cNvPr>
          <p:cNvSpPr txBox="1"/>
          <p:nvPr/>
        </p:nvSpPr>
        <p:spPr>
          <a:xfrm>
            <a:off x="11212128" y="2379248"/>
            <a:ext cx="976045" cy="369332"/>
          </a:xfrm>
          <a:prstGeom prst="rect">
            <a:avLst/>
          </a:prstGeom>
          <a:noFill/>
        </p:spPr>
        <p:txBody>
          <a:bodyPr wrap="square" rtlCol="0">
            <a:spAutoFit/>
          </a:bodyPr>
          <a:lstStyle/>
          <a:p>
            <a:r>
              <a:rPr lang="de-DE" dirty="0"/>
              <a:t>6 min.</a:t>
            </a:r>
          </a:p>
        </p:txBody>
      </p:sp>
    </p:spTree>
    <p:extLst>
      <p:ext uri="{BB962C8B-B14F-4D97-AF65-F5344CB8AC3E}">
        <p14:creationId xmlns:p14="http://schemas.microsoft.com/office/powerpoint/2010/main" val="28483524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Ein Bild, das draußen, Gebäude, Stein, alt enthält.&#10;&#10;Automatisch generierte Beschreibung">
            <a:extLst>
              <a:ext uri="{FF2B5EF4-FFF2-40B4-BE49-F238E27FC236}">
                <a16:creationId xmlns:a16="http://schemas.microsoft.com/office/drawing/2014/main" id="{6F837429-2ED2-454F-87D0-A4AE7642D48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el 1">
            <a:extLst>
              <a:ext uri="{FF2B5EF4-FFF2-40B4-BE49-F238E27FC236}">
                <a16:creationId xmlns:a16="http://schemas.microsoft.com/office/drawing/2014/main" id="{45845E0D-BE36-4FC1-BFF2-FF4419BCF8AC}"/>
              </a:ext>
            </a:extLst>
          </p:cNvPr>
          <p:cNvSpPr>
            <a:spLocks noGrp="1"/>
          </p:cNvSpPr>
          <p:nvPr>
            <p:ph type="title"/>
          </p:nvPr>
        </p:nvSpPr>
        <p:spPr>
          <a:xfrm>
            <a:off x="841248" y="1908563"/>
            <a:ext cx="10506456" cy="646839"/>
          </a:xfrm>
        </p:spPr>
        <p:txBody>
          <a:bodyPr anchor="b">
            <a:noAutofit/>
          </a:bodyPr>
          <a:lstStyle/>
          <a:p>
            <a:r>
              <a:rPr lang="de-DE" sz="4000" dirty="0"/>
              <a:t>5. Bewerten Sie die „Karlsbader Beschlüsse“ (M5)!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A86F1598-4B75-4A89-B3B0-2DE8D3519A9B}"/>
              </a:ext>
            </a:extLst>
          </p:cNvPr>
          <p:cNvSpPr>
            <a:spLocks noGrp="1"/>
          </p:cNvSpPr>
          <p:nvPr>
            <p:ph idx="1"/>
          </p:nvPr>
        </p:nvSpPr>
        <p:spPr>
          <a:xfrm>
            <a:off x="841248" y="3377714"/>
            <a:ext cx="10506456" cy="2794486"/>
          </a:xfrm>
        </p:spPr>
        <p:txBody>
          <a:bodyPr>
            <a:normAutofit/>
          </a:bodyPr>
          <a:lstStyle/>
          <a:p>
            <a:r>
              <a:rPr lang="de-DE" sz="3200" dirty="0"/>
              <a:t>Die Beschlüsse dienten auf der einen Seite der politischen Machtsicherung (Restauration) der Mächtigen (Monarchen)</a:t>
            </a:r>
          </a:p>
          <a:p>
            <a:r>
              <a:rPr lang="de-DE" sz="3200" dirty="0"/>
              <a:t>Auf der anderen Seite führten sie bei den Bürgern zum Rückzug ins Private (Biedermeier) und zwangen die politischen Bewegungen (z.B. Turner) in den Untergrund </a:t>
            </a:r>
          </a:p>
        </p:txBody>
      </p:sp>
      <p:pic>
        <p:nvPicPr>
          <p:cNvPr id="10" name="Grafik 9" descr="Ein Bild, das Sanduhr, drinnen enthält.&#10;&#10;Automatisch generierte Beschreibung">
            <a:extLst>
              <a:ext uri="{FF2B5EF4-FFF2-40B4-BE49-F238E27FC236}">
                <a16:creationId xmlns:a16="http://schemas.microsoft.com/office/drawing/2014/main" id="{8F57D3DE-2B05-4F74-93D8-CBD02FFA8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360" y="173389"/>
            <a:ext cx="730029" cy="1033669"/>
          </a:xfrm>
          <a:prstGeom prst="rect">
            <a:avLst/>
          </a:prstGeom>
        </p:spPr>
      </p:pic>
      <p:sp>
        <p:nvSpPr>
          <p:cNvPr id="11" name="Textfeld 10">
            <a:extLst>
              <a:ext uri="{FF2B5EF4-FFF2-40B4-BE49-F238E27FC236}">
                <a16:creationId xmlns:a16="http://schemas.microsoft.com/office/drawing/2014/main" id="{3F0AB78E-E277-44E1-8549-E2974264DA54}"/>
              </a:ext>
            </a:extLst>
          </p:cNvPr>
          <p:cNvSpPr txBox="1"/>
          <p:nvPr/>
        </p:nvSpPr>
        <p:spPr>
          <a:xfrm>
            <a:off x="11153537" y="1207058"/>
            <a:ext cx="976045" cy="369332"/>
          </a:xfrm>
          <a:prstGeom prst="rect">
            <a:avLst/>
          </a:prstGeom>
          <a:noFill/>
        </p:spPr>
        <p:txBody>
          <a:bodyPr wrap="square" rtlCol="0">
            <a:spAutoFit/>
          </a:bodyPr>
          <a:lstStyle/>
          <a:p>
            <a:r>
              <a:rPr lang="de-DE" dirty="0"/>
              <a:t>6 min.</a:t>
            </a:r>
          </a:p>
        </p:txBody>
      </p:sp>
    </p:spTree>
    <p:extLst>
      <p:ext uri="{BB962C8B-B14F-4D97-AF65-F5344CB8AC3E}">
        <p14:creationId xmlns:p14="http://schemas.microsoft.com/office/powerpoint/2010/main" val="31046961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E8A261-62FC-4BD8-8E09-0EE26DECA0A4}"/>
              </a:ext>
            </a:extLst>
          </p:cNvPr>
          <p:cNvSpPr txBox="1"/>
          <p:nvPr/>
        </p:nvSpPr>
        <p:spPr>
          <a:xfrm>
            <a:off x="187186" y="101853"/>
            <a:ext cx="11928613" cy="6740307"/>
          </a:xfrm>
          <a:prstGeom prst="rect">
            <a:avLst/>
          </a:prstGeom>
          <a:noFill/>
        </p:spPr>
        <p:txBody>
          <a:bodyPr wrap="square">
            <a:spAutoFit/>
          </a:bodyPr>
          <a:lstStyle/>
          <a:p>
            <a:r>
              <a:rPr lang="de-DE" u="sng" dirty="0"/>
              <a:t>M7: Weitere Ereignisse der in Europa vorherrschende Restauration</a:t>
            </a:r>
          </a:p>
          <a:p>
            <a:r>
              <a:rPr lang="de-DE" dirty="0"/>
              <a:t>1820:</a:t>
            </a:r>
          </a:p>
          <a:p>
            <a:r>
              <a:rPr lang="de-DE" dirty="0"/>
              <a:t>• Im Deutschen Bund wird am 23. März auch in der preußischen Provinz Sachsen das Turnen an Schulen und Universitäten aus politischen Gründen verboten.</a:t>
            </a:r>
          </a:p>
          <a:p>
            <a:r>
              <a:rPr lang="de-DE" dirty="0"/>
              <a:t>• Auf der italienischen Halbinsel kommt es infolge der spanischen Revolution 1820 zu bürgerlich-liberalen Aufständen und revolutionären Erhebungen: Zuerst 1820 im Königreich beider Sizilien, dann 1821 im Piemont. Die italienischen Revolten wurden jedoch von mehrheitlich österreichischen Truppen schnell  niedergeschlagen</a:t>
            </a:r>
          </a:p>
          <a:p>
            <a:r>
              <a:rPr lang="de-DE" dirty="0"/>
              <a:t>1821:</a:t>
            </a:r>
          </a:p>
          <a:p>
            <a:r>
              <a:rPr lang="de-DE" dirty="0"/>
              <a:t>• Liberale Revolution in Portugal</a:t>
            </a:r>
          </a:p>
          <a:p>
            <a:r>
              <a:rPr lang="de-DE" dirty="0"/>
              <a:t>1822:</a:t>
            </a:r>
          </a:p>
          <a:p>
            <a:r>
              <a:rPr lang="de-DE" dirty="0"/>
              <a:t>• Griechische Revolution; am 1. Januar  verkündet der Nationalkongress in Epidauros die Unabhängigkeit des hellenischen Volkes vom Osmanischen Reich</a:t>
            </a:r>
          </a:p>
          <a:p>
            <a:r>
              <a:rPr lang="de-DE" dirty="0"/>
              <a:t>1823:</a:t>
            </a:r>
          </a:p>
          <a:p>
            <a:r>
              <a:rPr lang="de-DE" dirty="0"/>
              <a:t>• Französische Invasion in Spanien, die Heilige Allianz greift (mit der Zustimmung der Vertreter Österreichs, Frankreichs, Preußens und Russlands, aber ohne die Stimme Englands) ein, die von liberalen Revolutionären gehaltene Stadt Cádiz fällt, die bürgerliche Revolution in Spanien ist damit beendet. In Madrid regierte der König, Ferdinand VII., nun wieder absolutistisch. Die nun auf das „liberale Triennium“ folgenden zehn Jahre werden in Spanien als „Unheilvolles Jahrzehnt“ (</a:t>
            </a:r>
            <a:r>
              <a:rPr lang="de-DE" dirty="0" err="1"/>
              <a:t>Década</a:t>
            </a:r>
            <a:r>
              <a:rPr lang="de-DE" dirty="0"/>
              <a:t> </a:t>
            </a:r>
            <a:r>
              <a:rPr lang="de-DE" dirty="0" err="1"/>
              <a:t>Ominosa</a:t>
            </a:r>
            <a:r>
              <a:rPr lang="de-DE" dirty="0"/>
              <a:t>) bezeichnet, welches bis zum Tod Ferdinands VII. datiert wird. Die französischen Truppen blieben noch bis 1828</a:t>
            </a:r>
          </a:p>
          <a:p>
            <a:r>
              <a:rPr lang="de-DE" dirty="0"/>
              <a:t>• In Portugal versucht der Infant Miguel gegen seinen liberalen Vater Johann VI. den Aufstand, dieser wird aber niedergeschlagen</a:t>
            </a:r>
          </a:p>
          <a:p>
            <a:r>
              <a:rPr lang="de-DE" dirty="0"/>
              <a:t>1824: </a:t>
            </a:r>
          </a:p>
          <a:p>
            <a:r>
              <a:rPr lang="de-DE" dirty="0"/>
              <a:t>• Durch Zusammenlegung von Ost- und Westpreußen zur Provinz Preußen erfolgt eine Reduktion der preußischen Provinzen von zehn auf neun</a:t>
            </a:r>
          </a:p>
          <a:p>
            <a:r>
              <a:rPr lang="de-DE" dirty="0"/>
              <a:t>• In Portugal scheitert ein Aufstand der Königin Charlotte Johanna und des Prinzen Michael gegen König Johann VI.</a:t>
            </a:r>
          </a:p>
        </p:txBody>
      </p:sp>
    </p:spTree>
    <p:extLst>
      <p:ext uri="{BB962C8B-B14F-4D97-AF65-F5344CB8AC3E}">
        <p14:creationId xmlns:p14="http://schemas.microsoft.com/office/powerpoint/2010/main" val="211881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98B786A-506C-47D0-ABA2-98602FC5981B}"/>
              </a:ext>
            </a:extLst>
          </p:cNvPr>
          <p:cNvSpPr txBox="1"/>
          <p:nvPr/>
        </p:nvSpPr>
        <p:spPr>
          <a:xfrm>
            <a:off x="187187" y="384031"/>
            <a:ext cx="11658600" cy="5909310"/>
          </a:xfrm>
          <a:prstGeom prst="rect">
            <a:avLst/>
          </a:prstGeom>
          <a:noFill/>
        </p:spPr>
        <p:txBody>
          <a:bodyPr wrap="square">
            <a:spAutoFit/>
          </a:bodyPr>
          <a:lstStyle/>
          <a:p>
            <a:r>
              <a:rPr lang="de-DE" dirty="0"/>
              <a:t>1825:</a:t>
            </a:r>
          </a:p>
          <a:p>
            <a:r>
              <a:rPr lang="de-DE" dirty="0"/>
              <a:t>• Am 15. März wird Friedrich Ludwig Jahn, seit Juli 1819 in Haft, unter Auflagen freigesprochen</a:t>
            </a:r>
          </a:p>
          <a:p>
            <a:r>
              <a:rPr lang="de-DE" dirty="0"/>
              <a:t>• 26. Dezember: In Russland verweigern die Dekabristen – Offiziere der russischen Armee – den Eid auf den neuen Zaren, um gegen Autokratie, gegen Leibeigenschaft, Polizeiwillkür und Zensur zu demonstrieren. Die Hauptbeteiligten werden gehängt, einige degradiert und rund 600 nach Sibirien verbannt und zu Zwangsarbeit verurteilt</a:t>
            </a:r>
          </a:p>
          <a:p>
            <a:r>
              <a:rPr lang="de-DE" dirty="0"/>
              <a:t>1826:</a:t>
            </a:r>
          </a:p>
          <a:p>
            <a:r>
              <a:rPr lang="de-DE" dirty="0"/>
              <a:t>• 26. April: Nach dem Tode seines Vaters Johann VI. besteigt Kaiser Peter I. von Brasilien als Peter IV. den Thron von Portugal, der die Regentschaft dann aber seiner minderjährigen Tochter Maria II. übergibt, für die Isabella Maria von Portugal die Geschäfte führt</a:t>
            </a:r>
          </a:p>
          <a:p>
            <a:r>
              <a:rPr lang="de-DE" dirty="0"/>
              <a:t>• 4. April: Im Rahmen des seit 1821 andauernden griechischen Freiheitskampfs schließen Russland und Großbritannien in St. Petersburg ein Abkommen, das die Schaffung eines unabhängigen griechischen Staates unter osmanischer Oberhoheit vorsieht</a:t>
            </a:r>
          </a:p>
          <a:p>
            <a:r>
              <a:rPr lang="de-DE" dirty="0"/>
              <a:t>1827:</a:t>
            </a:r>
          </a:p>
          <a:p>
            <a:r>
              <a:rPr lang="de-DE" dirty="0"/>
              <a:t>• 20. Oktober: In der Schlacht von Navarino erlangt Griechenland seine Unabhängigkeit vom Osmanischen Reich</a:t>
            </a:r>
          </a:p>
          <a:p>
            <a:r>
              <a:rPr lang="de-DE" dirty="0"/>
              <a:t>• 5. Mai: Thronwechsel in Sachsen. Auf König Friedrich August I. folgt sein Bruder Anton</a:t>
            </a:r>
          </a:p>
          <a:p>
            <a:r>
              <a:rPr lang="de-DE" dirty="0"/>
              <a:t>• 13. Oktober: Russische Truppen erobern Jerewan, die Hauptstadt Armeniens.</a:t>
            </a:r>
          </a:p>
          <a:p>
            <a:r>
              <a:rPr lang="de-DE" dirty="0"/>
              <a:t>1828:</a:t>
            </a:r>
          </a:p>
          <a:p>
            <a:r>
              <a:rPr lang="de-DE" dirty="0"/>
              <a:t>• Juli: Umsturz in Portugal. Der Absolutismus wird wiedereingeführt, Michael I. entthront seine Nichte Maria II.</a:t>
            </a:r>
          </a:p>
          <a:p>
            <a:r>
              <a:rPr lang="de-DE" dirty="0"/>
              <a:t>1829:</a:t>
            </a:r>
          </a:p>
          <a:p>
            <a:r>
              <a:rPr lang="de-DE" dirty="0"/>
              <a:t>• 22. März: Im ersten von drei Londoner Protokollen legen die drei Großmächte Frankreich, Großbritannien und Russland den Grenzverlauf des künftigen Staates Griechenland fest</a:t>
            </a:r>
          </a:p>
        </p:txBody>
      </p:sp>
    </p:spTree>
    <p:extLst>
      <p:ext uri="{BB962C8B-B14F-4D97-AF65-F5344CB8AC3E}">
        <p14:creationId xmlns:p14="http://schemas.microsoft.com/office/powerpoint/2010/main" val="75763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Sonnenuntergang, Wolken, Einstellung enthält.&#10;&#10;Automatisch generierte Beschreibung">
            <a:extLst>
              <a:ext uri="{FF2B5EF4-FFF2-40B4-BE49-F238E27FC236}">
                <a16:creationId xmlns:a16="http://schemas.microsoft.com/office/drawing/2014/main" id="{A3FF0AC0-AB0A-4D3B-91BC-E5E021A665CF}"/>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3721" b="1279"/>
          <a:stretch/>
        </p:blipFill>
        <p:spPr>
          <a:xfrm>
            <a:off x="20" y="1"/>
            <a:ext cx="12191980" cy="6857999"/>
          </a:xfrm>
          <a:prstGeom prst="rect">
            <a:avLst/>
          </a:prstGeom>
        </p:spPr>
      </p:pic>
      <p:sp>
        <p:nvSpPr>
          <p:cNvPr id="2" name="Titel 1">
            <a:extLst>
              <a:ext uri="{FF2B5EF4-FFF2-40B4-BE49-F238E27FC236}">
                <a16:creationId xmlns:a16="http://schemas.microsoft.com/office/drawing/2014/main" id="{E0ED34ED-EE77-4E14-9949-E0FFA962E802}"/>
              </a:ext>
            </a:extLst>
          </p:cNvPr>
          <p:cNvSpPr>
            <a:spLocks noGrp="1"/>
          </p:cNvSpPr>
          <p:nvPr>
            <p:ph type="ctrTitle"/>
          </p:nvPr>
        </p:nvSpPr>
        <p:spPr>
          <a:xfrm>
            <a:off x="1504122" y="973277"/>
            <a:ext cx="9144000" cy="3429760"/>
          </a:xfrm>
        </p:spPr>
        <p:txBody>
          <a:bodyPr>
            <a:normAutofit fontScale="90000"/>
          </a:bodyPr>
          <a:lstStyle/>
          <a:p>
            <a:r>
              <a:rPr lang="de-DE" sz="5100" b="1" dirty="0">
                <a:solidFill>
                  <a:srgbClr val="FFFFFF"/>
                </a:solidFill>
                <a:latin typeface="Bahnschrift SemiBold" panose="020B0502040204020203" pitchFamily="34" charset="0"/>
              </a:rPr>
              <a:t>Monarchie(n) oder Nation?       </a:t>
            </a:r>
            <a:br>
              <a:rPr lang="de-DE" sz="5100" b="1" dirty="0">
                <a:solidFill>
                  <a:srgbClr val="FFFFFF"/>
                </a:solidFill>
                <a:latin typeface="Bahnschrift SemiBold" panose="020B0502040204020203" pitchFamily="34" charset="0"/>
              </a:rPr>
            </a:br>
            <a:r>
              <a:rPr lang="de-DE" sz="5100" b="1" dirty="0">
                <a:solidFill>
                  <a:srgbClr val="FFFFFF"/>
                </a:solidFill>
                <a:latin typeface="Bahnschrift SemiBold" panose="020B0502040204020203" pitchFamily="34" charset="0"/>
              </a:rPr>
              <a:t> </a:t>
            </a:r>
            <a:br>
              <a:rPr lang="de-DE" sz="5100" b="1" dirty="0">
                <a:solidFill>
                  <a:srgbClr val="FFFFFF"/>
                </a:solidFill>
                <a:latin typeface="Bahnschrift SemiBold" panose="020B0502040204020203" pitchFamily="34" charset="0"/>
              </a:rPr>
            </a:br>
            <a:r>
              <a:rPr lang="de-DE" sz="5100" b="1" dirty="0">
                <a:solidFill>
                  <a:srgbClr val="FFFFFF"/>
                </a:solidFill>
                <a:latin typeface="Bahnschrift SemiBold" panose="020B0502040204020203" pitchFamily="34" charset="0"/>
              </a:rPr>
              <a:t>Was ist des </a:t>
            </a:r>
            <a:r>
              <a:rPr lang="de-DE" sz="5100" b="1" dirty="0">
                <a:solidFill>
                  <a:srgbClr val="FFFFFF"/>
                </a:solidFill>
                <a:latin typeface="Bahnschrift SemiBold" panose="020B0502040204020203" pitchFamily="34" charset="0"/>
                <a:cs typeface="Aharoni" panose="02010803020104030203" pitchFamily="2" charset="-79"/>
              </a:rPr>
              <a:t>Deutschen</a:t>
            </a:r>
            <a:r>
              <a:rPr lang="de-DE" sz="5100" b="1" dirty="0">
                <a:solidFill>
                  <a:srgbClr val="FFFFFF"/>
                </a:solidFill>
                <a:latin typeface="Bahnschrift SemiBold" panose="020B0502040204020203" pitchFamily="34" charset="0"/>
              </a:rPr>
              <a:t> Vaterland?</a:t>
            </a:r>
            <a:br>
              <a:rPr lang="de-DE" sz="5100" b="1" dirty="0">
                <a:solidFill>
                  <a:srgbClr val="FFFFFF"/>
                </a:solidFill>
                <a:latin typeface="Bahnschrift SemiBold" panose="020B0502040204020203" pitchFamily="34" charset="0"/>
              </a:rPr>
            </a:br>
            <a:r>
              <a:rPr lang="de-DE" sz="5100" b="1" dirty="0">
                <a:solidFill>
                  <a:srgbClr val="FFFFFF"/>
                </a:solidFill>
                <a:latin typeface="Bahnschrift SemiBold" panose="020B0502040204020203" pitchFamily="34" charset="0"/>
              </a:rPr>
              <a:t> </a:t>
            </a:r>
            <a:br>
              <a:rPr lang="de-DE" sz="5100" b="1" dirty="0">
                <a:solidFill>
                  <a:srgbClr val="FFFFFF"/>
                </a:solidFill>
                <a:latin typeface="Bahnschrift SemiBold" panose="020B0502040204020203" pitchFamily="34" charset="0"/>
              </a:rPr>
            </a:br>
            <a:r>
              <a:rPr lang="de-DE" sz="3600" b="1" dirty="0">
                <a:solidFill>
                  <a:srgbClr val="FFFFFF"/>
                </a:solidFill>
                <a:latin typeface="Bahnschrift SemiBold" panose="020B0502040204020203" pitchFamily="34" charset="0"/>
              </a:rPr>
              <a:t>Die Restauration  von 1815-1830 </a:t>
            </a:r>
            <a:endParaRPr lang="de-DE" sz="5100" b="1" dirty="0">
              <a:solidFill>
                <a:srgbClr val="FFFFFF"/>
              </a:solidFill>
              <a:latin typeface="Bahnschrift SemiBold" panose="020B0502040204020203" pitchFamily="34" charset="0"/>
            </a:endParaRPr>
          </a:p>
        </p:txBody>
      </p:sp>
    </p:spTree>
    <p:extLst>
      <p:ext uri="{BB962C8B-B14F-4D97-AF65-F5344CB8AC3E}">
        <p14:creationId xmlns:p14="http://schemas.microsoft.com/office/powerpoint/2010/main" val="2754130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ampenlicht auf einer dunklen, nebligen Bühne">
            <a:extLst>
              <a:ext uri="{FF2B5EF4-FFF2-40B4-BE49-F238E27FC236}">
                <a16:creationId xmlns:a16="http://schemas.microsoft.com/office/drawing/2014/main" id="{C0DF8497-77ED-4559-9E9C-0D67A041A7F3}"/>
              </a:ext>
            </a:extLst>
          </p:cNvPr>
          <p:cNvPicPr>
            <a:picLocks noChangeAspect="1"/>
          </p:cNvPicPr>
          <p:nvPr/>
        </p:nvPicPr>
        <p:blipFill rotWithShape="1">
          <a:blip r:embed="rId2">
            <a:alphaModFix amt="35000"/>
          </a:blip>
          <a:srcRect b="15730"/>
          <a:stretch/>
        </p:blipFill>
        <p:spPr>
          <a:xfrm>
            <a:off x="-99371" y="10"/>
            <a:ext cx="12191980" cy="6857990"/>
          </a:xfrm>
          <a:prstGeom prst="rect">
            <a:avLst/>
          </a:prstGeom>
        </p:spPr>
      </p:pic>
      <p:sp>
        <p:nvSpPr>
          <p:cNvPr id="2" name="Titel 1">
            <a:extLst>
              <a:ext uri="{FF2B5EF4-FFF2-40B4-BE49-F238E27FC236}">
                <a16:creationId xmlns:a16="http://schemas.microsoft.com/office/drawing/2014/main" id="{BCAE7351-A717-432C-B819-7027CB385156}"/>
              </a:ext>
            </a:extLst>
          </p:cNvPr>
          <p:cNvSpPr>
            <a:spLocks noGrp="1"/>
          </p:cNvSpPr>
          <p:nvPr>
            <p:ph type="title"/>
          </p:nvPr>
        </p:nvSpPr>
        <p:spPr>
          <a:xfrm>
            <a:off x="838200" y="365125"/>
            <a:ext cx="10515600" cy="1325563"/>
          </a:xfrm>
        </p:spPr>
        <p:txBody>
          <a:bodyPr>
            <a:normAutofit/>
          </a:bodyPr>
          <a:lstStyle/>
          <a:p>
            <a:r>
              <a:rPr lang="de-DE">
                <a:solidFill>
                  <a:srgbClr val="FFFFFF"/>
                </a:solidFill>
              </a:rPr>
              <a:t>Inhalt der Doppelstunde</a:t>
            </a:r>
          </a:p>
        </p:txBody>
      </p:sp>
      <p:sp>
        <p:nvSpPr>
          <p:cNvPr id="14" name="Inhaltsplatzhalter 2">
            <a:extLst>
              <a:ext uri="{FF2B5EF4-FFF2-40B4-BE49-F238E27FC236}">
                <a16:creationId xmlns:a16="http://schemas.microsoft.com/office/drawing/2014/main" id="{B4D25E18-3F08-4290-A766-C1C2B2D20F20}"/>
              </a:ext>
            </a:extLst>
          </p:cNvPr>
          <p:cNvSpPr>
            <a:spLocks noGrp="1"/>
          </p:cNvSpPr>
          <p:nvPr>
            <p:ph idx="1"/>
          </p:nvPr>
        </p:nvSpPr>
        <p:spPr>
          <a:xfrm>
            <a:off x="838200" y="1825625"/>
            <a:ext cx="10515600" cy="4351338"/>
          </a:xfrm>
        </p:spPr>
        <p:txBody>
          <a:bodyPr>
            <a:normAutofit/>
          </a:bodyPr>
          <a:lstStyle/>
          <a:p>
            <a:pPr marL="0" indent="0">
              <a:buNone/>
            </a:pPr>
            <a:r>
              <a:rPr lang="de-DE" sz="2000" dirty="0">
                <a:solidFill>
                  <a:srgbClr val="FFFFFF"/>
                </a:solidFill>
              </a:rPr>
              <a:t>Einstieg: Liedanalyse</a:t>
            </a:r>
          </a:p>
          <a:p>
            <a:pPr marL="0" indent="0">
              <a:buNone/>
            </a:pPr>
            <a:r>
              <a:rPr lang="de-DE" sz="2000" dirty="0">
                <a:solidFill>
                  <a:srgbClr val="FFFFFF"/>
                </a:solidFill>
              </a:rPr>
              <a:t>M1: Die Sicherung eines „Ewigen Friedens“ </a:t>
            </a:r>
          </a:p>
          <a:p>
            <a:pPr marL="0" indent="0">
              <a:buNone/>
            </a:pPr>
            <a:r>
              <a:rPr lang="de-DE" sz="2000" dirty="0">
                <a:solidFill>
                  <a:srgbClr val="FFFFFF"/>
                </a:solidFill>
              </a:rPr>
              <a:t>M2: Wartburgfest </a:t>
            </a:r>
          </a:p>
          <a:p>
            <a:pPr marL="0" indent="0">
              <a:buNone/>
            </a:pPr>
            <a:r>
              <a:rPr lang="de-DE" sz="2000" dirty="0">
                <a:solidFill>
                  <a:srgbClr val="FFFFFF"/>
                </a:solidFill>
              </a:rPr>
              <a:t>M3: Die Ermordung August von Kotzebues und das Attentat auf Carl Friedrich Emil von </a:t>
            </a:r>
            <a:r>
              <a:rPr lang="de-DE" sz="2000" dirty="0" err="1">
                <a:solidFill>
                  <a:srgbClr val="FFFFFF"/>
                </a:solidFill>
              </a:rPr>
              <a:t>Ibell</a:t>
            </a:r>
            <a:r>
              <a:rPr lang="de-DE" sz="2000" dirty="0">
                <a:solidFill>
                  <a:srgbClr val="FFFFFF"/>
                </a:solidFill>
              </a:rPr>
              <a:t> </a:t>
            </a:r>
          </a:p>
          <a:p>
            <a:pPr marL="0" indent="0">
              <a:buNone/>
            </a:pPr>
            <a:r>
              <a:rPr lang="de-DE" sz="2000" dirty="0">
                <a:solidFill>
                  <a:srgbClr val="FFFFFF"/>
                </a:solidFill>
              </a:rPr>
              <a:t>M4: Breslauer Turnfehde </a:t>
            </a:r>
          </a:p>
          <a:p>
            <a:pPr marL="0" indent="0">
              <a:buNone/>
            </a:pPr>
            <a:r>
              <a:rPr lang="de-DE" sz="2000" dirty="0">
                <a:solidFill>
                  <a:srgbClr val="FFFFFF"/>
                </a:solidFill>
              </a:rPr>
              <a:t>M5: Karlsbader Beschlüsse </a:t>
            </a:r>
          </a:p>
          <a:p>
            <a:pPr marL="0" indent="0">
              <a:buNone/>
            </a:pPr>
            <a:r>
              <a:rPr lang="de-DE" sz="2000" dirty="0">
                <a:solidFill>
                  <a:srgbClr val="FFFFFF"/>
                </a:solidFill>
              </a:rPr>
              <a:t>M6: (Hausaufgabe) Wie lange möchte uns das Denken wohl noch erlaubt bleiben? </a:t>
            </a:r>
          </a:p>
          <a:p>
            <a:pPr marL="0" indent="0">
              <a:buNone/>
            </a:pPr>
            <a:endParaRPr lang="de-DE" sz="2000" dirty="0">
              <a:solidFill>
                <a:srgbClr val="FFFFFF"/>
              </a:solidFill>
            </a:endParaRPr>
          </a:p>
        </p:txBody>
      </p:sp>
      <p:pic>
        <p:nvPicPr>
          <p:cNvPr id="11" name="Grafik 10" descr="Ein Bild, das Sanduhr, drinnen enthält.&#10;&#10;Automatisch generierte Beschreibung">
            <a:extLst>
              <a:ext uri="{FF2B5EF4-FFF2-40B4-BE49-F238E27FC236}">
                <a16:creationId xmlns:a16="http://schemas.microsoft.com/office/drawing/2014/main" id="{B2BF6CCE-E375-425D-9C26-94605B9609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371" y="167019"/>
            <a:ext cx="730029" cy="1033669"/>
          </a:xfrm>
          <a:prstGeom prst="rect">
            <a:avLst/>
          </a:prstGeom>
        </p:spPr>
      </p:pic>
      <p:sp>
        <p:nvSpPr>
          <p:cNvPr id="13" name="Textfeld 12">
            <a:extLst>
              <a:ext uri="{FF2B5EF4-FFF2-40B4-BE49-F238E27FC236}">
                <a16:creationId xmlns:a16="http://schemas.microsoft.com/office/drawing/2014/main" id="{146B5C60-84FE-4BD8-A4D1-CAA03534DB8B}"/>
              </a:ext>
            </a:extLst>
          </p:cNvPr>
          <p:cNvSpPr txBox="1"/>
          <p:nvPr/>
        </p:nvSpPr>
        <p:spPr>
          <a:xfrm>
            <a:off x="11090548" y="1200688"/>
            <a:ext cx="976045" cy="369332"/>
          </a:xfrm>
          <a:prstGeom prst="rect">
            <a:avLst/>
          </a:prstGeom>
          <a:noFill/>
        </p:spPr>
        <p:txBody>
          <a:bodyPr wrap="square" rtlCol="0">
            <a:spAutoFit/>
          </a:bodyPr>
          <a:lstStyle/>
          <a:p>
            <a:r>
              <a:rPr lang="de-DE" dirty="0"/>
              <a:t>1 min.</a:t>
            </a:r>
          </a:p>
        </p:txBody>
      </p:sp>
    </p:spTree>
    <p:extLst>
      <p:ext uri="{BB962C8B-B14F-4D97-AF65-F5344CB8AC3E}">
        <p14:creationId xmlns:p14="http://schemas.microsoft.com/office/powerpoint/2010/main" val="20193830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fik 1" descr="Ein Bild, das Text, Baum, Gras, draußen enthält.&#10;&#10;Automatisch generierte Beschreibung">
            <a:extLst>
              <a:ext uri="{FF2B5EF4-FFF2-40B4-BE49-F238E27FC236}">
                <a16:creationId xmlns:a16="http://schemas.microsoft.com/office/drawing/2014/main" id="{2DEE7BA6-7E18-43B1-BDA5-F4E541B747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444" r="2072"/>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p:spPr>
      </p:pic>
      <p:sp>
        <p:nvSpPr>
          <p:cNvPr id="1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13">
            <a:extLst>
              <a:ext uri="{FF2B5EF4-FFF2-40B4-BE49-F238E27FC236}">
                <a16:creationId xmlns:a16="http://schemas.microsoft.com/office/drawing/2014/main" id="{BEFD8DCB-9141-4F6D-A46B-8104C132A05B}"/>
              </a:ext>
            </a:extLst>
          </p:cNvPr>
          <p:cNvSpPr txBox="1"/>
          <p:nvPr/>
        </p:nvSpPr>
        <p:spPr>
          <a:xfrm>
            <a:off x="5297762" y="2706624"/>
            <a:ext cx="6251110" cy="3483864"/>
          </a:xfrm>
          <a:prstGeom prst="rect">
            <a:avLst/>
          </a:prstGeom>
        </p:spPr>
        <p:txBody>
          <a:bodyPr rot="0" spcFirstLastPara="0" vert="horz" lIns="91440" tIns="45720" rIns="91440" bIns="45720" numCol="1" spcCol="0" rtlCol="0" fromWordArt="0" anchorCtr="0" forceAA="0" compatLnSpc="1">
            <a:prstTxWarp prst="textNoShape">
              <a:avLst/>
            </a:prstTxWarp>
            <a:normAutofit/>
          </a:bodyPr>
          <a:lstStyle/>
          <a:p>
            <a:pPr indent="-228600">
              <a:lnSpc>
                <a:spcPct val="90000"/>
              </a:lnSpc>
              <a:spcAft>
                <a:spcPts val="1000"/>
              </a:spcAft>
              <a:buFont typeface="Arial" panose="020B0604020202020204" pitchFamily="34" charset="0"/>
              <a:buChar char="•"/>
            </a:pPr>
            <a:r>
              <a:rPr lang="de-DE" sz="2200" i="1" dirty="0">
                <a:effectLst/>
              </a:rPr>
              <a:t>Abbildung 1: Auf Vorposten: Heinrich Hartmann (liegend, links) Theodor Körner (sitzend, Mitte) und Friedrich Friesen (stehend, rechts) als </a:t>
            </a:r>
            <a:r>
              <a:rPr lang="de-DE" sz="2200" i="1" dirty="0" err="1">
                <a:effectLst/>
              </a:rPr>
              <a:t>Lützowscher</a:t>
            </a:r>
            <a:r>
              <a:rPr lang="de-DE" sz="2200" i="1" dirty="0">
                <a:effectLst/>
              </a:rPr>
              <a:t> Jäger (Gemälde von Georg Friedrich Kersting 1815).</a:t>
            </a:r>
          </a:p>
        </p:txBody>
      </p:sp>
      <p:pic>
        <p:nvPicPr>
          <p:cNvPr id="6" name="Grafik 5" descr="Ein Bild, das Sanduhr, drinnen enthält.&#10;&#10;Automatisch generierte Beschreibung">
            <a:extLst>
              <a:ext uri="{FF2B5EF4-FFF2-40B4-BE49-F238E27FC236}">
                <a16:creationId xmlns:a16="http://schemas.microsoft.com/office/drawing/2014/main" id="{4AD066FB-5B1D-482F-9EC5-C327092437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1371" y="167019"/>
            <a:ext cx="730029" cy="1033669"/>
          </a:xfrm>
          <a:prstGeom prst="rect">
            <a:avLst/>
          </a:prstGeom>
        </p:spPr>
      </p:pic>
      <p:sp>
        <p:nvSpPr>
          <p:cNvPr id="7" name="Textfeld 6">
            <a:extLst>
              <a:ext uri="{FF2B5EF4-FFF2-40B4-BE49-F238E27FC236}">
                <a16:creationId xmlns:a16="http://schemas.microsoft.com/office/drawing/2014/main" id="{83253C20-9CAD-451E-AB7B-B334ACBE0147}"/>
              </a:ext>
            </a:extLst>
          </p:cNvPr>
          <p:cNvSpPr txBox="1"/>
          <p:nvPr/>
        </p:nvSpPr>
        <p:spPr>
          <a:xfrm>
            <a:off x="11090548" y="1200688"/>
            <a:ext cx="976045" cy="369332"/>
          </a:xfrm>
          <a:prstGeom prst="rect">
            <a:avLst/>
          </a:prstGeom>
          <a:noFill/>
        </p:spPr>
        <p:txBody>
          <a:bodyPr wrap="square" rtlCol="0">
            <a:spAutoFit/>
          </a:bodyPr>
          <a:lstStyle/>
          <a:p>
            <a:r>
              <a:rPr lang="de-DE" dirty="0"/>
              <a:t>2 min.</a:t>
            </a:r>
          </a:p>
        </p:txBody>
      </p:sp>
    </p:spTree>
    <p:extLst>
      <p:ext uri="{BB962C8B-B14F-4D97-AF65-F5344CB8AC3E}">
        <p14:creationId xmlns:p14="http://schemas.microsoft.com/office/powerpoint/2010/main" val="43065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845E0D-BE36-4FC1-BFF2-FF4419BCF8AC}"/>
              </a:ext>
            </a:extLst>
          </p:cNvPr>
          <p:cNvSpPr>
            <a:spLocks noGrp="1"/>
          </p:cNvSpPr>
          <p:nvPr>
            <p:ph type="title"/>
          </p:nvPr>
        </p:nvSpPr>
        <p:spPr>
          <a:xfrm>
            <a:off x="838200" y="277191"/>
            <a:ext cx="10515600" cy="807692"/>
          </a:xfrm>
        </p:spPr>
        <p:txBody>
          <a:bodyPr>
            <a:noAutofit/>
          </a:bodyPr>
          <a:lstStyle/>
          <a:p>
            <a:r>
              <a:rPr lang="de-DE" sz="2800" dirty="0"/>
              <a:t>1. Nennen Sie die unterschiedlichen „Parteien“ und Strömungen sowie deren Forderungen (Vorstellungen) des „ewigen“ Friedens (M1). </a:t>
            </a:r>
          </a:p>
        </p:txBody>
      </p:sp>
      <p:sp>
        <p:nvSpPr>
          <p:cNvPr id="3" name="Inhaltsplatzhalter 2">
            <a:extLst>
              <a:ext uri="{FF2B5EF4-FFF2-40B4-BE49-F238E27FC236}">
                <a16:creationId xmlns:a16="http://schemas.microsoft.com/office/drawing/2014/main" id="{178A6E62-2B1F-4C55-B85B-5DD854187A4D}"/>
              </a:ext>
            </a:extLst>
          </p:cNvPr>
          <p:cNvSpPr>
            <a:spLocks noGrp="1"/>
          </p:cNvSpPr>
          <p:nvPr>
            <p:ph idx="1"/>
          </p:nvPr>
        </p:nvSpPr>
        <p:spPr>
          <a:xfrm>
            <a:off x="838200" y="1292086"/>
            <a:ext cx="10515600" cy="5108713"/>
          </a:xfrm>
        </p:spPr>
        <p:txBody>
          <a:bodyPr/>
          <a:lstStyle/>
          <a:p>
            <a:r>
              <a:rPr lang="de-DE" dirty="0"/>
              <a:t>Heilige Allianz: Österreich, Russland, Preußen, Frankreich, gegenseitiger Schutz, Hilfe</a:t>
            </a:r>
          </a:p>
          <a:p>
            <a:r>
              <a:rPr lang="de-DE" dirty="0"/>
              <a:t>Konservativen Kräfte, wollen altes System (Monarchien) wiederherstellen </a:t>
            </a:r>
          </a:p>
          <a:p>
            <a:r>
              <a:rPr lang="de-DE" dirty="0"/>
              <a:t>Junge liberale und nationale Bewegung (Einheit, Freiheit) wünschen sich Monarchie mit Wahlrecht für die Reichen </a:t>
            </a:r>
          </a:p>
          <a:p>
            <a:r>
              <a:rPr lang="de-DE" dirty="0"/>
              <a:t>Demokraten/Radikalen, Forderung nach Gleichheit, Wahlrecht für Männer</a:t>
            </a:r>
          </a:p>
          <a:p>
            <a:r>
              <a:rPr lang="de-DE" dirty="0"/>
              <a:t>Burschenschaften vertreten das liberale, vor allem aber das nationale Gedankengut (Ehre, Freiheit, Vaterland)</a:t>
            </a:r>
          </a:p>
          <a:p>
            <a:r>
              <a:rPr lang="de-DE" dirty="0"/>
              <a:t>(Bürger ziehen sich zurück (Biedermeier))</a:t>
            </a:r>
          </a:p>
        </p:txBody>
      </p:sp>
      <p:pic>
        <p:nvPicPr>
          <p:cNvPr id="4" name="Grafik 3" descr="Ein Bild, das Sanduhr, drinnen enthält.&#10;&#10;Automatisch generierte Beschreibung">
            <a:extLst>
              <a:ext uri="{FF2B5EF4-FFF2-40B4-BE49-F238E27FC236}">
                <a16:creationId xmlns:a16="http://schemas.microsoft.com/office/drawing/2014/main" id="{01BEBD86-8E45-445E-A560-B4462B38CA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371" y="167019"/>
            <a:ext cx="730029" cy="1033669"/>
          </a:xfrm>
          <a:prstGeom prst="rect">
            <a:avLst/>
          </a:prstGeom>
        </p:spPr>
      </p:pic>
      <p:sp>
        <p:nvSpPr>
          <p:cNvPr id="5" name="Textfeld 4">
            <a:extLst>
              <a:ext uri="{FF2B5EF4-FFF2-40B4-BE49-F238E27FC236}">
                <a16:creationId xmlns:a16="http://schemas.microsoft.com/office/drawing/2014/main" id="{B2FDAFB4-07DB-402B-B08F-51398F935B1A}"/>
              </a:ext>
            </a:extLst>
          </p:cNvPr>
          <p:cNvSpPr txBox="1"/>
          <p:nvPr/>
        </p:nvSpPr>
        <p:spPr>
          <a:xfrm>
            <a:off x="11090548" y="1200688"/>
            <a:ext cx="976045" cy="369332"/>
          </a:xfrm>
          <a:prstGeom prst="rect">
            <a:avLst/>
          </a:prstGeom>
          <a:noFill/>
        </p:spPr>
        <p:txBody>
          <a:bodyPr wrap="square" rtlCol="0">
            <a:spAutoFit/>
          </a:bodyPr>
          <a:lstStyle/>
          <a:p>
            <a:r>
              <a:rPr lang="de-DE" dirty="0"/>
              <a:t>10 min.</a:t>
            </a:r>
          </a:p>
        </p:txBody>
      </p:sp>
    </p:spTree>
    <p:extLst>
      <p:ext uri="{BB962C8B-B14F-4D97-AF65-F5344CB8AC3E}">
        <p14:creationId xmlns:p14="http://schemas.microsoft.com/office/powerpoint/2010/main" val="142377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072628AD-0A66-40AE-974A-59FBC75FDA1E}"/>
              </a:ext>
            </a:extLst>
          </p:cNvPr>
          <p:cNvSpPr txBox="1"/>
          <p:nvPr/>
        </p:nvSpPr>
        <p:spPr>
          <a:xfrm>
            <a:off x="1448007" y="980164"/>
            <a:ext cx="10904538" cy="419100"/>
          </a:xfrm>
          <a:prstGeom prst="rect">
            <a:avLst/>
          </a:prstGeom>
          <a:noFill/>
        </p:spPr>
        <p:txBody>
          <a:bodyPr wrap="square" anchor="t">
            <a:normAutofit/>
          </a:bodyPr>
          <a:lstStyle/>
          <a:p>
            <a:pPr>
              <a:lnSpc>
                <a:spcPct val="90000"/>
              </a:lnSpc>
              <a:spcAft>
                <a:spcPts val="600"/>
              </a:spcAft>
            </a:pPr>
            <a:r>
              <a:rPr lang="de-DE" sz="2200" b="1" dirty="0">
                <a:effectLst/>
                <a:latin typeface="Arial" panose="020B0604020202020204" pitchFamily="34" charset="0"/>
              </a:rPr>
              <a:t>Gründung von Burschenschaften in Jena 1815 durch 143 Studenten</a:t>
            </a:r>
            <a:endParaRPr lang="de-DE" sz="2200" dirty="0"/>
          </a:p>
        </p:txBody>
      </p:sp>
      <p:sp>
        <p:nvSpPr>
          <p:cNvPr id="3" name="Textfeld 2">
            <a:extLst>
              <a:ext uri="{FF2B5EF4-FFF2-40B4-BE49-F238E27FC236}">
                <a16:creationId xmlns:a16="http://schemas.microsoft.com/office/drawing/2014/main" id="{E19AE893-4594-49EF-B702-AFC99DEC4E5A}"/>
              </a:ext>
            </a:extLst>
          </p:cNvPr>
          <p:cNvSpPr txBox="1"/>
          <p:nvPr/>
        </p:nvSpPr>
        <p:spPr>
          <a:xfrm>
            <a:off x="642938" y="1669774"/>
            <a:ext cx="10904538" cy="3926164"/>
          </a:xfrm>
          <a:prstGeom prst="rect">
            <a:avLst/>
          </a:prstGeom>
          <a:noFill/>
        </p:spPr>
        <p:txBody>
          <a:bodyPr wrap="square" anchor="t">
            <a:normAutofit/>
          </a:bodyPr>
          <a:lstStyle/>
          <a:p>
            <a:pPr algn="just">
              <a:lnSpc>
                <a:spcPct val="90000"/>
              </a:lnSpc>
              <a:spcAft>
                <a:spcPts val="600"/>
              </a:spcAft>
            </a:pPr>
            <a:r>
              <a:rPr lang="de-DE" sz="2600" b="1" i="1" dirty="0">
                <a:solidFill>
                  <a:srgbClr val="000000"/>
                </a:solidFill>
                <a:effectLst/>
                <a:latin typeface="+mj-lt"/>
                <a:cs typeface="Aharoni" panose="02010803020104030203" pitchFamily="2" charset="-79"/>
              </a:rPr>
              <a:t>Die allgemeine deutsche Burschenschaft ist die freie und natürliche Verbindung der gesamten auf den Hochschulen sich bilden­den deutschen Jugend zu einem Ganzen, gegründet auf das Verhältnis der deutschen Ju­gend zur werdenden Einheit des deutschen Volkes.</a:t>
            </a:r>
            <a:endParaRPr lang="de-DE" sz="2600" i="1" dirty="0">
              <a:effectLst/>
              <a:latin typeface="+mj-lt"/>
              <a:cs typeface="Aharoni" panose="02010803020104030203" pitchFamily="2" charset="-79"/>
            </a:endParaRPr>
          </a:p>
          <a:p>
            <a:pPr algn="just">
              <a:lnSpc>
                <a:spcPct val="90000"/>
              </a:lnSpc>
              <a:spcAft>
                <a:spcPts val="600"/>
              </a:spcAft>
            </a:pPr>
            <a:r>
              <a:rPr lang="de-DE" sz="2600" b="1" i="1" dirty="0">
                <a:solidFill>
                  <a:srgbClr val="000000"/>
                </a:solidFill>
                <a:effectLst/>
                <a:latin typeface="+mj-lt"/>
                <a:cs typeface="Aharoni" panose="02010803020104030203" pitchFamily="2" charset="-79"/>
              </a:rPr>
              <a:t>Die allgemeine deutsche Burschenschaft als freies Gemeinwesen stellt als den Mittel­punkt ihres Wirkens folgende, allgemein an­erkannte Sätze auf:</a:t>
            </a:r>
            <a:endParaRPr lang="de-DE" sz="2600" i="1" dirty="0">
              <a:effectLst/>
              <a:latin typeface="+mj-lt"/>
              <a:cs typeface="Aharoni" panose="02010803020104030203" pitchFamily="2" charset="-79"/>
            </a:endParaRPr>
          </a:p>
          <a:p>
            <a:pPr algn="just">
              <a:lnSpc>
                <a:spcPct val="90000"/>
              </a:lnSpc>
              <a:spcAft>
                <a:spcPts val="600"/>
              </a:spcAft>
            </a:pPr>
            <a:r>
              <a:rPr lang="de-DE" sz="2600" b="1" i="1" dirty="0">
                <a:solidFill>
                  <a:srgbClr val="000000"/>
                </a:solidFill>
                <a:effectLst/>
                <a:latin typeface="+mj-lt"/>
                <a:cs typeface="Aharoni" panose="02010803020104030203" pitchFamily="2" charset="-79"/>
              </a:rPr>
              <a:t>a) Einheit, Gleichheit und Freiheit aller Burschen untereinander, Gleichheit aller Rechte und Pflichten.</a:t>
            </a:r>
            <a:endParaRPr lang="de-DE" sz="2600" i="1" dirty="0">
              <a:effectLst/>
              <a:latin typeface="+mj-lt"/>
              <a:cs typeface="Aharoni" panose="02010803020104030203" pitchFamily="2" charset="-79"/>
            </a:endParaRPr>
          </a:p>
          <a:p>
            <a:pPr algn="just">
              <a:lnSpc>
                <a:spcPct val="90000"/>
              </a:lnSpc>
              <a:spcAft>
                <a:spcPts val="600"/>
              </a:spcAft>
            </a:pPr>
            <a:r>
              <a:rPr lang="de-DE" sz="2600" b="1" i="1" dirty="0">
                <a:solidFill>
                  <a:srgbClr val="000000"/>
                </a:solidFill>
                <a:effectLst/>
                <a:latin typeface="+mj-lt"/>
                <a:cs typeface="Aharoni" panose="02010803020104030203" pitchFamily="2" charset="-79"/>
              </a:rPr>
              <a:t>b) Christlich deutsche Ausbildung jeder geistigen und leiblichen Kraft zum Dienste des Vaterlandes.</a:t>
            </a:r>
            <a:endParaRPr lang="de-DE" sz="2600" i="1" dirty="0">
              <a:latin typeface="+mj-lt"/>
              <a:cs typeface="Aharoni" panose="02010803020104030203" pitchFamily="2" charset="-79"/>
            </a:endParaRPr>
          </a:p>
        </p:txBody>
      </p:sp>
      <p:sp>
        <p:nvSpPr>
          <p:cNvPr id="5" name="Textfeld 4">
            <a:extLst>
              <a:ext uri="{FF2B5EF4-FFF2-40B4-BE49-F238E27FC236}">
                <a16:creationId xmlns:a16="http://schemas.microsoft.com/office/drawing/2014/main" id="{0B238D04-A5F8-49D9-8C5A-837212D77CB6}"/>
              </a:ext>
            </a:extLst>
          </p:cNvPr>
          <p:cNvSpPr txBox="1"/>
          <p:nvPr/>
        </p:nvSpPr>
        <p:spPr>
          <a:xfrm>
            <a:off x="642938" y="5665788"/>
            <a:ext cx="10904538" cy="547688"/>
          </a:xfrm>
          <a:prstGeom prst="rect">
            <a:avLst/>
          </a:prstGeom>
          <a:noFill/>
        </p:spPr>
        <p:txBody>
          <a:bodyPr wrap="square" anchor="t">
            <a:normAutofit fontScale="92500"/>
          </a:bodyPr>
          <a:lstStyle/>
          <a:p>
            <a:pPr>
              <a:lnSpc>
                <a:spcPct val="90000"/>
              </a:lnSpc>
              <a:spcAft>
                <a:spcPts val="600"/>
              </a:spcAft>
            </a:pPr>
            <a:r>
              <a:rPr lang="de-DE" sz="2000" dirty="0">
                <a:effectLst/>
                <a:latin typeface="Arial" panose="020B0604020202020204" pitchFamily="34" charset="0"/>
              </a:rPr>
              <a:t>Auszug aus der Verfassungsurkunde der Allgemeinen Deutschen Burschenschaft vom 19.10.1818. </a:t>
            </a:r>
            <a:endParaRPr lang="de-DE" sz="2000" dirty="0"/>
          </a:p>
        </p:txBody>
      </p:sp>
      <p:pic>
        <p:nvPicPr>
          <p:cNvPr id="8" name="Grafik 7" descr="Ein Bild, das Sanduhr, drinnen enthält.&#10;&#10;Automatisch generierte Beschreibung">
            <a:extLst>
              <a:ext uri="{FF2B5EF4-FFF2-40B4-BE49-F238E27FC236}">
                <a16:creationId xmlns:a16="http://schemas.microsoft.com/office/drawing/2014/main" id="{D7AAAD92-AE3E-414F-8C0D-D406A9AFC3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5901" y="167019"/>
            <a:ext cx="730029" cy="1033669"/>
          </a:xfrm>
          <a:prstGeom prst="rect">
            <a:avLst/>
          </a:prstGeom>
        </p:spPr>
      </p:pic>
      <p:sp>
        <p:nvSpPr>
          <p:cNvPr id="9" name="Textfeld 8">
            <a:extLst>
              <a:ext uri="{FF2B5EF4-FFF2-40B4-BE49-F238E27FC236}">
                <a16:creationId xmlns:a16="http://schemas.microsoft.com/office/drawing/2014/main" id="{1995B534-ACA0-4C7C-A557-E2A0D9B46656}"/>
              </a:ext>
            </a:extLst>
          </p:cNvPr>
          <p:cNvSpPr txBox="1"/>
          <p:nvPr/>
        </p:nvSpPr>
        <p:spPr>
          <a:xfrm>
            <a:off x="10825078" y="1200688"/>
            <a:ext cx="976045" cy="369332"/>
          </a:xfrm>
          <a:prstGeom prst="rect">
            <a:avLst/>
          </a:prstGeom>
          <a:noFill/>
        </p:spPr>
        <p:txBody>
          <a:bodyPr wrap="square" rtlCol="0">
            <a:spAutoFit/>
          </a:bodyPr>
          <a:lstStyle/>
          <a:p>
            <a:r>
              <a:rPr lang="de-DE" dirty="0"/>
              <a:t>2 min.</a:t>
            </a:r>
          </a:p>
        </p:txBody>
      </p:sp>
    </p:spTree>
    <p:extLst>
      <p:ext uri="{BB962C8B-B14F-4D97-AF65-F5344CB8AC3E}">
        <p14:creationId xmlns:p14="http://schemas.microsoft.com/office/powerpoint/2010/main" val="195403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5845E0D-BE36-4FC1-BFF2-FF4419BCF8AC}"/>
              </a:ext>
            </a:extLst>
          </p:cNvPr>
          <p:cNvSpPr>
            <a:spLocks noGrp="1"/>
          </p:cNvSpPr>
          <p:nvPr>
            <p:ph type="title"/>
          </p:nvPr>
        </p:nvSpPr>
        <p:spPr>
          <a:xfrm>
            <a:off x="838200" y="365760"/>
            <a:ext cx="10515600" cy="1325563"/>
          </a:xfrm>
        </p:spPr>
        <p:txBody>
          <a:bodyPr>
            <a:normAutofit/>
          </a:bodyPr>
          <a:lstStyle/>
          <a:p>
            <a:r>
              <a:rPr lang="de-DE" sz="2800">
                <a:solidFill>
                  <a:schemeClr val="bg1"/>
                </a:solidFill>
              </a:rPr>
              <a:t>2. Erklären Sie sowohl das Zitat Ludwig Rödigers (»alles ist anders gekommen, als wir erwartet haben [nach Leipzig]«) als auch die Bücherverbrennungen auf dem Wartburgfest (M2)!</a:t>
            </a:r>
          </a:p>
        </p:txBody>
      </p:sp>
      <p:sp>
        <p:nvSpPr>
          <p:cNvPr id="3" name="Inhaltsplatzhalter 2">
            <a:extLst>
              <a:ext uri="{FF2B5EF4-FFF2-40B4-BE49-F238E27FC236}">
                <a16:creationId xmlns:a16="http://schemas.microsoft.com/office/drawing/2014/main" id="{178A6E62-2B1F-4C55-B85B-5DD854187A4D}"/>
              </a:ext>
            </a:extLst>
          </p:cNvPr>
          <p:cNvSpPr>
            <a:spLocks noGrp="1"/>
          </p:cNvSpPr>
          <p:nvPr>
            <p:ph idx="1"/>
          </p:nvPr>
        </p:nvSpPr>
        <p:spPr>
          <a:xfrm>
            <a:off x="841248" y="2276857"/>
            <a:ext cx="5015484" cy="3900106"/>
          </a:xfrm>
        </p:spPr>
        <p:txBody>
          <a:bodyPr anchor="ctr">
            <a:normAutofit fontScale="85000" lnSpcReduction="20000"/>
          </a:bodyPr>
          <a:lstStyle/>
          <a:p>
            <a:r>
              <a:rPr lang="de-DE" sz="3200" dirty="0"/>
              <a:t>Mit dem Zitat wird beklagt, dass kein Nationalstaat (Nationalversammlung) und keinerlei politische Mitsprache verwirklicht wurden</a:t>
            </a:r>
          </a:p>
          <a:p>
            <a:r>
              <a:rPr lang="de-DE" sz="3200" dirty="0"/>
              <a:t>Bücher (auch von Kotzebue, Napoleon) und Symbole des Absolutismus/Fremdherrschaft sowie der Restauration wurden hier verbrannt, man strebte vor allem nach der Einheit Deutschlands</a:t>
            </a:r>
          </a:p>
        </p:txBody>
      </p:sp>
      <p:pic>
        <p:nvPicPr>
          <p:cNvPr id="4" name="Grafik 3">
            <a:extLst>
              <a:ext uri="{FF2B5EF4-FFF2-40B4-BE49-F238E27FC236}">
                <a16:creationId xmlns:a16="http://schemas.microsoft.com/office/drawing/2014/main" id="{E07DF226-E94F-4E13-9576-2A024450B8CE}"/>
              </a:ext>
            </a:extLst>
          </p:cNvPr>
          <p:cNvPicPr>
            <a:picLocks noChangeAspect="1"/>
          </p:cNvPicPr>
          <p:nvPr/>
        </p:nvPicPr>
        <p:blipFill rotWithShape="1">
          <a:blip r:embed="rId2"/>
          <a:srcRect t="9067" r="2" b="2"/>
          <a:stretch/>
        </p:blipFill>
        <p:spPr>
          <a:xfrm>
            <a:off x="6335270" y="2276857"/>
            <a:ext cx="5015484" cy="3900106"/>
          </a:xfrm>
          <a:prstGeom prst="rect">
            <a:avLst/>
          </a:prstGeom>
        </p:spPr>
      </p:pic>
      <p:pic>
        <p:nvPicPr>
          <p:cNvPr id="8" name="Grafik 7" descr="Ein Bild, das Sanduhr, drinnen enthält.&#10;&#10;Automatisch generierte Beschreibung">
            <a:extLst>
              <a:ext uri="{FF2B5EF4-FFF2-40B4-BE49-F238E27FC236}">
                <a16:creationId xmlns:a16="http://schemas.microsoft.com/office/drawing/2014/main" id="{0504C039-D40B-4A16-837C-050B5C392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371" y="167019"/>
            <a:ext cx="730029" cy="1033669"/>
          </a:xfrm>
          <a:prstGeom prst="rect">
            <a:avLst/>
          </a:prstGeom>
        </p:spPr>
      </p:pic>
      <p:sp>
        <p:nvSpPr>
          <p:cNvPr id="10" name="Textfeld 9">
            <a:extLst>
              <a:ext uri="{FF2B5EF4-FFF2-40B4-BE49-F238E27FC236}">
                <a16:creationId xmlns:a16="http://schemas.microsoft.com/office/drawing/2014/main" id="{D09B0D91-8144-4E07-A1AE-98DB1B02903B}"/>
              </a:ext>
            </a:extLst>
          </p:cNvPr>
          <p:cNvSpPr txBox="1"/>
          <p:nvPr/>
        </p:nvSpPr>
        <p:spPr>
          <a:xfrm>
            <a:off x="11090548" y="1200688"/>
            <a:ext cx="976045" cy="369332"/>
          </a:xfrm>
          <a:prstGeom prst="rect">
            <a:avLst/>
          </a:prstGeom>
          <a:noFill/>
        </p:spPr>
        <p:txBody>
          <a:bodyPr wrap="square" rtlCol="0">
            <a:spAutoFit/>
          </a:bodyPr>
          <a:lstStyle/>
          <a:p>
            <a:r>
              <a:rPr lang="de-DE" dirty="0">
                <a:solidFill>
                  <a:schemeClr val="bg1"/>
                </a:solidFill>
              </a:rPr>
              <a:t>5 min.</a:t>
            </a:r>
          </a:p>
        </p:txBody>
      </p:sp>
    </p:spTree>
    <p:extLst>
      <p:ext uri="{BB962C8B-B14F-4D97-AF65-F5344CB8AC3E}">
        <p14:creationId xmlns:p14="http://schemas.microsoft.com/office/powerpoint/2010/main" val="265636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6F115127-C98F-4800-A3B1-632A030D95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50523" y="1754810"/>
            <a:ext cx="4905697" cy="3903267"/>
          </a:xfrm>
          <a:prstGeom prst="rect">
            <a:avLst/>
          </a:prstGeom>
          <a:noFill/>
        </p:spPr>
      </p:pic>
      <p:sp>
        <p:nvSpPr>
          <p:cNvPr id="13" name="Rectangle 12">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fik 1">
            <a:extLst>
              <a:ext uri="{FF2B5EF4-FFF2-40B4-BE49-F238E27FC236}">
                <a16:creationId xmlns:a16="http://schemas.microsoft.com/office/drawing/2014/main" id="{B82EB556-9DA9-443A-8FD3-3DBA38239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72309" y="1769716"/>
            <a:ext cx="4699789" cy="3888361"/>
          </a:xfrm>
          <a:prstGeom prst="rect">
            <a:avLst/>
          </a:prstGeom>
          <a:noFill/>
        </p:spPr>
      </p:pic>
      <p:sp>
        <p:nvSpPr>
          <p:cNvPr id="9" name="Textfeld 15">
            <a:extLst>
              <a:ext uri="{FF2B5EF4-FFF2-40B4-BE49-F238E27FC236}">
                <a16:creationId xmlns:a16="http://schemas.microsoft.com/office/drawing/2014/main" id="{C9012B76-D3AD-4398-8DFC-7AFC4C93D851}"/>
              </a:ext>
            </a:extLst>
          </p:cNvPr>
          <p:cNvSpPr txBox="1"/>
          <p:nvPr/>
        </p:nvSpPr>
        <p:spPr>
          <a:xfrm>
            <a:off x="1396078" y="5899842"/>
            <a:ext cx="3252250" cy="18237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de-DE" sz="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Abbildung 5: Klaus Günzel: Die deutschen Romantiker. Artemis, Zürich 1995.</a:t>
            </a:r>
            <a:endParaRPr lang="de-DE"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feld 17">
            <a:extLst>
              <a:ext uri="{FF2B5EF4-FFF2-40B4-BE49-F238E27FC236}">
                <a16:creationId xmlns:a16="http://schemas.microsoft.com/office/drawing/2014/main" id="{8441471E-2DE0-4392-AE63-C7D96EC7C47E}"/>
              </a:ext>
            </a:extLst>
          </p:cNvPr>
          <p:cNvSpPr txBox="1"/>
          <p:nvPr/>
        </p:nvSpPr>
        <p:spPr>
          <a:xfrm>
            <a:off x="6926415" y="5911782"/>
            <a:ext cx="4114800" cy="18237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de-DE" sz="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Abbildung 6: Sands Ende auf dem Schafott (Zeitgenössischer kolorierter Kupferstich).</a:t>
            </a:r>
            <a:endParaRPr lang="de-DE"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Grafik 11">
            <a:extLst>
              <a:ext uri="{FF2B5EF4-FFF2-40B4-BE49-F238E27FC236}">
                <a16:creationId xmlns:a16="http://schemas.microsoft.com/office/drawing/2014/main" id="{486BC311-F7BF-40DF-9286-2A4D512185F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2098" y="578449"/>
            <a:ext cx="1025111" cy="1025111"/>
          </a:xfrm>
          <a:prstGeom prst="rect">
            <a:avLst/>
          </a:prstGeom>
          <a:noFill/>
          <a:ln>
            <a:noFill/>
          </a:ln>
        </p:spPr>
      </p:pic>
      <p:sp>
        <p:nvSpPr>
          <p:cNvPr id="14" name="Textfeld 20">
            <a:extLst>
              <a:ext uri="{FF2B5EF4-FFF2-40B4-BE49-F238E27FC236}">
                <a16:creationId xmlns:a16="http://schemas.microsoft.com/office/drawing/2014/main" id="{27972774-123C-468F-BF0D-BD9D5EBAAD45}"/>
              </a:ext>
            </a:extLst>
          </p:cNvPr>
          <p:cNvSpPr txBox="1"/>
          <p:nvPr/>
        </p:nvSpPr>
        <p:spPr>
          <a:xfrm>
            <a:off x="3510973" y="775779"/>
            <a:ext cx="1622619" cy="68387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de-DE" sz="105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Abbildung 7: Audiodatei; DLF 20.05.1820 Karl Ludwig Sand auf dem Schafott Hinrichtung eines Attentäters.</a:t>
            </a:r>
            <a:endParaRPr lang="de-DE"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feld 14">
            <a:extLst>
              <a:ext uri="{FF2B5EF4-FFF2-40B4-BE49-F238E27FC236}">
                <a16:creationId xmlns:a16="http://schemas.microsoft.com/office/drawing/2014/main" id="{4FB45E93-AB5A-4DF2-B406-0B5AC673BF72}"/>
              </a:ext>
            </a:extLst>
          </p:cNvPr>
          <p:cNvSpPr txBox="1"/>
          <p:nvPr/>
        </p:nvSpPr>
        <p:spPr>
          <a:xfrm>
            <a:off x="6590987" y="673301"/>
            <a:ext cx="5362507" cy="923330"/>
          </a:xfrm>
          <a:prstGeom prst="rect">
            <a:avLst/>
          </a:prstGeom>
          <a:noFill/>
        </p:spPr>
        <p:txBody>
          <a:bodyPr wrap="square">
            <a:spAutoFit/>
          </a:bodyPr>
          <a:lstStyle/>
          <a:p>
            <a:r>
              <a:rPr lang="de-DE" dirty="0">
                <a:solidFill>
                  <a:schemeClr val="bg1"/>
                </a:solidFill>
                <a:hlinkClick r:id="rId5">
                  <a:extLst>
                    <a:ext uri="{A12FA001-AC4F-418D-AE19-62706E023703}">
                      <ahyp:hlinkClr xmlns:ahyp="http://schemas.microsoft.com/office/drawing/2018/hyperlinkcolor" val="tx"/>
                    </a:ext>
                  </a:extLst>
                </a:hlinkClick>
              </a:rPr>
              <a:t>https://www.youtube.com/watch?v=wFrxjkxMx_g</a:t>
            </a:r>
            <a:r>
              <a:rPr lang="de-DE" dirty="0">
                <a:solidFill>
                  <a:schemeClr val="bg1"/>
                </a:solidFill>
              </a:rPr>
              <a:t> (4:58; 12.11.2021). Lesen Sie erst den Text (M3) und hören Sie sich im Anschluss die Audiodatei an!</a:t>
            </a:r>
          </a:p>
        </p:txBody>
      </p:sp>
      <p:pic>
        <p:nvPicPr>
          <p:cNvPr id="16" name="Grafik 15" descr="Ein Bild, das Sanduhr, drinnen enthält.&#10;&#10;Automatisch generierte Beschreibung">
            <a:extLst>
              <a:ext uri="{FF2B5EF4-FFF2-40B4-BE49-F238E27FC236}">
                <a16:creationId xmlns:a16="http://schemas.microsoft.com/office/drawing/2014/main" id="{20F5A712-679A-430E-ADED-5626A690ED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987" y="276563"/>
            <a:ext cx="730029" cy="1033669"/>
          </a:xfrm>
          <a:prstGeom prst="rect">
            <a:avLst/>
          </a:prstGeom>
        </p:spPr>
      </p:pic>
      <p:sp>
        <p:nvSpPr>
          <p:cNvPr id="17" name="Textfeld 16">
            <a:extLst>
              <a:ext uri="{FF2B5EF4-FFF2-40B4-BE49-F238E27FC236}">
                <a16:creationId xmlns:a16="http://schemas.microsoft.com/office/drawing/2014/main" id="{1F22A757-0ABD-4FB6-8AFC-105FF87E2175}"/>
              </a:ext>
            </a:extLst>
          </p:cNvPr>
          <p:cNvSpPr txBox="1"/>
          <p:nvPr/>
        </p:nvSpPr>
        <p:spPr>
          <a:xfrm>
            <a:off x="658164" y="1310232"/>
            <a:ext cx="976045" cy="369332"/>
          </a:xfrm>
          <a:prstGeom prst="rect">
            <a:avLst/>
          </a:prstGeom>
          <a:noFill/>
        </p:spPr>
        <p:txBody>
          <a:bodyPr wrap="square" rtlCol="0">
            <a:spAutoFit/>
          </a:bodyPr>
          <a:lstStyle/>
          <a:p>
            <a:r>
              <a:rPr lang="de-DE" dirty="0">
                <a:solidFill>
                  <a:schemeClr val="bg1"/>
                </a:solidFill>
              </a:rPr>
              <a:t>8 min.</a:t>
            </a:r>
          </a:p>
        </p:txBody>
      </p:sp>
    </p:spTree>
    <p:extLst>
      <p:ext uri="{BB962C8B-B14F-4D97-AF65-F5344CB8AC3E}">
        <p14:creationId xmlns:p14="http://schemas.microsoft.com/office/powerpoint/2010/main" val="130846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5845E0D-BE36-4FC1-BFF2-FF4419BCF8AC}"/>
              </a:ext>
            </a:extLst>
          </p:cNvPr>
          <p:cNvSpPr>
            <a:spLocks noGrp="1"/>
          </p:cNvSpPr>
          <p:nvPr>
            <p:ph type="title"/>
          </p:nvPr>
        </p:nvSpPr>
        <p:spPr>
          <a:xfrm>
            <a:off x="1156851" y="637762"/>
            <a:ext cx="9888496" cy="900131"/>
          </a:xfrm>
        </p:spPr>
        <p:txBody>
          <a:bodyPr anchor="t">
            <a:normAutofit/>
          </a:bodyPr>
          <a:lstStyle/>
          <a:p>
            <a:r>
              <a:rPr lang="de-DE" sz="2800">
                <a:solidFill>
                  <a:schemeClr val="bg1"/>
                </a:solidFill>
              </a:rPr>
              <a:t>3. Arbeiten Sie aus M3 mögliche Motive sowie das Selbstbild der beiden Attentäter heraus!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78A6E62-2B1F-4C55-B85B-5DD854187A4D}"/>
              </a:ext>
            </a:extLst>
          </p:cNvPr>
          <p:cNvSpPr>
            <a:spLocks noGrp="1"/>
          </p:cNvSpPr>
          <p:nvPr>
            <p:ph idx="1"/>
          </p:nvPr>
        </p:nvSpPr>
        <p:spPr>
          <a:xfrm>
            <a:off x="1073426" y="2217343"/>
            <a:ext cx="10295159" cy="3959619"/>
          </a:xfrm>
        </p:spPr>
        <p:txBody>
          <a:bodyPr>
            <a:normAutofit fontScale="77500" lnSpcReduction="20000"/>
          </a:bodyPr>
          <a:lstStyle/>
          <a:p>
            <a:r>
              <a:rPr lang="de-DE" sz="3600" dirty="0"/>
              <a:t>Mutmaßliche Motive der beiden Attentäter:</a:t>
            </a:r>
          </a:p>
          <a:p>
            <a:pPr lvl="1"/>
            <a:r>
              <a:rPr lang="de-DE" sz="3600" dirty="0"/>
              <a:t>Hass, da für Sand und Löning Kotzebue bzw. </a:t>
            </a:r>
            <a:r>
              <a:rPr lang="de-DE" sz="3600" dirty="0" err="1"/>
              <a:t>Ibell</a:t>
            </a:r>
            <a:r>
              <a:rPr lang="de-DE" sz="3600" dirty="0"/>
              <a:t> die Feindbilder ihrer politischen Ansichten darstellen</a:t>
            </a:r>
          </a:p>
          <a:p>
            <a:pPr lvl="1"/>
            <a:r>
              <a:rPr lang="de-DE" sz="3600" dirty="0"/>
              <a:t>Auch Rache dürfte als Motiv in beiden Fällen eine Rolle gespielt haben, da sich Kotzebue sowohl über Goethe wie auch die Burschenschafter (wie Kotzebue) lustig machte und </a:t>
            </a:r>
            <a:r>
              <a:rPr lang="de-DE" sz="3600" dirty="0" err="1"/>
              <a:t>Ibell</a:t>
            </a:r>
            <a:r>
              <a:rPr lang="de-DE" sz="3600" dirty="0"/>
              <a:t> die deutschen Gesellschaften verbieten wollte, deren Mitglied Löning war </a:t>
            </a:r>
          </a:p>
          <a:p>
            <a:r>
              <a:rPr lang="de-DE" sz="4000" dirty="0"/>
              <a:t>Selbstbild:</a:t>
            </a:r>
          </a:p>
          <a:p>
            <a:pPr lvl="1"/>
            <a:r>
              <a:rPr lang="de-DE" sz="3600" dirty="0"/>
              <a:t>Beide verstehen sich selbst als Helden (ihrer Bewegung (deutsche Gesellschaft)/Burschenschaften) und Märtyrer</a:t>
            </a:r>
          </a:p>
          <a:p>
            <a:pPr lvl="1"/>
            <a:endParaRPr lang="de-DE" dirty="0"/>
          </a:p>
        </p:txBody>
      </p:sp>
      <p:pic>
        <p:nvPicPr>
          <p:cNvPr id="14" name="Grafik 13" descr="Ein Bild, das Sanduhr, drinnen enthält.&#10;&#10;Automatisch generierte Beschreibung">
            <a:extLst>
              <a:ext uri="{FF2B5EF4-FFF2-40B4-BE49-F238E27FC236}">
                <a16:creationId xmlns:a16="http://schemas.microsoft.com/office/drawing/2014/main" id="{73C3CFD4-F8D7-4DC3-B001-233EC547A5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1371" y="167019"/>
            <a:ext cx="730029" cy="1033669"/>
          </a:xfrm>
          <a:prstGeom prst="rect">
            <a:avLst/>
          </a:prstGeom>
        </p:spPr>
      </p:pic>
      <p:sp>
        <p:nvSpPr>
          <p:cNvPr id="15" name="Textfeld 14">
            <a:extLst>
              <a:ext uri="{FF2B5EF4-FFF2-40B4-BE49-F238E27FC236}">
                <a16:creationId xmlns:a16="http://schemas.microsoft.com/office/drawing/2014/main" id="{07933402-04D1-4C59-BDD6-AA0B04947330}"/>
              </a:ext>
            </a:extLst>
          </p:cNvPr>
          <p:cNvSpPr txBox="1"/>
          <p:nvPr/>
        </p:nvSpPr>
        <p:spPr>
          <a:xfrm>
            <a:off x="11090548" y="1200688"/>
            <a:ext cx="976045" cy="369332"/>
          </a:xfrm>
          <a:prstGeom prst="rect">
            <a:avLst/>
          </a:prstGeom>
          <a:noFill/>
        </p:spPr>
        <p:txBody>
          <a:bodyPr wrap="square" rtlCol="0">
            <a:spAutoFit/>
          </a:bodyPr>
          <a:lstStyle/>
          <a:p>
            <a:r>
              <a:rPr lang="de-DE" dirty="0">
                <a:solidFill>
                  <a:schemeClr val="bg1"/>
                </a:solidFill>
              </a:rPr>
              <a:t>5 min.</a:t>
            </a:r>
          </a:p>
        </p:txBody>
      </p:sp>
    </p:spTree>
    <p:extLst>
      <p:ext uri="{BB962C8B-B14F-4D97-AF65-F5344CB8AC3E}">
        <p14:creationId xmlns:p14="http://schemas.microsoft.com/office/powerpoint/2010/main" val="16093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1C64A91FD613A44A33ED46EF55838E7" ma:contentTypeVersion="0" ma:contentTypeDescription="Ein neues Dokument erstellen." ma:contentTypeScope="" ma:versionID="5b7600e388c01b9686bb1cb8dfce705b">
  <xsd:schema xmlns:xsd="http://www.w3.org/2001/XMLSchema" xmlns:xs="http://www.w3.org/2001/XMLSchema" xmlns:p="http://schemas.microsoft.com/office/2006/metadata/properties" targetNamespace="http://schemas.microsoft.com/office/2006/metadata/properties" ma:root="true" ma:fieldsID="cf584695a2d4dcad0822f5c0b04fd8e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8EE999-1911-4279-9CA6-ED65388A5B12}"/>
</file>

<file path=customXml/itemProps2.xml><?xml version="1.0" encoding="utf-8"?>
<ds:datastoreItem xmlns:ds="http://schemas.openxmlformats.org/officeDocument/2006/customXml" ds:itemID="{53BF046E-96E9-4AFC-8259-C5B3AC64FB57}"/>
</file>

<file path=customXml/itemProps3.xml><?xml version="1.0" encoding="utf-8"?>
<ds:datastoreItem xmlns:ds="http://schemas.openxmlformats.org/officeDocument/2006/customXml" ds:itemID="{7ED41370-24F6-481E-B773-BF329D811457}"/>
</file>

<file path=docProps/app.xml><?xml version="1.0" encoding="utf-8"?>
<Properties xmlns="http://schemas.openxmlformats.org/officeDocument/2006/extended-properties" xmlns:vt="http://schemas.openxmlformats.org/officeDocument/2006/docPropsVTypes">
  <TotalTime>0</TotalTime>
  <Words>2647</Words>
  <Application>Microsoft Office PowerPoint</Application>
  <PresentationFormat>Breitbild</PresentationFormat>
  <Paragraphs>176</Paragraphs>
  <Slides>13</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Bahnschrift SemiBold</vt:lpstr>
      <vt:lpstr>Calibri</vt:lpstr>
      <vt:lpstr>Calibri Light</vt:lpstr>
      <vt:lpstr>Office</vt:lpstr>
      <vt:lpstr>PowerPoint-Präsentation</vt:lpstr>
      <vt:lpstr>Monarchie(n) oder Nation?          Was ist des Deutschen Vaterland?   Die Restauration  von 1815-1830 </vt:lpstr>
      <vt:lpstr>Inhalt der Doppelstunde</vt:lpstr>
      <vt:lpstr>PowerPoint-Präsentation</vt:lpstr>
      <vt:lpstr>1. Nennen Sie die unterschiedlichen „Parteien“ und Strömungen sowie deren Forderungen (Vorstellungen) des „ewigen“ Friedens (M1). </vt:lpstr>
      <vt:lpstr>PowerPoint-Präsentation</vt:lpstr>
      <vt:lpstr>2. Erklären Sie sowohl das Zitat Ludwig Rödigers (»alles ist anders gekommen, als wir erwartet haben [nach Leipzig]«) als auch die Bücherverbrennungen auf dem Wartburgfest (M2)!</vt:lpstr>
      <vt:lpstr>PowerPoint-Präsentation</vt:lpstr>
      <vt:lpstr>3. Arbeiten Sie aus M3 mögliche Motive sowie das Selbstbild der beiden Attentäter heraus!</vt:lpstr>
      <vt:lpstr>4. Ordnen Sie das erlassene Turnverbot (M4) in den geschichtlichen Zusammenhang ein!</vt:lpstr>
      <vt:lpstr>5. Bewerten Sie die „Karlsbader Beschlüsse“ (M5)!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Jordan Zaby</dc:creator>
  <cp:lastModifiedBy>Elke Schlenkrich</cp:lastModifiedBy>
  <cp:revision>15</cp:revision>
  <cp:lastPrinted>2021-11-12T01:29:02Z</cp:lastPrinted>
  <dcterms:created xsi:type="dcterms:W3CDTF">2021-11-11T20:58:14Z</dcterms:created>
  <dcterms:modified xsi:type="dcterms:W3CDTF">2022-12-08T10:37:24Z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0x01010061C64A91FD613A44A33ED46EF55838E7</vt:lpwstr>
  </property>
</Properties>
</file>