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34" autoAdjust="0"/>
    <p:restoredTop sz="94660"/>
  </p:normalViewPr>
  <p:slideViewPr>
    <p:cSldViewPr snapToGrid="0">
      <p:cViewPr varScale="1">
        <p:scale>
          <a:sx n="81" d="100"/>
          <a:sy n="81" d="100"/>
        </p:scale>
        <p:origin x="79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22CA17-465B-45E2-8B3C-14671E951AE1}" type="datetimeFigureOut">
              <a:rPr lang="en-IN" smtClean="0"/>
              <a:t>22-04-2024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B2E6AB1-C484-4391-A093-8E544867C33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93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2CA17-465B-45E2-8B3C-14671E951AE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E6AB1-C484-4391-A093-8E544867C33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368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2CA17-465B-45E2-8B3C-14671E951AE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E6AB1-C484-4391-A093-8E544867C33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63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22CA17-465B-45E2-8B3C-14671E951AE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E6AB1-C484-4391-A093-8E544867C33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454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22CA17-465B-45E2-8B3C-14671E951AE1}"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E6AB1-C484-4391-A093-8E544867C33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338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22CA17-465B-45E2-8B3C-14671E951AE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E6AB1-C484-4391-A093-8E544867C33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6153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22CA17-465B-45E2-8B3C-14671E951AE1}"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2E6AB1-C484-4391-A093-8E544867C33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58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22CA17-465B-45E2-8B3C-14671E951AE1}"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E6AB1-C484-4391-A093-8E544867C33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072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2CA17-465B-45E2-8B3C-14671E951AE1}"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2E6AB1-C484-4391-A093-8E544867C33E}" type="slidenum">
              <a:rPr lang="en-IN" smtClean="0"/>
              <a:t>‹#›</a:t>
            </a:fld>
            <a:endParaRPr lang="en-IN"/>
          </a:p>
        </p:txBody>
      </p:sp>
    </p:spTree>
    <p:extLst>
      <p:ext uri="{BB962C8B-B14F-4D97-AF65-F5344CB8AC3E}">
        <p14:creationId xmlns:p14="http://schemas.microsoft.com/office/powerpoint/2010/main" val="264999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22CA17-465B-45E2-8B3C-14671E951AE1}"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E6AB1-C484-4391-A093-8E544867C33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890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22CA17-465B-45E2-8B3C-14671E951AE1}" type="datetimeFigureOut">
              <a:rPr lang="en-IN" smtClean="0"/>
              <a:t>22-04-2024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B2E6AB1-C484-4391-A093-8E544867C33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64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522CA17-465B-45E2-8B3C-14671E951AE1}" type="datetimeFigureOut">
              <a:rPr lang="en-IN" smtClean="0"/>
              <a:t>22-04-2024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2E6AB1-C484-4391-A093-8E544867C33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37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06B4-FFF4-4A61-6941-C989BBEBB3D3}"/>
              </a:ext>
            </a:extLst>
          </p:cNvPr>
          <p:cNvSpPr>
            <a:spLocks noGrp="1"/>
          </p:cNvSpPr>
          <p:nvPr>
            <p:ph type="ctrTitle"/>
          </p:nvPr>
        </p:nvSpPr>
        <p:spPr/>
        <p:txBody>
          <a:bodyPr/>
          <a:lstStyle/>
          <a:p>
            <a:r>
              <a:rPr lang="en-IN" dirty="0"/>
              <a:t>Visualizations</a:t>
            </a:r>
          </a:p>
        </p:txBody>
      </p:sp>
      <p:sp>
        <p:nvSpPr>
          <p:cNvPr id="3" name="Subtitle 2">
            <a:extLst>
              <a:ext uri="{FF2B5EF4-FFF2-40B4-BE49-F238E27FC236}">
                <a16:creationId xmlns:a16="http://schemas.microsoft.com/office/drawing/2014/main" id="{9005AA04-F189-EE97-DEC0-36E0011AB5EB}"/>
              </a:ext>
            </a:extLst>
          </p:cNvPr>
          <p:cNvSpPr>
            <a:spLocks noGrp="1"/>
          </p:cNvSpPr>
          <p:nvPr>
            <p:ph type="subTitle" idx="1"/>
          </p:nvPr>
        </p:nvSpPr>
        <p:spPr>
          <a:xfrm>
            <a:off x="2417780" y="3531204"/>
            <a:ext cx="8637072" cy="1596977"/>
          </a:xfrm>
        </p:spPr>
        <p:txBody>
          <a:bodyPr>
            <a:normAutofit/>
          </a:bodyPr>
          <a:lstStyle/>
          <a:p>
            <a:pPr marL="285750" indent="-285750" algn="l">
              <a:buFont typeface="Wingdings" panose="05000000000000000000" pitchFamily="2" charset="2"/>
              <a:buChar char="Ø"/>
            </a:pPr>
            <a:r>
              <a:rPr lang="en-IN" dirty="0"/>
              <a:t>Line Chart</a:t>
            </a:r>
          </a:p>
          <a:p>
            <a:pPr marL="285750" indent="-285750" algn="l">
              <a:buFont typeface="Wingdings" panose="05000000000000000000" pitchFamily="2" charset="2"/>
              <a:buChar char="Ø"/>
            </a:pPr>
            <a:r>
              <a:rPr lang="en-IN" dirty="0"/>
              <a:t>Area Chart</a:t>
            </a:r>
          </a:p>
          <a:p>
            <a:pPr marL="285750" indent="-285750" algn="l">
              <a:buFont typeface="Wingdings" panose="05000000000000000000" pitchFamily="2" charset="2"/>
              <a:buChar char="Ø"/>
            </a:pPr>
            <a:r>
              <a:rPr lang="en-IN" dirty="0"/>
              <a:t>Stacked Area Chart</a:t>
            </a:r>
          </a:p>
        </p:txBody>
      </p:sp>
    </p:spTree>
    <p:extLst>
      <p:ext uri="{BB962C8B-B14F-4D97-AF65-F5344CB8AC3E}">
        <p14:creationId xmlns:p14="http://schemas.microsoft.com/office/powerpoint/2010/main" val="1439268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D958-A51F-010F-62D0-68DC913A4EEB}"/>
              </a:ext>
            </a:extLst>
          </p:cNvPr>
          <p:cNvSpPr>
            <a:spLocks noGrp="1"/>
          </p:cNvSpPr>
          <p:nvPr>
            <p:ph type="title"/>
          </p:nvPr>
        </p:nvSpPr>
        <p:spPr/>
        <p:txBody>
          <a:bodyPr>
            <a:normAutofit/>
          </a:bodyPr>
          <a:lstStyle/>
          <a:p>
            <a:r>
              <a:rPr lang="en-IN" dirty="0"/>
              <a:t>STACKED AREA CHART</a:t>
            </a:r>
            <a:br>
              <a:rPr lang="en-IN" dirty="0"/>
            </a:br>
            <a:r>
              <a:rPr lang="en-IN" sz="13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A Stacked Area Chart helps to compare different variables by their quantities over a time interval. Every variable is stacked one upon the other with different colours or shading.</a:t>
            </a:r>
            <a:endParaRPr lang="en-IN" sz="1300" dirty="0"/>
          </a:p>
        </p:txBody>
      </p:sp>
      <p:sp>
        <p:nvSpPr>
          <p:cNvPr id="3" name="Content Placeholder 2">
            <a:extLst>
              <a:ext uri="{FF2B5EF4-FFF2-40B4-BE49-F238E27FC236}">
                <a16:creationId xmlns:a16="http://schemas.microsoft.com/office/drawing/2014/main" id="{A9C54EFF-B405-E56E-004C-915340D8661F}"/>
              </a:ext>
            </a:extLst>
          </p:cNvPr>
          <p:cNvSpPr>
            <a:spLocks noGrp="1"/>
          </p:cNvSpPr>
          <p:nvPr>
            <p:ph idx="1"/>
          </p:nvPr>
        </p:nvSpPr>
        <p:spPr>
          <a:xfrm>
            <a:off x="1451579" y="2015732"/>
            <a:ext cx="9603275" cy="4037749"/>
          </a:xfrm>
        </p:spPr>
        <p:txBody>
          <a:bodyPr>
            <a:noAutofit/>
          </a:bodyPr>
          <a:lstStyle/>
          <a:p>
            <a:pPr marL="0" indent="0">
              <a:spcAft>
                <a:spcPts val="2250"/>
              </a:spcAft>
              <a:buNone/>
            </a:pPr>
            <a:r>
              <a:rPr lang="en-IN" sz="1400" b="1"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Characteristics of Stacked Area Chart</a:t>
            </a:r>
            <a:br>
              <a:rPr lang="en-IN" sz="14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br>
            <a:r>
              <a:rPr lang="en-IN" sz="14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Stacked Area Charts in PowerBI, as in other visualization tools, are used primarily to illustrate how individual components contribute to the whole over time. Here's why they're commonly used</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spcAft>
                <a:spcPts val="2250"/>
              </a:spcAft>
              <a:buNone/>
            </a:pPr>
            <a:r>
              <a:rPr lang="en-IN" sz="1400" b="1"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Comparison of Trends:</a:t>
            </a:r>
            <a:r>
              <a:rPr lang="en-IN" sz="14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 Stacked Area Charts allow you to compare the overall trend as well as the relative contribution of each category or component to that trend over time. This makes it useful for spotting patterns, shifts, or anomalies in data.</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spcAft>
                <a:spcPts val="2250"/>
              </a:spcAft>
              <a:buNone/>
            </a:pPr>
            <a:r>
              <a:rPr lang="en-IN" sz="1400" b="1"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Showing Cumulative Data:</a:t>
            </a:r>
            <a:r>
              <a:rPr lang="en-IN" sz="14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 Stacked Area Charts are effective for displaying cumulative data, where each layer represents the sum of the layers beneath it. This is particularly useful when you want to emphasize the total while still showing the breakdown of individual components.</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0" indent="0">
              <a:spcAft>
                <a:spcPts val="2250"/>
              </a:spcAft>
              <a:buNone/>
            </a:pPr>
            <a:r>
              <a:rPr lang="en-IN" sz="1400" b="1"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Highlighting Proportions:</a:t>
            </a:r>
            <a:r>
              <a:rPr lang="en-IN" sz="14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 They help in understanding the proportion of each category relative to the total at any given point in time. This can be helpful for identifying which components are driving changes in the overall trend.</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2514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022528-FBD1-77A8-8ECE-A758BA5B1CB0}"/>
              </a:ext>
            </a:extLst>
          </p:cNvPr>
          <p:cNvSpPr txBox="1"/>
          <p:nvPr/>
        </p:nvSpPr>
        <p:spPr>
          <a:xfrm>
            <a:off x="424207" y="348791"/>
            <a:ext cx="11651529" cy="5324535"/>
          </a:xfrm>
          <a:prstGeom prst="rect">
            <a:avLst/>
          </a:prstGeom>
          <a:noFill/>
        </p:spPr>
        <p:txBody>
          <a:bodyPr wrap="square">
            <a:spAutoFit/>
          </a:bodyPr>
          <a:lstStyle/>
          <a:p>
            <a:endParaRPr lang="en-IN" sz="2000" dirty="0">
              <a:solidFill>
                <a:srgbClr val="272626"/>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When?</a:t>
            </a:r>
          </a:p>
          <a:p>
            <a:endParaRPr lang="en-IN" sz="2000" dirty="0">
              <a:solidFill>
                <a:srgbClr val="272626"/>
              </a:solidFill>
              <a:latin typeface="Calibri" panose="020F0502020204030204" pitchFamily="34" charset="0"/>
              <a:ea typeface="Calibri" panose="020F0502020204030204" pitchFamily="34" charset="0"/>
              <a:cs typeface="Calibri" panose="020F0502020204030204" pitchFamily="34" charset="0"/>
            </a:endParaRP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n-IN"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Stacked area charts are effective when you want to show how different categories contribute to a total over time.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457200"/>
            <a:endParaRPr lang="en-IN"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457200"/>
            <a:r>
              <a:rPr lang="en-IN"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 you might use it to visualize the distribution of revenue across different product categories over time.</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457200"/>
            <a:r>
              <a:rPr lang="en-IN" sz="20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 </a:t>
            </a:r>
          </a:p>
          <a:p>
            <a:pPr marL="457200"/>
            <a:endParaRPr lang="en-IN" sz="2000" dirty="0">
              <a:solidFill>
                <a:srgbClr val="272626"/>
              </a:solidFill>
              <a:latin typeface="Calibri" panose="020F0502020204030204" pitchFamily="34" charset="0"/>
              <a:ea typeface="Calibri" panose="020F0502020204030204" pitchFamily="34" charset="0"/>
              <a:cs typeface="Calibri" panose="020F0502020204030204" pitchFamily="34" charset="0"/>
            </a:endParaRPr>
          </a:p>
          <a:p>
            <a:pPr marL="457200"/>
            <a:endParaRPr lang="en-IN" sz="2000" dirty="0">
              <a:solidFill>
                <a:srgbClr val="272626"/>
              </a:solidFill>
              <a:effectLst/>
              <a:latin typeface="Calibri" panose="020F0502020204030204" pitchFamily="34" charset="0"/>
              <a:ea typeface="Calibri" panose="020F0502020204030204" pitchFamily="34" charset="0"/>
              <a:cs typeface="Calibri" panose="020F0502020204030204" pitchFamily="34" charset="0"/>
            </a:endParaRPr>
          </a:p>
          <a:p>
            <a:pPr marL="457200"/>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IN" sz="2000" dirty="0">
                <a:solidFill>
                  <a:srgbClr val="272626"/>
                </a:solidFill>
                <a:effectLst/>
                <a:latin typeface="Calibri" panose="020F0502020204030204" pitchFamily="34" charset="0"/>
                <a:ea typeface="Calibri" panose="020F0502020204030204" pitchFamily="34" charset="0"/>
                <a:cs typeface="Calibri" panose="020F0502020204030204" pitchFamily="34" charset="0"/>
              </a:rPr>
              <a:t> Why?</a:t>
            </a: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Symbol" panose="05050102010706020507" pitchFamily="18" charset="2"/>
              <a:buChar char=""/>
            </a:pPr>
            <a:r>
              <a:rPr lang="en-IN"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Stacked Area Charts can be used to highlight differences and relationships between different categories. </a:t>
            </a:r>
          </a:p>
          <a:p>
            <a:pPr lvl="0"/>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457200"/>
            <a:r>
              <a:rPr lang="en-IN" sz="200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Ex- you can easily see if one category is growing at the expense of another.</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66599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3D3436-FE29-CBFA-D5BD-05D94D53BCEA}"/>
              </a:ext>
            </a:extLst>
          </p:cNvPr>
          <p:cNvSpPr txBox="1"/>
          <p:nvPr/>
        </p:nvSpPr>
        <p:spPr>
          <a:xfrm>
            <a:off x="226142" y="245770"/>
            <a:ext cx="10962968" cy="1929503"/>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Example - Sales Data of 3 countries for 12 Months.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Australia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USA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So, we are visualising the data of these three countries using </a:t>
            </a:r>
            <a:r>
              <a:rPr lang="en-IN" sz="2000" kern="100" dirty="0">
                <a:latin typeface="Calibri" panose="020F0502020204030204" pitchFamily="34" charset="0"/>
                <a:ea typeface="Calibri" panose="020F0502020204030204" pitchFamily="34" charset="0"/>
                <a:cs typeface="Calibri" panose="020F0502020204030204" pitchFamily="34" charset="0"/>
              </a:rPr>
              <a:t>Stacked Area</a:t>
            </a:r>
            <a:r>
              <a:rPr lang="en-IN" sz="2000" kern="100" dirty="0">
                <a:effectLst/>
                <a:latin typeface="Calibri" panose="020F0502020204030204" pitchFamily="34" charset="0"/>
                <a:ea typeface="Calibri" panose="020F0502020204030204" pitchFamily="34" charset="0"/>
                <a:cs typeface="Calibri" panose="020F0502020204030204" pitchFamily="34" charset="0"/>
              </a:rPr>
              <a:t> Chart as shown below.</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04B97BB-BEED-1157-B6A8-0611B5F11F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141" y="2240624"/>
            <a:ext cx="9096967" cy="3597048"/>
          </a:xfrm>
          <a:prstGeom prst="rect">
            <a:avLst/>
          </a:prstGeom>
          <a:noFill/>
          <a:ln>
            <a:noFill/>
          </a:ln>
        </p:spPr>
      </p:pic>
      <p:pic>
        <p:nvPicPr>
          <p:cNvPr id="6" name="Picture 5">
            <a:extLst>
              <a:ext uri="{FF2B5EF4-FFF2-40B4-BE49-F238E27FC236}">
                <a16:creationId xmlns:a16="http://schemas.microsoft.com/office/drawing/2014/main" id="{BFB45D48-A50A-4E3F-DE35-CCADA9528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6783" y="2240624"/>
            <a:ext cx="2429076" cy="3597048"/>
          </a:xfrm>
          <a:prstGeom prst="rect">
            <a:avLst/>
          </a:prstGeom>
        </p:spPr>
      </p:pic>
    </p:spTree>
    <p:extLst>
      <p:ext uri="{BB962C8B-B14F-4D97-AF65-F5344CB8AC3E}">
        <p14:creationId xmlns:p14="http://schemas.microsoft.com/office/powerpoint/2010/main" val="1988802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FDB03D0-0F68-3680-67B5-A884E506A16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B6FA618-1AD9-2CE6-609D-D227E0526287}"/>
              </a:ext>
            </a:extLst>
          </p:cNvPr>
          <p:cNvSpPr txBox="1"/>
          <p:nvPr/>
        </p:nvSpPr>
        <p:spPr>
          <a:xfrm>
            <a:off x="0" y="0"/>
            <a:ext cx="11071123" cy="5324535"/>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tab pos="846138" algn="l"/>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Implementation</a:t>
            </a:r>
          </a:p>
          <a:p>
            <a:pPr marR="0" lvl="0" algn="l" defTabSz="914400" rtl="0" eaLnBrk="0" fontAlgn="base" latinLnBrk="0" hangingPunct="0">
              <a:lnSpc>
                <a:spcPct val="100000"/>
              </a:lnSpc>
              <a:spcBef>
                <a:spcPct val="0"/>
              </a:spcBef>
              <a:spcAft>
                <a:spcPct val="0"/>
              </a:spcAft>
              <a:buClrTx/>
              <a:buSzTx/>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Horizontal View is X-Axis and Month number is placed in it.</a:t>
            </a:r>
          </a:p>
          <a:p>
            <a:pPr marL="0" marR="0" lvl="0" indent="0" algn="l" defTabSz="914400" rtl="0" eaLnBrk="0" fontAlgn="base" latinLnBrk="0" hangingPunct="0">
              <a:lnSpc>
                <a:spcPct val="100000"/>
              </a:lnSpc>
              <a:spcBef>
                <a:spcPct val="0"/>
              </a:spcBef>
              <a:spcAft>
                <a:spcPct val="0"/>
              </a:spcAft>
              <a:buClrTx/>
              <a:buSzTx/>
              <a:buFontTx/>
              <a:buNone/>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Y-Axis Data Values I inserted Sales and summarized as SUM,</a:t>
            </a:r>
          </a:p>
          <a:p>
            <a:pPr marR="0" lvl="0" algn="l" defTabSz="914400" rtl="0" eaLnBrk="0" fontAlgn="base" latinLnBrk="0" hangingPunct="0">
              <a:lnSpc>
                <a:spcPct val="100000"/>
              </a:lnSpc>
              <a:spcBef>
                <a:spcPct val="0"/>
              </a:spcBef>
              <a:spcAft>
                <a:spcPct val="0"/>
              </a:spcAft>
              <a:buClrTx/>
              <a:buSzTx/>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Legend means division, the no of data types are present, it will show the no of countries sales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Small multiples are nothing but total visualization is divided into no of parts.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Tooltips means when we hover the curser at any point, the added column details will be added to existing details and shown as in the above figure. (First Postal Code).</a:t>
            </a:r>
          </a:p>
          <a:p>
            <a:pPr marR="0" lvl="0" algn="l" defTabSz="914400" rtl="0" eaLnBrk="0" fontAlgn="base" latinLnBrk="0" hangingPunct="0">
              <a:lnSpc>
                <a:spcPct val="100000"/>
              </a:lnSpc>
              <a:spcBef>
                <a:spcPct val="0"/>
              </a:spcBef>
              <a:spcAft>
                <a:spcPct val="0"/>
              </a:spcAft>
              <a:buClrTx/>
              <a:buSzTx/>
              <a:tabLst>
                <a:tab pos="846138" algn="l"/>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189407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62EE1B-C88F-CF8E-CCE2-D6B99D02F5E3}"/>
              </a:ext>
            </a:extLst>
          </p:cNvPr>
          <p:cNvSpPr/>
          <p:nvPr/>
        </p:nvSpPr>
        <p:spPr>
          <a:xfrm>
            <a:off x="848412" y="2026763"/>
            <a:ext cx="10388339"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747508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464A-41A7-47CF-BC14-7E4F12C7BE2F}"/>
              </a:ext>
            </a:extLst>
          </p:cNvPr>
          <p:cNvSpPr>
            <a:spLocks noGrp="1"/>
          </p:cNvSpPr>
          <p:nvPr>
            <p:ph type="title"/>
          </p:nvPr>
        </p:nvSpPr>
        <p:spPr/>
        <p:txBody>
          <a:bodyPr>
            <a:normAutofit fontScale="90000"/>
          </a:bodyPr>
          <a:lstStyle/>
          <a:p>
            <a:r>
              <a:rPr lang="en-IN" dirty="0"/>
              <a:t>Line Chart </a:t>
            </a:r>
            <a:br>
              <a:rPr lang="en-IN" dirty="0"/>
            </a:br>
            <a:r>
              <a:rPr lang="en-US" sz="1600" dirty="0">
                <a:latin typeface="Calibri" panose="020F0502020204030204" pitchFamily="34" charset="0"/>
                <a:ea typeface="Calibri" panose="020F0502020204030204" pitchFamily="34" charset="0"/>
                <a:cs typeface="Calibri" panose="020F0502020204030204" pitchFamily="34" charset="0"/>
              </a:rPr>
              <a:t>A </a:t>
            </a:r>
            <a:r>
              <a:rPr lang="en-US" sz="1600" b="1" dirty="0">
                <a:latin typeface="Calibri" panose="020F0502020204030204" pitchFamily="34" charset="0"/>
                <a:ea typeface="Calibri" panose="020F0502020204030204" pitchFamily="34" charset="0"/>
                <a:cs typeface="Calibri" panose="020F0502020204030204" pitchFamily="34" charset="0"/>
              </a:rPr>
              <a:t>line chart</a:t>
            </a:r>
            <a:r>
              <a:rPr lang="en-US" sz="1600" dirty="0">
                <a:latin typeface="Calibri" panose="020F0502020204030204" pitchFamily="34" charset="0"/>
                <a:ea typeface="Calibri" panose="020F0502020204030204" pitchFamily="34" charset="0"/>
                <a:cs typeface="Calibri" panose="020F0502020204030204" pitchFamily="34" charset="0"/>
              </a:rPr>
              <a:t> is a common type of visualization used to display data points as individual markers connected by lines. </a:t>
            </a: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p>
        </p:txBody>
      </p:sp>
      <p:sp>
        <p:nvSpPr>
          <p:cNvPr id="12" name="Content Placeholder 11">
            <a:extLst>
              <a:ext uri="{FF2B5EF4-FFF2-40B4-BE49-F238E27FC236}">
                <a16:creationId xmlns:a16="http://schemas.microsoft.com/office/drawing/2014/main" id="{F1CDA747-F970-E825-5BE5-D22E398D73BD}"/>
              </a:ext>
            </a:extLst>
          </p:cNvPr>
          <p:cNvSpPr>
            <a:spLocks noGrp="1"/>
          </p:cNvSpPr>
          <p:nvPr>
            <p:ph idx="1"/>
          </p:nvPr>
        </p:nvSpPr>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Characteristics of Line Charts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Markers</a:t>
            </a:r>
            <a:r>
              <a:rPr lang="en-US" dirty="0">
                <a:latin typeface="Calibri" panose="020F0502020204030204" pitchFamily="34" charset="0"/>
                <a:ea typeface="Calibri" panose="020F0502020204030204" pitchFamily="34" charset="0"/>
                <a:cs typeface="Calibri" panose="020F0502020204030204" pitchFamily="34" charset="0"/>
              </a:rPr>
              <a:t>: Each data point is represented by a marker (such as a dot or a cross).</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Lines</a:t>
            </a:r>
            <a:r>
              <a:rPr lang="en-US" dirty="0">
                <a:latin typeface="Calibri" panose="020F0502020204030204" pitchFamily="34" charset="0"/>
                <a:ea typeface="Calibri" panose="020F0502020204030204" pitchFamily="34" charset="0"/>
                <a:cs typeface="Calibri" panose="020F0502020204030204" pitchFamily="34" charset="0"/>
              </a:rPr>
              <a:t>: The markers are connected by lines, emphasizing the trend or progression.</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Trend Analysis</a:t>
            </a:r>
            <a:r>
              <a:rPr lang="en-US" dirty="0">
                <a:latin typeface="Calibri" panose="020F0502020204030204" pitchFamily="34" charset="0"/>
                <a:ea typeface="Calibri" panose="020F0502020204030204" pitchFamily="34" charset="0"/>
                <a:cs typeface="Calibri" panose="020F0502020204030204" pitchFamily="34" charset="0"/>
              </a:rPr>
              <a:t>: Line charts are excellent for tracking changes over time.</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Continuous Data</a:t>
            </a:r>
            <a:r>
              <a:rPr lang="en-US" dirty="0">
                <a:latin typeface="Calibri" panose="020F0502020204030204" pitchFamily="34" charset="0"/>
                <a:ea typeface="Calibri" panose="020F0502020204030204" pitchFamily="34" charset="0"/>
                <a:cs typeface="Calibri" panose="020F0502020204030204" pitchFamily="34" charset="0"/>
              </a:rPr>
              <a:t>: Line charts work well with continuous data (e.g., time series data).</a:t>
            </a: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524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891EC0-6063-CFDD-6DAA-C5ACFE683497}"/>
              </a:ext>
            </a:extLst>
          </p:cNvPr>
          <p:cNvSpPr txBox="1">
            <a:spLocks noGrp="1"/>
          </p:cNvSpPr>
          <p:nvPr>
            <p:ph idx="4294967295"/>
          </p:nvPr>
        </p:nvSpPr>
        <p:spPr>
          <a:xfrm>
            <a:off x="517211" y="199592"/>
            <a:ext cx="10681832" cy="4888261"/>
          </a:xfrm>
          <a:prstGeom prst="rect">
            <a:avLst/>
          </a:prstGeom>
          <a:noFill/>
        </p:spPr>
        <p:txBody>
          <a:bodyPr wrap="square">
            <a:spAutoFit/>
          </a:bodyPr>
          <a:lstStyle/>
          <a:p>
            <a:pPr marL="0" indent="0" fontAlgn="base">
              <a:lnSpc>
                <a:spcPct val="107000"/>
              </a:lnSpc>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When?</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We use line chart when we need to visualize the data for a specific period of time.</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Comparison of multiple data simultaneously.</a:t>
            </a:r>
          </a:p>
          <a:p>
            <a:pPr marL="0" indent="0" fontAlgn="base">
              <a:lnSpc>
                <a:spcPct val="107000"/>
              </a:lnSpc>
              <a:spcAft>
                <a:spcPts val="800"/>
              </a:spcAft>
              <a:buNone/>
            </a:pP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0" indent="0" fontAlgn="base">
              <a:lnSpc>
                <a:spcPct val="107000"/>
              </a:lnSpc>
              <a:spcAft>
                <a:spcPts val="800"/>
              </a:spcAft>
              <a:buNone/>
            </a:pPr>
            <a:r>
              <a:rPr lang="en-US" kern="100" dirty="0">
                <a:effectLst/>
                <a:latin typeface="Calibri" panose="020F0502020204030204" pitchFamily="34" charset="0"/>
                <a:ea typeface="Calibri" panose="020F0502020204030204" pitchFamily="34" charset="0"/>
                <a:cs typeface="Calibri" panose="020F0502020204030204" pitchFamily="34" charset="0"/>
              </a:rPr>
              <a:t>Why?</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Illustrating trends and changes in data over time.</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Comparing multiple data series simultaneously.</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Identifying patterns and anomalies in data.</a:t>
            </a:r>
          </a:p>
          <a:p>
            <a:pPr fontAlgn="base">
              <a:lnSpc>
                <a:spcPct val="107000"/>
              </a:lnSpc>
              <a:spcAft>
                <a:spcPts val="800"/>
              </a:spcAft>
              <a:buClrTx/>
            </a:pPr>
            <a:r>
              <a:rPr lang="en-US" kern="100" dirty="0">
                <a:effectLst/>
                <a:latin typeface="Calibri" panose="020F0502020204030204" pitchFamily="34" charset="0"/>
                <a:ea typeface="Calibri" panose="020F0502020204030204" pitchFamily="34" charset="0"/>
                <a:cs typeface="Calibri" panose="020F0502020204030204" pitchFamily="34" charset="0"/>
              </a:rPr>
              <a:t>Displaying continuous data like stock prices or temperature changes.</a:t>
            </a:r>
            <a:endParaRPr lang="en-US"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97411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40FB6F-7122-8E91-BA72-99195D06F0BD}"/>
              </a:ext>
            </a:extLst>
          </p:cNvPr>
          <p:cNvSpPr txBox="1"/>
          <p:nvPr/>
        </p:nvSpPr>
        <p:spPr>
          <a:xfrm>
            <a:off x="226142" y="245770"/>
            <a:ext cx="10962968" cy="1929503"/>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Example - Sales Data of 3 countries for 12 Months.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Australia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USA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So, we are visualising the data of these three countries using Line Chart as shown below.</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B2D5515-7860-4510-208D-3E548F92F1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142" y="2175274"/>
            <a:ext cx="8288593" cy="3625227"/>
          </a:xfrm>
          <a:prstGeom prst="rect">
            <a:avLst/>
          </a:prstGeom>
          <a:noFill/>
          <a:ln>
            <a:noFill/>
          </a:ln>
        </p:spPr>
      </p:pic>
      <p:pic>
        <p:nvPicPr>
          <p:cNvPr id="6" name="Picture 5">
            <a:extLst>
              <a:ext uri="{FF2B5EF4-FFF2-40B4-BE49-F238E27FC236}">
                <a16:creationId xmlns:a16="http://schemas.microsoft.com/office/drawing/2014/main" id="{F6032EAE-D23F-BB2C-0BB9-D9A7E44E2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94586" y="2175273"/>
            <a:ext cx="2256872" cy="3625227"/>
          </a:xfrm>
          <a:prstGeom prst="rect">
            <a:avLst/>
          </a:prstGeom>
        </p:spPr>
      </p:pic>
    </p:spTree>
    <p:extLst>
      <p:ext uri="{BB962C8B-B14F-4D97-AF65-F5344CB8AC3E}">
        <p14:creationId xmlns:p14="http://schemas.microsoft.com/office/powerpoint/2010/main" val="3412684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AEE5338-6DA0-7DEE-ACDC-70EE66617AE5}"/>
              </a:ext>
            </a:extLst>
          </p:cNvPr>
          <p:cNvSpPr txBox="1"/>
          <p:nvPr/>
        </p:nvSpPr>
        <p:spPr>
          <a:xfrm>
            <a:off x="161826" y="0"/>
            <a:ext cx="11868347" cy="5570756"/>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tab pos="846138" algn="l"/>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Implementation</a:t>
            </a:r>
          </a:p>
          <a:p>
            <a:pPr marR="0" lvl="0" algn="l" defTabSz="914400" rtl="0" eaLnBrk="0" fontAlgn="base" latinLnBrk="0" hangingPunct="0">
              <a:lnSpc>
                <a:spcPct val="100000"/>
              </a:lnSpc>
              <a:spcBef>
                <a:spcPct val="0"/>
              </a:spcBef>
              <a:spcAft>
                <a:spcPct val="0"/>
              </a:spcAft>
              <a:buClrTx/>
              <a:buSzTx/>
              <a:tabLst>
                <a:tab pos="846138" algn="l"/>
              </a:tabLst>
            </a:pPr>
            <a:endParaRPr lang="en-US" altLang="en-US" sz="2400" b="1" u="sng"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Horizontal View is X-Axis and Month number is placed in </a:t>
            </a:r>
            <a:r>
              <a:rPr lang="en-US" altLang="en-US" sz="2400" dirty="0">
                <a:latin typeface="Calibri" panose="020F0502020204030204" pitchFamily="34" charset="0"/>
                <a:ea typeface="Calibri" panose="020F0502020204030204" pitchFamily="34" charset="0"/>
                <a:cs typeface="Calibri" panose="020F0502020204030204" pitchFamily="34" charset="0"/>
              </a:rPr>
              <a:t>Value</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Y-Axis Data Values I inserted Sales and summarized as SUM,</a:t>
            </a:r>
          </a:p>
          <a:p>
            <a:pPr marR="0" lvl="0" algn="l" defTabSz="914400" rtl="0" eaLnBrk="0" fontAlgn="base" latinLnBrk="0" hangingPunct="0">
              <a:lnSpc>
                <a:spcPct val="100000"/>
              </a:lnSpc>
              <a:spcBef>
                <a:spcPct val="0"/>
              </a:spcBef>
              <a:spcAft>
                <a:spcPct val="0"/>
              </a:spcAft>
              <a:buClrTx/>
              <a:buSzTx/>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Secondary Axis Means we can consider as sub of Y-axis</a:t>
            </a:r>
            <a:r>
              <a:rPr lang="en-US" altLang="en-US" sz="2400" dirty="0">
                <a:latin typeface="Calibri" panose="020F0502020204030204" pitchFamily="34" charset="0"/>
                <a:ea typeface="Calibri" panose="020F0502020204030204" pitchFamily="34" charset="0"/>
                <a:cs typeface="Calibri" panose="020F0502020204030204" pitchFamily="34" charset="0"/>
              </a:rPr>
              <a:t> (1, 1.1).</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Legend means division, the no of data types are present, it will show the no of countries sales </a:t>
            </a:r>
            <a:r>
              <a:rPr lang="en-US" altLang="en-US" sz="2400" dirty="0">
                <a:latin typeface="Calibri" panose="020F0502020204030204" pitchFamily="34" charset="0"/>
                <a:ea typeface="Calibri" panose="020F0502020204030204" pitchFamily="34" charset="0"/>
                <a:cs typeface="Calibri" panose="020F0502020204030204" pitchFamily="34" charset="0"/>
              </a:rPr>
              <a:t>data</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endParaRPr lang="en-US" altLang="en-US" sz="2000" kern="0" dirty="0">
              <a:solidFill>
                <a:srgbClr val="111111"/>
              </a:solidFill>
              <a:highlight>
                <a:srgbClr val="FFFFFF"/>
              </a:highlight>
              <a:latin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Small multiples are nothing but total visualization is divided into no of parts.</a:t>
            </a:r>
          </a:p>
          <a:p>
            <a:pPr marR="0" lvl="0" algn="l" defTabSz="914400" rtl="0" eaLnBrk="0" fontAlgn="base" latinLnBrk="0" hangingPunct="0">
              <a:lnSpc>
                <a:spcPct val="100000"/>
              </a:lnSpc>
              <a:spcBef>
                <a:spcPct val="0"/>
              </a:spcBef>
              <a:spcAft>
                <a:spcPct val="0"/>
              </a:spcAft>
              <a:buClrTx/>
              <a:buSzTx/>
              <a:tabLst>
                <a:tab pos="846138" algn="l"/>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846138" algn="l"/>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Tooltips means when we hover the curser at any point, the added column details will be added to existing </a:t>
            </a:r>
            <a:r>
              <a:rPr lang="en-IN" sz="2400" dirty="0">
                <a:effectLst/>
                <a:latin typeface="Calibri" panose="020F0502020204030204" pitchFamily="34" charset="0"/>
                <a:ea typeface="Calibri" panose="020F0502020204030204" pitchFamily="34" charset="0"/>
              </a:rPr>
              <a:t>details and shown as in the above figure</a:t>
            </a:r>
            <a:r>
              <a:rPr lang="en-IN" sz="1800" dirty="0">
                <a:effectLst/>
                <a:latin typeface="Calibri" panose="020F0502020204030204" pitchFamily="34" charset="0"/>
                <a:ea typeface="Calibri" panose="020F0502020204030204" pitchFamily="34" charset="0"/>
              </a:rPr>
              <a:t>.</a:t>
            </a: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87615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E2EB7-9F56-91F7-DBF2-8EF76D45D314}"/>
              </a:ext>
            </a:extLst>
          </p:cNvPr>
          <p:cNvSpPr>
            <a:spLocks noGrp="1"/>
          </p:cNvSpPr>
          <p:nvPr>
            <p:ph type="title"/>
          </p:nvPr>
        </p:nvSpPr>
        <p:spPr/>
        <p:txBody>
          <a:bodyPr>
            <a:normAutofit fontScale="90000"/>
          </a:bodyPr>
          <a:lstStyle/>
          <a:p>
            <a:r>
              <a:rPr lang="en-IN" dirty="0"/>
              <a:t>Area Chart</a:t>
            </a:r>
            <a:br>
              <a:rPr lang="en-IN" dirty="0"/>
            </a:br>
            <a:r>
              <a:rPr lang="en-IN" sz="16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An </a:t>
            </a:r>
            <a:r>
              <a:rPr lang="en-IN" sz="1600" b="1"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area chart</a:t>
            </a:r>
            <a:r>
              <a:rPr lang="en-IN" sz="1600"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is a type of visualization that displays data as a series of filled areas, typically stacked on top of each other.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
        <p:nvSpPr>
          <p:cNvPr id="5" name="Content Placeholder 4">
            <a:extLst>
              <a:ext uri="{FF2B5EF4-FFF2-40B4-BE49-F238E27FC236}">
                <a16:creationId xmlns:a16="http://schemas.microsoft.com/office/drawing/2014/main" id="{D8231A4D-F447-620C-A230-2C4843C27873}"/>
              </a:ext>
            </a:extLst>
          </p:cNvPr>
          <p:cNvSpPr>
            <a:spLocks noGrp="1"/>
          </p:cNvSpPr>
          <p:nvPr>
            <p:ph idx="1"/>
          </p:nvPr>
        </p:nvSpPr>
        <p:spPr/>
        <p:txBody>
          <a:bodyPr>
            <a:normAutofit/>
          </a:bodyPr>
          <a:lstStyle/>
          <a:p>
            <a:pPr marL="0" indent="0">
              <a:lnSpc>
                <a:spcPct val="107000"/>
              </a:lnSpc>
              <a:spcAft>
                <a:spcPts val="800"/>
              </a:spcAft>
              <a:buNone/>
            </a:pPr>
            <a:r>
              <a:rPr lang="en-IN" b="1"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Characteristics of Area Charts</a:t>
            </a:r>
            <a:r>
              <a:rPr lang="en-IN"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b="1"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Filled Areas</a:t>
            </a:r>
            <a:r>
              <a:rPr lang="en-IN"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Unlike line charts, area charts fill the area below the line with colour. This shading emphasizes the space between the line and an axis.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IN" b="1"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Magnitude of Change</a:t>
            </a:r>
            <a:r>
              <a:rPr lang="en-IN"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Area charts visually emphasize the magnitude of change over time or across categories.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b="1"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Stacked or Unstacked</a:t>
            </a:r>
            <a:r>
              <a:rPr lang="en-IN" kern="0" dirty="0">
                <a:solidFill>
                  <a:srgbClr val="111111"/>
                </a:solidFill>
                <a:effectLst/>
                <a:latin typeface="Calibri" panose="020F0502020204030204" pitchFamily="34" charset="0"/>
                <a:ea typeface="Times New Roman" panose="02020603050405020304" pitchFamily="18" charset="0"/>
                <a:cs typeface="Calibri" panose="020F0502020204030204" pitchFamily="34" charset="0"/>
              </a:rPr>
              <a:t>: Area charts can be either stacked (showing cumulative totals) or unstacked (showing individual components).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880382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CD9A83-8F1E-B593-C28B-121C09A690AE}"/>
              </a:ext>
            </a:extLst>
          </p:cNvPr>
          <p:cNvSpPr txBox="1"/>
          <p:nvPr/>
        </p:nvSpPr>
        <p:spPr>
          <a:xfrm>
            <a:off x="754144" y="565608"/>
            <a:ext cx="10595728" cy="4418389"/>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When?</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We use area chart to quickly understand overall trends in our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Unlike line chart by using area chart, we can </a:t>
            </a:r>
            <a:r>
              <a:rPr lang="en-IN" sz="20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Show how different components contribute to these trends.</a:t>
            </a:r>
          </a:p>
          <a:p>
            <a:pPr lvl="0">
              <a:lnSpc>
                <a:spcPct val="107000"/>
              </a:lnSpc>
              <a:spcAft>
                <a:spcPts val="800"/>
              </a:spcAft>
            </a:pPr>
            <a:endParaRPr lang="en-IN" sz="2000" kern="100" dirty="0">
              <a:solidFill>
                <a:srgbClr val="111111"/>
              </a:solidFill>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Why?</a:t>
            </a:r>
          </a:p>
          <a:p>
            <a:pPr>
              <a:lnSpc>
                <a:spcPct val="107000"/>
              </a:lnSpc>
              <a:spcAft>
                <a:spcPts val="800"/>
              </a:spcAf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Because it represents the data in volume like temperature, STOCK price, monthly sales etc.</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It shows the difference graphically by drawing the attention with its layering the area.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633218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28CA36-2CC3-C314-AC5F-1B44BF74BBBE}"/>
              </a:ext>
            </a:extLst>
          </p:cNvPr>
          <p:cNvSpPr txBox="1"/>
          <p:nvPr/>
        </p:nvSpPr>
        <p:spPr>
          <a:xfrm>
            <a:off x="226142" y="245770"/>
            <a:ext cx="10962968" cy="1929503"/>
          </a:xfrm>
          <a:prstGeom prst="rect">
            <a:avLst/>
          </a:prstGeom>
          <a:noFill/>
        </p:spPr>
        <p:txBody>
          <a:bodyPr wrap="square" rtlCol="0">
            <a:spAutoFit/>
          </a:bodyPr>
          <a:lstStyle/>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Example - Sales Data of 3 countries for 12 Months.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Australia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USA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kern="100" dirty="0">
                <a:effectLst/>
                <a:latin typeface="Calibri" panose="020F0502020204030204" pitchFamily="34" charset="0"/>
                <a:ea typeface="Calibri" panose="020F0502020204030204" pitchFamily="34" charset="0"/>
                <a:cs typeface="Calibri" panose="020F0502020204030204" pitchFamily="34" charset="0"/>
              </a:rPr>
              <a:t>UK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Calibri" panose="020F0502020204030204" pitchFamily="34" charset="0"/>
              </a:rPr>
              <a:t>So, we are visualising the data of these three countries using </a:t>
            </a:r>
            <a:r>
              <a:rPr lang="en-IN" sz="2000" kern="100" dirty="0">
                <a:latin typeface="Calibri" panose="020F0502020204030204" pitchFamily="34" charset="0"/>
                <a:ea typeface="Calibri" panose="020F0502020204030204" pitchFamily="34" charset="0"/>
                <a:cs typeface="Calibri" panose="020F0502020204030204" pitchFamily="34" charset="0"/>
              </a:rPr>
              <a:t>Area</a:t>
            </a:r>
            <a:r>
              <a:rPr lang="en-IN" sz="2000" kern="100" dirty="0">
                <a:effectLst/>
                <a:latin typeface="Calibri" panose="020F0502020204030204" pitchFamily="34" charset="0"/>
                <a:ea typeface="Calibri" panose="020F0502020204030204" pitchFamily="34" charset="0"/>
                <a:cs typeface="Calibri" panose="020F0502020204030204" pitchFamily="34" charset="0"/>
              </a:rPr>
              <a:t> Chart as shown below.</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3F6F6C7-FFDA-93DB-C274-7098F282D9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141" y="2343567"/>
            <a:ext cx="8455945" cy="3501051"/>
          </a:xfrm>
          <a:prstGeom prst="rect">
            <a:avLst/>
          </a:prstGeom>
          <a:noFill/>
          <a:ln>
            <a:noFill/>
          </a:ln>
        </p:spPr>
      </p:pic>
      <p:pic>
        <p:nvPicPr>
          <p:cNvPr id="8" name="Picture 7">
            <a:extLst>
              <a:ext uri="{FF2B5EF4-FFF2-40B4-BE49-F238E27FC236}">
                <a16:creationId xmlns:a16="http://schemas.microsoft.com/office/drawing/2014/main" id="{CB1861AE-FD5C-FF45-5B16-AB29E646B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5764" y="2343566"/>
            <a:ext cx="1993023" cy="3501051"/>
          </a:xfrm>
          <a:prstGeom prst="rect">
            <a:avLst/>
          </a:prstGeom>
        </p:spPr>
      </p:pic>
    </p:spTree>
    <p:extLst>
      <p:ext uri="{BB962C8B-B14F-4D97-AF65-F5344CB8AC3E}">
        <p14:creationId xmlns:p14="http://schemas.microsoft.com/office/powerpoint/2010/main" val="3337906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0A2D2-2373-1E7E-D7BB-19C5ADDABE98}"/>
              </a:ext>
            </a:extLst>
          </p:cNvPr>
          <p:cNvSpPr txBox="1"/>
          <p:nvPr/>
        </p:nvSpPr>
        <p:spPr>
          <a:xfrm>
            <a:off x="0" y="0"/>
            <a:ext cx="12192000" cy="5976573"/>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tab pos="846138" algn="l"/>
              </a:tabLst>
            </a:pPr>
            <a:r>
              <a:rPr lang="en-US" altLang="en-US" sz="2400" b="1" dirty="0">
                <a:latin typeface="Calibri" panose="020F0502020204030204" pitchFamily="34" charset="0"/>
                <a:ea typeface="Calibri" panose="020F0502020204030204" pitchFamily="34" charset="0"/>
                <a:cs typeface="Calibri" panose="020F0502020204030204" pitchFamily="34" charset="0"/>
              </a:rPr>
              <a:t>Implementation</a:t>
            </a:r>
          </a:p>
          <a:p>
            <a:pPr lvl="0">
              <a:lnSpc>
                <a:spcPct val="107000"/>
              </a:lnSpc>
              <a:tabLst>
                <a:tab pos="845820" algn="l"/>
              </a:tabLst>
            </a:pP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457200" lvl="0" indent="-457200">
              <a:lnSpc>
                <a:spcPct val="107000"/>
              </a:lnSpc>
              <a:buFont typeface="Arial" panose="020B0604020202020204" pitchFamily="34" charset="0"/>
              <a:buChar char="•"/>
              <a:tabLst>
                <a:tab pos="845820" algn="l"/>
              </a:tabLst>
            </a:pPr>
            <a:r>
              <a:rPr lang="en-IN" sz="2400" kern="100" dirty="0">
                <a:effectLst/>
                <a:latin typeface="Calibri" panose="020F0502020204030204" pitchFamily="34" charset="0"/>
                <a:ea typeface="Calibri" panose="020F0502020204030204" pitchFamily="34" charset="0"/>
                <a:cs typeface="Calibri" panose="020F0502020204030204" pitchFamily="34" charset="0"/>
              </a:rPr>
              <a:t>The Horizontal View is X-Axis and Month number is placed in it.</a:t>
            </a:r>
          </a:p>
          <a:p>
            <a:pPr marL="457200" lvl="0" indent="-457200">
              <a:lnSpc>
                <a:spcPct val="107000"/>
              </a:lnSpc>
              <a:buFont typeface="Arial" panose="020B0604020202020204" pitchFamily="34" charset="0"/>
              <a:buChar char="•"/>
              <a:tabLst>
                <a:tab pos="84582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buFont typeface="Arial" panose="020B0604020202020204" pitchFamily="34" charset="0"/>
              <a:buChar char="•"/>
              <a:tabLst>
                <a:tab pos="845820" algn="l"/>
              </a:tabLst>
            </a:pPr>
            <a:r>
              <a:rPr lang="en-IN" sz="2400" kern="100" dirty="0">
                <a:effectLst/>
                <a:latin typeface="Calibri" panose="020F0502020204030204" pitchFamily="34" charset="0"/>
                <a:ea typeface="Calibri" panose="020F0502020204030204" pitchFamily="34" charset="0"/>
                <a:cs typeface="Calibri" panose="020F0502020204030204" pitchFamily="34" charset="0"/>
              </a:rPr>
              <a:t>In Y-Axis Data Values I inserted Sales and summarized as SUM,</a:t>
            </a:r>
          </a:p>
          <a:p>
            <a:pPr marL="457200" lvl="0" indent="-457200">
              <a:lnSpc>
                <a:spcPct val="107000"/>
              </a:lnSpc>
              <a:buFont typeface="Arial" panose="020B0604020202020204" pitchFamily="34" charset="0"/>
              <a:buChar char="•"/>
              <a:tabLst>
                <a:tab pos="84582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buFont typeface="Arial" panose="020B0604020202020204" pitchFamily="34" charset="0"/>
              <a:buChar char="•"/>
              <a:tabLst>
                <a:tab pos="845820" algn="l"/>
              </a:tabLst>
            </a:pPr>
            <a:r>
              <a:rPr lang="en-IN" sz="2400" kern="100" dirty="0">
                <a:effectLst/>
                <a:latin typeface="Calibri" panose="020F0502020204030204" pitchFamily="34" charset="0"/>
                <a:ea typeface="Calibri" panose="020F0502020204030204" pitchFamily="34" charset="0"/>
                <a:cs typeface="Calibri" panose="020F0502020204030204" pitchFamily="34" charset="0"/>
              </a:rPr>
              <a:t>The Secondary Axis Means we can consider as sub of Y-axis,</a:t>
            </a:r>
          </a:p>
          <a:p>
            <a:pPr lvl="0">
              <a:lnSpc>
                <a:spcPct val="107000"/>
              </a:lnSpc>
              <a:tabLst>
                <a:tab pos="84582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buFont typeface="Arial" panose="020B0604020202020204" pitchFamily="34" charset="0"/>
              <a:buChar char="•"/>
              <a:tabLst>
                <a:tab pos="845820" algn="l"/>
              </a:tabLst>
            </a:pPr>
            <a:r>
              <a:rPr lang="en-IN" sz="2400" kern="100" dirty="0">
                <a:effectLst/>
                <a:latin typeface="Calibri" panose="020F0502020204030204" pitchFamily="34" charset="0"/>
                <a:ea typeface="Calibri" panose="020F0502020204030204" pitchFamily="34" charset="0"/>
                <a:cs typeface="Calibri" panose="020F0502020204030204" pitchFamily="34" charset="0"/>
              </a:rPr>
              <a:t>Legend means division, the no of data types are present, it will show the no of countries sales data.</a:t>
            </a:r>
          </a:p>
          <a:p>
            <a:pPr marL="457200" lvl="0" indent="-457200">
              <a:lnSpc>
                <a:spcPct val="107000"/>
              </a:lnSpc>
              <a:buFont typeface="Arial" panose="020B0604020202020204" pitchFamily="34" charset="0"/>
              <a:buChar char="•"/>
              <a:tabLst>
                <a:tab pos="84582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buFont typeface="Arial" panose="020B0604020202020204" pitchFamily="34" charset="0"/>
              <a:buChar char="•"/>
              <a:tabLst>
                <a:tab pos="845820" algn="l"/>
              </a:tabLst>
            </a:pPr>
            <a:r>
              <a:rPr lang="en-IN" sz="2400" kern="100" dirty="0">
                <a:effectLst/>
                <a:latin typeface="Calibri" panose="020F0502020204030204" pitchFamily="34" charset="0"/>
                <a:ea typeface="Calibri" panose="020F0502020204030204" pitchFamily="34" charset="0"/>
                <a:cs typeface="Calibri" panose="020F0502020204030204" pitchFamily="34" charset="0"/>
              </a:rPr>
              <a:t>Small multiples are nothing but total visualization is divided into no of parts.</a:t>
            </a:r>
          </a:p>
          <a:p>
            <a:pPr marL="457200" lvl="0" indent="-457200">
              <a:lnSpc>
                <a:spcPct val="107000"/>
              </a:lnSpc>
              <a:buFont typeface="Arial" panose="020B0604020202020204" pitchFamily="34" charset="0"/>
              <a:buChar char="•"/>
              <a:tabLst>
                <a:tab pos="84582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07000"/>
              </a:lnSpc>
              <a:spcAft>
                <a:spcPts val="800"/>
              </a:spcAft>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Tooltips means when we hover the curser at any point, the added column details will be added to existing details and shown as in the above figure.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1393167"/>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129</TotalTime>
  <Words>1021</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Gill Sans MT</vt:lpstr>
      <vt:lpstr>Symbol</vt:lpstr>
      <vt:lpstr>Wingdings</vt:lpstr>
      <vt:lpstr>Gallery</vt:lpstr>
      <vt:lpstr>Visualizations</vt:lpstr>
      <vt:lpstr>Line Chart  A line chart is a common type of visualization used to display data points as individual markers connected by lines.  </vt:lpstr>
      <vt:lpstr>PowerPoint Presentation</vt:lpstr>
      <vt:lpstr>PowerPoint Presentation</vt:lpstr>
      <vt:lpstr>PowerPoint Presentation</vt:lpstr>
      <vt:lpstr>Area Chart An area chart is a type of visualization that displays data as a series of filled areas, typically stacked on top of each other.  </vt:lpstr>
      <vt:lpstr>PowerPoint Presentation</vt:lpstr>
      <vt:lpstr>PowerPoint Presentation</vt:lpstr>
      <vt:lpstr>PowerPoint Presentation</vt:lpstr>
      <vt:lpstr>STACKED AREA CHART A Stacked Area Chart helps to compare different variables by their quantities over a time interval. Every variable is stacked one upon the other with different colours or shading.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Visualizations</dc:title>
  <dc:creator>Kizar Ahmed</dc:creator>
  <cp:lastModifiedBy>Kizar Ahmed</cp:lastModifiedBy>
  <cp:revision>8</cp:revision>
  <dcterms:created xsi:type="dcterms:W3CDTF">2024-04-20T10:29:04Z</dcterms:created>
  <dcterms:modified xsi:type="dcterms:W3CDTF">2024-04-22T04:49:52Z</dcterms:modified>
</cp:coreProperties>
</file>