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327" r:id="rId4"/>
    <p:sldId id="328" r:id="rId5"/>
    <p:sldId id="329" r:id="rId6"/>
    <p:sldId id="330" r:id="rId7"/>
  </p:sldIdLst>
  <p:sldSz cx="9144000" cy="5143500" type="screen16x9"/>
  <p:notesSz cx="6858000" cy="9144000"/>
  <p:embeddedFontLst>
    <p:embeddedFont>
      <p:font typeface="Work Sans" panose="020B0604020202020204" charset="0"/>
      <p:regular r:id="rId9"/>
      <p:bold r:id="rId10"/>
      <p:italic r:id="rId11"/>
      <p:boldItalic r:id="rId12"/>
    </p:embeddedFont>
    <p:embeddedFont>
      <p:font typeface="Manrope" panose="020B0604020202020204" charset="0"/>
      <p:regular r:id="rId13"/>
      <p:bold r:id="rId14"/>
    </p:embeddedFont>
    <p:embeddedFont>
      <p:font typeface="Work Sans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AA734A0-CCF4-434E-90E3-4F29D1836525}">
          <p14:sldIdLst>
            <p14:sldId id="256"/>
            <p14:sldId id="257"/>
            <p14:sldId id="327"/>
            <p14:sldId id="328"/>
            <p14:sldId id="329"/>
            <p14:sldId id="3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2F4"/>
    <a:srgbClr val="FFE599"/>
    <a:srgbClr val="B08A9E"/>
    <a:srgbClr val="D5A6BD"/>
    <a:srgbClr val="242426"/>
    <a:srgbClr val="B6D7A8"/>
    <a:srgbClr val="7FD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A056EA-1337-4BAA-AF13-020EF1775A1C}">
  <a:tblStyle styleId="{FCA056EA-1337-4BAA-AF13-020EF1775A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141075" y="3314700"/>
            <a:ext cx="22725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600">
                <a:solidFill>
                  <a:schemeClr val="accent6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1294550" y="1093431"/>
            <a:ext cx="475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502200" y="1093429"/>
            <a:ext cx="623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1139963" y="1309679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>
            <a:off x="509788" y="1309679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1769750" y="2390929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2"/>
          <p:cNvCxnSpPr/>
          <p:nvPr/>
        </p:nvCxnSpPr>
        <p:spPr>
          <a:xfrm rot="10800000">
            <a:off x="1217025" y="2823429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2"/>
          <p:cNvCxnSpPr/>
          <p:nvPr/>
        </p:nvCxnSpPr>
        <p:spPr>
          <a:xfrm rot="10800000">
            <a:off x="502250" y="4983329"/>
            <a:ext cx="54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2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2"/>
          <p:cNvCxnSpPr/>
          <p:nvPr/>
        </p:nvCxnSpPr>
        <p:spPr>
          <a:xfrm>
            <a:off x="4581375" y="661500"/>
            <a:ext cx="40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2"/>
          <p:cNvCxnSpPr/>
          <p:nvPr/>
        </p:nvCxnSpPr>
        <p:spPr>
          <a:xfrm>
            <a:off x="6585050" y="877750"/>
            <a:ext cx="2057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2"/>
          <p:cNvCxnSpPr/>
          <p:nvPr/>
        </p:nvCxnSpPr>
        <p:spPr>
          <a:xfrm>
            <a:off x="7382550" y="1094000"/>
            <a:ext cx="475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8027000" y="1093998"/>
            <a:ext cx="623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6922138" y="1310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2"/>
          <p:cNvCxnSpPr/>
          <p:nvPr/>
        </p:nvCxnSpPr>
        <p:spPr>
          <a:xfrm>
            <a:off x="8181713" y="1310248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>
            <a:off x="5763625" y="1526500"/>
            <a:ext cx="287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>
            <a:off x="4811700" y="1742750"/>
            <a:ext cx="38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2"/>
          <p:cNvCxnSpPr/>
          <p:nvPr/>
        </p:nvCxnSpPr>
        <p:spPr>
          <a:xfrm>
            <a:off x="7551925" y="195899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9;p2"/>
          <p:cNvCxnSpPr/>
          <p:nvPr/>
        </p:nvCxnSpPr>
        <p:spPr>
          <a:xfrm>
            <a:off x="5032775" y="217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>
            <a:off x="6292350" y="217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2"/>
          <p:cNvCxnSpPr/>
          <p:nvPr/>
        </p:nvCxnSpPr>
        <p:spPr>
          <a:xfrm>
            <a:off x="7551925" y="217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2"/>
          <p:cNvCxnSpPr/>
          <p:nvPr/>
        </p:nvCxnSpPr>
        <p:spPr>
          <a:xfrm>
            <a:off x="6292350" y="239149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2"/>
          <p:cNvCxnSpPr/>
          <p:nvPr/>
        </p:nvCxnSpPr>
        <p:spPr>
          <a:xfrm>
            <a:off x="7551925" y="239149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2"/>
          <p:cNvCxnSpPr/>
          <p:nvPr/>
        </p:nvCxnSpPr>
        <p:spPr>
          <a:xfrm>
            <a:off x="6707875" y="2607750"/>
            <a:ext cx="1934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2"/>
          <p:cNvCxnSpPr/>
          <p:nvPr/>
        </p:nvCxnSpPr>
        <p:spPr>
          <a:xfrm>
            <a:off x="3568025" y="2824000"/>
            <a:ext cx="31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2"/>
          <p:cNvCxnSpPr/>
          <p:nvPr/>
        </p:nvCxnSpPr>
        <p:spPr>
          <a:xfrm>
            <a:off x="6845075" y="282399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2"/>
          <p:cNvCxnSpPr/>
          <p:nvPr/>
        </p:nvCxnSpPr>
        <p:spPr>
          <a:xfrm>
            <a:off x="8104650" y="2823998"/>
            <a:ext cx="54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2"/>
          <p:cNvCxnSpPr/>
          <p:nvPr/>
        </p:nvCxnSpPr>
        <p:spPr>
          <a:xfrm>
            <a:off x="5840400" y="3038950"/>
            <a:ext cx="21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2"/>
          <p:cNvCxnSpPr/>
          <p:nvPr/>
        </p:nvCxnSpPr>
        <p:spPr>
          <a:xfrm>
            <a:off x="8181713" y="303895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2"/>
          <p:cNvCxnSpPr/>
          <p:nvPr/>
        </p:nvCxnSpPr>
        <p:spPr>
          <a:xfrm>
            <a:off x="8181713" y="411890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2"/>
          <p:cNvCxnSpPr/>
          <p:nvPr/>
        </p:nvCxnSpPr>
        <p:spPr>
          <a:xfrm>
            <a:off x="7551925" y="43351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2"/>
          <p:cNvCxnSpPr/>
          <p:nvPr/>
        </p:nvCxnSpPr>
        <p:spPr>
          <a:xfrm>
            <a:off x="7551925" y="4551398"/>
            <a:ext cx="1090200" cy="0"/>
          </a:xfrm>
          <a:prstGeom prst="straightConnector1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2"/>
          <p:cNvCxnSpPr/>
          <p:nvPr/>
        </p:nvCxnSpPr>
        <p:spPr>
          <a:xfrm>
            <a:off x="6707875" y="4767650"/>
            <a:ext cx="1934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2"/>
          <p:cNvCxnSpPr/>
          <p:nvPr/>
        </p:nvCxnSpPr>
        <p:spPr>
          <a:xfrm>
            <a:off x="6845075" y="498389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8104650" y="4983898"/>
            <a:ext cx="54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730800" y="433500"/>
            <a:ext cx="3841200" cy="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6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ctrTitle" idx="2"/>
          </p:nvPr>
        </p:nvSpPr>
        <p:spPr>
          <a:xfrm>
            <a:off x="730800" y="1089825"/>
            <a:ext cx="4305300" cy="36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Font typeface="Work Sans"/>
              <a:buNone/>
              <a:defRPr sz="59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4"/>
          <p:cNvCxnSpPr/>
          <p:nvPr/>
        </p:nvCxnSpPr>
        <p:spPr>
          <a:xfrm>
            <a:off x="502200" y="1182548"/>
            <a:ext cx="88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4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4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4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4"/>
          <p:cNvCxnSpPr/>
          <p:nvPr/>
        </p:nvCxnSpPr>
        <p:spPr>
          <a:xfrm>
            <a:off x="4581375" y="813900"/>
            <a:ext cx="40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4"/>
          <p:cNvCxnSpPr/>
          <p:nvPr/>
        </p:nvCxnSpPr>
        <p:spPr>
          <a:xfrm>
            <a:off x="6585050" y="1182550"/>
            <a:ext cx="2057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4"/>
          <p:cNvCxnSpPr/>
          <p:nvPr/>
        </p:nvCxnSpPr>
        <p:spPr>
          <a:xfrm>
            <a:off x="7382550" y="1551200"/>
            <a:ext cx="475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4"/>
          <p:cNvCxnSpPr/>
          <p:nvPr/>
        </p:nvCxnSpPr>
        <p:spPr>
          <a:xfrm>
            <a:off x="8027000" y="1551198"/>
            <a:ext cx="623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4"/>
          <p:cNvCxnSpPr/>
          <p:nvPr/>
        </p:nvCxnSpPr>
        <p:spPr>
          <a:xfrm>
            <a:off x="8181713" y="1919848"/>
            <a:ext cx="460800" cy="0"/>
          </a:xfrm>
          <a:prstGeom prst="straightConnector1">
            <a:avLst/>
          </a:prstGeom>
          <a:noFill/>
          <a:ln w="9525" cap="flat" cmpd="sng">
            <a:solidFill>
              <a:srgbClr val="D5A6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4"/>
          <p:cNvCxnSpPr/>
          <p:nvPr/>
        </p:nvCxnSpPr>
        <p:spPr>
          <a:xfrm>
            <a:off x="7551925" y="3025798"/>
            <a:ext cx="1090200" cy="0"/>
          </a:xfrm>
          <a:prstGeom prst="straightConnector1">
            <a:avLst/>
          </a:prstGeom>
          <a:noFill/>
          <a:ln w="9525" cap="flat" cmpd="sng">
            <a:solidFill>
              <a:srgbClr val="D5A6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4"/>
          <p:cNvCxnSpPr/>
          <p:nvPr/>
        </p:nvCxnSpPr>
        <p:spPr>
          <a:xfrm>
            <a:off x="6292350" y="33944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4"/>
          <p:cNvCxnSpPr/>
          <p:nvPr/>
        </p:nvCxnSpPr>
        <p:spPr>
          <a:xfrm>
            <a:off x="7551925" y="33944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4"/>
          <p:cNvCxnSpPr/>
          <p:nvPr/>
        </p:nvCxnSpPr>
        <p:spPr>
          <a:xfrm>
            <a:off x="8104650" y="4500398"/>
            <a:ext cx="54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4"/>
          <p:cNvCxnSpPr/>
          <p:nvPr/>
        </p:nvCxnSpPr>
        <p:spPr>
          <a:xfrm>
            <a:off x="5840400" y="4867750"/>
            <a:ext cx="21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4"/>
          <p:cNvCxnSpPr/>
          <p:nvPr/>
        </p:nvCxnSpPr>
        <p:spPr>
          <a:xfrm>
            <a:off x="8181713" y="486775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3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AutoNum type="arabicPeriod"/>
              <a:defRPr sz="1200">
                <a:solidFill>
                  <a:schemeClr val="accent6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AutoNum type="alphaLcPeriod"/>
              <a:defRPr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AutoNum type="romanLcPeriod"/>
              <a:defRPr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AutoNum type="arabicPeriod"/>
              <a:defRPr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AutoNum type="alphaLcPeriod"/>
              <a:defRPr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AutoNum type="romanLcPeriod"/>
              <a:defRPr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AutoNum type="arabicPeriod"/>
              <a:defRPr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AutoNum type="alphaLcPeriod"/>
              <a:defRPr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AutoNum type="romanLcPeriod"/>
              <a:defRPr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dk1"/>
        </a:solidFill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2" name="Google Shape;832;p28"/>
          <p:cNvCxnSpPr/>
          <p:nvPr/>
        </p:nvCxnSpPr>
        <p:spPr>
          <a:xfrm rot="10800000">
            <a:off x="1294550" y="1093431"/>
            <a:ext cx="475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3" name="Google Shape;833;p28"/>
          <p:cNvCxnSpPr/>
          <p:nvPr/>
        </p:nvCxnSpPr>
        <p:spPr>
          <a:xfrm rot="10800000">
            <a:off x="502200" y="1093429"/>
            <a:ext cx="623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4" name="Google Shape;834;p28"/>
          <p:cNvCxnSpPr/>
          <p:nvPr/>
        </p:nvCxnSpPr>
        <p:spPr>
          <a:xfrm rot="10800000">
            <a:off x="1139963" y="1309679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" name="Google Shape;835;p28"/>
          <p:cNvCxnSpPr/>
          <p:nvPr/>
        </p:nvCxnSpPr>
        <p:spPr>
          <a:xfrm rot="10800000">
            <a:off x="509788" y="1309679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" name="Google Shape;836;p28"/>
          <p:cNvCxnSpPr/>
          <p:nvPr/>
        </p:nvCxnSpPr>
        <p:spPr>
          <a:xfrm rot="10800000">
            <a:off x="1769750" y="2390929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7" name="Google Shape;837;p28"/>
          <p:cNvCxnSpPr/>
          <p:nvPr/>
        </p:nvCxnSpPr>
        <p:spPr>
          <a:xfrm rot="10800000">
            <a:off x="1217025" y="2823429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Google Shape;838;p28"/>
          <p:cNvCxnSpPr/>
          <p:nvPr/>
        </p:nvCxnSpPr>
        <p:spPr>
          <a:xfrm rot="10800000">
            <a:off x="502250" y="4983329"/>
            <a:ext cx="54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28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0" name="Google Shape;840;p28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1" name="Google Shape;841;p28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2" name="Google Shape;842;p28"/>
          <p:cNvCxnSpPr/>
          <p:nvPr/>
        </p:nvCxnSpPr>
        <p:spPr>
          <a:xfrm>
            <a:off x="4581375" y="661500"/>
            <a:ext cx="40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28"/>
          <p:cNvCxnSpPr/>
          <p:nvPr/>
        </p:nvCxnSpPr>
        <p:spPr>
          <a:xfrm>
            <a:off x="6585050" y="877750"/>
            <a:ext cx="2057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28"/>
          <p:cNvCxnSpPr/>
          <p:nvPr/>
        </p:nvCxnSpPr>
        <p:spPr>
          <a:xfrm>
            <a:off x="7382550" y="1094000"/>
            <a:ext cx="475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28"/>
          <p:cNvCxnSpPr/>
          <p:nvPr/>
        </p:nvCxnSpPr>
        <p:spPr>
          <a:xfrm>
            <a:off x="8027000" y="1093998"/>
            <a:ext cx="623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6" name="Google Shape;846;p28"/>
          <p:cNvCxnSpPr/>
          <p:nvPr/>
        </p:nvCxnSpPr>
        <p:spPr>
          <a:xfrm>
            <a:off x="6922138" y="1310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7" name="Google Shape;847;p28"/>
          <p:cNvCxnSpPr/>
          <p:nvPr/>
        </p:nvCxnSpPr>
        <p:spPr>
          <a:xfrm>
            <a:off x="8181713" y="1310248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28"/>
          <p:cNvCxnSpPr/>
          <p:nvPr/>
        </p:nvCxnSpPr>
        <p:spPr>
          <a:xfrm>
            <a:off x="5763625" y="1526500"/>
            <a:ext cx="287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9" name="Google Shape;849;p28"/>
          <p:cNvCxnSpPr/>
          <p:nvPr/>
        </p:nvCxnSpPr>
        <p:spPr>
          <a:xfrm>
            <a:off x="4811700" y="1742750"/>
            <a:ext cx="38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28"/>
          <p:cNvCxnSpPr/>
          <p:nvPr/>
        </p:nvCxnSpPr>
        <p:spPr>
          <a:xfrm>
            <a:off x="7551925" y="195899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28"/>
          <p:cNvCxnSpPr/>
          <p:nvPr/>
        </p:nvCxnSpPr>
        <p:spPr>
          <a:xfrm>
            <a:off x="5032775" y="217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28"/>
          <p:cNvCxnSpPr/>
          <p:nvPr/>
        </p:nvCxnSpPr>
        <p:spPr>
          <a:xfrm>
            <a:off x="6292350" y="217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28"/>
          <p:cNvCxnSpPr/>
          <p:nvPr/>
        </p:nvCxnSpPr>
        <p:spPr>
          <a:xfrm>
            <a:off x="7551925" y="217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28"/>
          <p:cNvCxnSpPr/>
          <p:nvPr/>
        </p:nvCxnSpPr>
        <p:spPr>
          <a:xfrm>
            <a:off x="6292350" y="239149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28"/>
          <p:cNvCxnSpPr/>
          <p:nvPr/>
        </p:nvCxnSpPr>
        <p:spPr>
          <a:xfrm>
            <a:off x="7551925" y="239149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6" name="Google Shape;856;p28"/>
          <p:cNvCxnSpPr/>
          <p:nvPr/>
        </p:nvCxnSpPr>
        <p:spPr>
          <a:xfrm>
            <a:off x="6707875" y="2607750"/>
            <a:ext cx="1934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7" name="Google Shape;857;p28"/>
          <p:cNvCxnSpPr/>
          <p:nvPr/>
        </p:nvCxnSpPr>
        <p:spPr>
          <a:xfrm>
            <a:off x="8104650" y="2823998"/>
            <a:ext cx="54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8" name="Google Shape;858;p28"/>
          <p:cNvCxnSpPr/>
          <p:nvPr/>
        </p:nvCxnSpPr>
        <p:spPr>
          <a:xfrm>
            <a:off x="8181713" y="303895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28"/>
          <p:cNvCxnSpPr/>
          <p:nvPr/>
        </p:nvCxnSpPr>
        <p:spPr>
          <a:xfrm>
            <a:off x="7551925" y="4551398"/>
            <a:ext cx="1090200" cy="0"/>
          </a:xfrm>
          <a:prstGeom prst="straightConnector1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0" name="Google Shape;860;p28"/>
          <p:cNvCxnSpPr/>
          <p:nvPr/>
        </p:nvCxnSpPr>
        <p:spPr>
          <a:xfrm>
            <a:off x="6707875" y="4767650"/>
            <a:ext cx="1934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28"/>
          <p:cNvCxnSpPr/>
          <p:nvPr/>
        </p:nvCxnSpPr>
        <p:spPr>
          <a:xfrm>
            <a:off x="6845075" y="498389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28"/>
          <p:cNvCxnSpPr/>
          <p:nvPr/>
        </p:nvCxnSpPr>
        <p:spPr>
          <a:xfrm>
            <a:off x="8104650" y="4983898"/>
            <a:ext cx="54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bg>
      <p:bgPr>
        <a:solidFill>
          <a:schemeClr val="dk1"/>
        </a:soli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4" name="Google Shape;864;p29"/>
          <p:cNvCxnSpPr/>
          <p:nvPr/>
        </p:nvCxnSpPr>
        <p:spPr>
          <a:xfrm>
            <a:off x="502200" y="1182548"/>
            <a:ext cx="88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29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Google Shape;866;p29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7" name="Google Shape;867;p29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8" name="Google Shape;868;p29"/>
          <p:cNvCxnSpPr/>
          <p:nvPr/>
        </p:nvCxnSpPr>
        <p:spPr>
          <a:xfrm>
            <a:off x="7138650" y="806550"/>
            <a:ext cx="15036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9" name="Google Shape;869;p29"/>
          <p:cNvCxnSpPr/>
          <p:nvPr/>
        </p:nvCxnSpPr>
        <p:spPr>
          <a:xfrm>
            <a:off x="6585050" y="1182550"/>
            <a:ext cx="2057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" name="Google Shape;870;p29"/>
          <p:cNvCxnSpPr/>
          <p:nvPr/>
        </p:nvCxnSpPr>
        <p:spPr>
          <a:xfrm>
            <a:off x="7382550" y="1551200"/>
            <a:ext cx="475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Google Shape;871;p29"/>
          <p:cNvCxnSpPr/>
          <p:nvPr/>
        </p:nvCxnSpPr>
        <p:spPr>
          <a:xfrm>
            <a:off x="8027000" y="1551198"/>
            <a:ext cx="623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2" name="Google Shape;872;p29"/>
          <p:cNvCxnSpPr/>
          <p:nvPr/>
        </p:nvCxnSpPr>
        <p:spPr>
          <a:xfrm>
            <a:off x="8181713" y="1919848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3" name="Google Shape;873;p29"/>
          <p:cNvCxnSpPr/>
          <p:nvPr/>
        </p:nvCxnSpPr>
        <p:spPr>
          <a:xfrm>
            <a:off x="8104650" y="4500398"/>
            <a:ext cx="54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29"/>
          <p:cNvCxnSpPr/>
          <p:nvPr/>
        </p:nvCxnSpPr>
        <p:spPr>
          <a:xfrm>
            <a:off x="5840400" y="4867750"/>
            <a:ext cx="21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29"/>
          <p:cNvCxnSpPr/>
          <p:nvPr/>
        </p:nvCxnSpPr>
        <p:spPr>
          <a:xfrm>
            <a:off x="8181713" y="486775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●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○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■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●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○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■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●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○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■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4" r:id="rId3"/>
    <p:sldLayoutId id="214748367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6"/>
        </a:solidFill>
        <a:effectLst/>
      </p:bgPr>
    </p:bg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/>
          <p:cNvSpPr txBox="1">
            <a:spLocks noGrp="1"/>
          </p:cNvSpPr>
          <p:nvPr>
            <p:ph type="ctrTitle" idx="2"/>
          </p:nvPr>
        </p:nvSpPr>
        <p:spPr>
          <a:xfrm>
            <a:off x="450473" y="2724085"/>
            <a:ext cx="3527501" cy="1927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E599"/>
                </a:solidFill>
              </a:rPr>
              <a:t>Keys</a:t>
            </a:r>
            <a:r>
              <a:rPr lang="en-US" dirty="0" smtClean="0">
                <a:solidFill>
                  <a:srgbClr val="7FD55D"/>
                </a:solidFill>
              </a:rPr>
              <a:t> </a:t>
            </a:r>
            <a:r>
              <a:rPr lang="en-US" dirty="0" smtClean="0">
                <a:solidFill>
                  <a:srgbClr val="FFE599"/>
                </a:solidFill>
              </a:rPr>
              <a:t>Manager</a:t>
            </a:r>
            <a:endParaRPr dirty="0">
              <a:solidFill>
                <a:srgbClr val="FFE599"/>
              </a:solidFill>
            </a:endParaRPr>
          </a:p>
        </p:txBody>
      </p:sp>
      <p:sp>
        <p:nvSpPr>
          <p:cNvPr id="887" name="Google Shape;887;p32"/>
          <p:cNvSpPr txBox="1">
            <a:spLocks noGrp="1"/>
          </p:cNvSpPr>
          <p:nvPr>
            <p:ph type="ctrTitle"/>
          </p:nvPr>
        </p:nvSpPr>
        <p:spPr>
          <a:xfrm>
            <a:off x="730800" y="433500"/>
            <a:ext cx="3841200" cy="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A4C2F4"/>
                </a:solidFill>
              </a:rPr>
              <a:t>Автор: Кижинов Андрей</a:t>
            </a:r>
            <a:endParaRPr dirty="0">
              <a:solidFill>
                <a:srgbClr val="A4C2F4"/>
              </a:solidFill>
            </a:endParaRPr>
          </a:p>
        </p:txBody>
      </p:sp>
      <p:grpSp>
        <p:nvGrpSpPr>
          <p:cNvPr id="6" name="Google Shape;11109;p97"/>
          <p:cNvGrpSpPr/>
          <p:nvPr/>
        </p:nvGrpSpPr>
        <p:grpSpPr>
          <a:xfrm>
            <a:off x="730800" y="1746281"/>
            <a:ext cx="774480" cy="784245"/>
            <a:chOff x="2523000" y="1954875"/>
            <a:chExt cx="262325" cy="295000"/>
          </a:xfrm>
        </p:grpSpPr>
        <p:sp>
          <p:nvSpPr>
            <p:cNvPr id="7" name="Google Shape;11110;p97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111;p97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A4C2F4"/>
                </a:solidFill>
              </a:rPr>
              <a:t>Идея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A4C2F4"/>
                </a:solidFill>
              </a:rPr>
              <a:t>приложения</a:t>
            </a:r>
            <a:endParaRPr dirty="0">
              <a:solidFill>
                <a:srgbClr val="A4C2F4"/>
              </a:solidFill>
            </a:endParaRPr>
          </a:p>
        </p:txBody>
      </p:sp>
      <p:sp>
        <p:nvSpPr>
          <p:cNvPr id="893" name="Google Shape;893;p33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2878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E599"/>
                </a:solidFill>
                <a:latin typeface="Manrope" panose="020B0604020202020204" charset="0"/>
              </a:rPr>
              <a:t>Приложение способное создавать и открывать файлы баз данных. </a:t>
            </a:r>
            <a:endParaRPr dirty="0">
              <a:solidFill>
                <a:srgbClr val="FFE599"/>
              </a:solidFill>
              <a:latin typeface="Manrope" panose="020B060402020202020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E599"/>
                </a:solidFill>
                <a:latin typeface="Manrope" panose="020B0604020202020204" charset="0"/>
              </a:rPr>
              <a:t>Добавлять мастер пароль при создании файла. В дальнейшем нельзя открыть файл не введя </a:t>
            </a:r>
            <a:r>
              <a:rPr lang="ru-RU" b="1" dirty="0" smtClean="0">
                <a:solidFill>
                  <a:srgbClr val="FFE599"/>
                </a:solidFill>
                <a:latin typeface="Manrope" panose="020B0604020202020204" charset="0"/>
              </a:rPr>
              <a:t>корректный</a:t>
            </a:r>
            <a:r>
              <a:rPr lang="ru-RU" dirty="0" smtClean="0">
                <a:solidFill>
                  <a:srgbClr val="FFE599"/>
                </a:solidFill>
                <a:latin typeface="Manrope" panose="020B0604020202020204" charset="0"/>
              </a:rPr>
              <a:t> мастер пароль. 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E599"/>
                </a:solidFill>
                <a:latin typeface="Manrope" panose="020B0604020202020204" charset="0"/>
              </a:rPr>
              <a:t>Создавать группы с паролями, которые можно изменять и удалять.</a:t>
            </a:r>
            <a:endParaRPr dirty="0">
              <a:solidFill>
                <a:srgbClr val="FFE599"/>
              </a:solidFill>
              <a:latin typeface="Manrope" panose="020B060402020202020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E599"/>
                </a:solidFill>
                <a:uFill>
                  <a:noFill/>
                </a:uFill>
                <a:latin typeface="Manrope" panose="020B0604020202020204" charset="0"/>
                <a:ea typeface="Work Sans"/>
                <a:cs typeface="Work Sans"/>
                <a:sym typeface="Work Sans"/>
              </a:rPr>
              <a:t>Добавлять изменять и удалять пароли в каждой группе.</a:t>
            </a:r>
            <a:endParaRPr dirty="0">
              <a:solidFill>
                <a:srgbClr val="FFE5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A4C2F4"/>
                </a:solidFill>
              </a:rPr>
              <a:t>Описание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A4C2F4"/>
                </a:solidFill>
              </a:rPr>
              <a:t>реализации</a:t>
            </a:r>
            <a:endParaRPr lang="en-US" dirty="0">
              <a:solidFill>
                <a:srgbClr val="A4C2F4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E599"/>
                </a:solidFill>
                <a:latin typeface="Manrope" panose="020B0604020202020204" charset="0"/>
              </a:rPr>
              <a:t>Имеется один главный класс приложения, так же есть  несколько классов наследованных от </a:t>
            </a:r>
            <a:r>
              <a:rPr lang="en-US" dirty="0" smtClean="0">
                <a:solidFill>
                  <a:srgbClr val="FFE599"/>
                </a:solidFill>
                <a:latin typeface="Manrope" panose="020B0604020202020204" charset="0"/>
              </a:rPr>
              <a:t>QDialog </a:t>
            </a:r>
            <a:r>
              <a:rPr lang="ru-RU" dirty="0" smtClean="0">
                <a:solidFill>
                  <a:srgbClr val="FFE599"/>
                </a:solidFill>
                <a:latin typeface="Manrope" panose="020B0604020202020204" charset="0"/>
              </a:rPr>
              <a:t>и служат для отображения кастомных диалоговых </a:t>
            </a:r>
            <a:r>
              <a:rPr lang="ru-RU" dirty="0">
                <a:solidFill>
                  <a:srgbClr val="FFE599"/>
                </a:solidFill>
                <a:latin typeface="Manrope" panose="020B0604020202020204" charset="0"/>
              </a:rPr>
              <a:t>окон</a:t>
            </a:r>
            <a:r>
              <a:rPr lang="ru-RU" dirty="0" smtClean="0">
                <a:solidFill>
                  <a:srgbClr val="FFE599"/>
                </a:solidFill>
                <a:latin typeface="Manrope" panose="020B0604020202020204" charset="0"/>
              </a:rPr>
              <a:t>, таких как  добавления пароля, добавления группы, проверки мастер пароля во время использования приложения.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E599"/>
                </a:solidFill>
                <a:latin typeface="Manrope" panose="020B0604020202020204" charset="0"/>
              </a:rPr>
              <a:t>Имеется класс для работы с базой данных. Он может подключаться к базе данных по переданному пути, создавать таблицы если их нет, удалять добавлять и изменять записи.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E599"/>
                </a:solidFill>
                <a:latin typeface="Manrope" panose="020B0604020202020204" charset="0"/>
              </a:rPr>
              <a:t>Имеется несколько функций для работы с хешированием и шифрованием которые могут создавать соль и хэш, проверять строку на совпадение хэша, зашифровать и расшифровать строку, сгенерировать надежный пароль.</a:t>
            </a:r>
            <a:endParaRPr lang="en-US" dirty="0">
              <a:solidFill>
                <a:srgbClr val="FFE599"/>
              </a:solidFill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00" y="471723"/>
            <a:ext cx="7704000" cy="572700"/>
          </a:xfrm>
        </p:spPr>
        <p:txBody>
          <a:bodyPr/>
          <a:lstStyle/>
          <a:p>
            <a:r>
              <a:rPr lang="ru-RU" dirty="0">
                <a:solidFill>
                  <a:srgbClr val="A4C2F4"/>
                </a:solidFill>
              </a:rPr>
              <a:t>Использованные библиотеки</a:t>
            </a:r>
            <a:endParaRPr lang="en-US" dirty="0">
              <a:solidFill>
                <a:srgbClr val="A4C2F4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00" y="1201402"/>
            <a:ext cx="7704000" cy="2796596"/>
          </a:xfrm>
        </p:spPr>
        <p:txBody>
          <a:bodyPr numCol="2"/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FFE599"/>
                </a:solidFill>
                <a:latin typeface="Manrope" panose="020B0604020202020204" charset="0"/>
              </a:rPr>
              <a:t>sys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FFE599"/>
                </a:solidFill>
                <a:latin typeface="Manrope" panose="020B0604020202020204" charset="0"/>
              </a:rPr>
              <a:t>os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D5A6BD"/>
                </a:solidFill>
                <a:latin typeface="Manrope" panose="020B0604020202020204" charset="0"/>
              </a:rPr>
              <a:t>os.path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FFE599"/>
                </a:solidFill>
                <a:latin typeface="Manrope" panose="020B0604020202020204" charset="0"/>
              </a:rPr>
              <a:t>PyQt5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D5A6BD"/>
                </a:solidFill>
                <a:latin typeface="Manrope" panose="020B0604020202020204" charset="0"/>
              </a:rPr>
              <a:t>QtWidgets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D5A6BD"/>
                </a:solidFill>
                <a:latin typeface="Manrope" panose="020B0604020202020204" charset="0"/>
              </a:rPr>
              <a:t>QtCore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D5A6BD"/>
                </a:solidFill>
                <a:latin typeface="Manrope" panose="020B0604020202020204" charset="0"/>
              </a:rPr>
              <a:t>QtGui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FFE599"/>
                </a:solidFill>
                <a:latin typeface="Manrope" panose="020B0604020202020204" charset="0"/>
              </a:rPr>
              <a:t>sqlite3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E599"/>
                </a:solidFill>
                <a:latin typeface="Manrope" panose="020B0604020202020204" charset="0"/>
              </a:rPr>
              <a:t>r</a:t>
            </a:r>
            <a:r>
              <a:rPr lang="en-US" sz="1400" b="1" dirty="0" smtClean="0">
                <a:solidFill>
                  <a:srgbClr val="FFE599"/>
                </a:solidFill>
                <a:latin typeface="Manrope" panose="020B0604020202020204" charset="0"/>
              </a:rPr>
              <a:t>andom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FFE599"/>
                </a:solidFill>
                <a:latin typeface="Manrope" panose="020B0604020202020204" charset="0"/>
              </a:rPr>
              <a:t>Crypto.Cipher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B08A9E"/>
                </a:solidFill>
                <a:latin typeface="Manrope" panose="020B0604020202020204" charset="0"/>
              </a:rPr>
              <a:t>DES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FFE599"/>
                </a:solidFill>
                <a:latin typeface="Manrope" panose="020B0604020202020204" charset="0"/>
              </a:rPr>
              <a:t>hashlib</a:t>
            </a:r>
          </a:p>
          <a:p>
            <a:pPr>
              <a:lnSpc>
                <a:spcPct val="150000"/>
              </a:lnSpc>
            </a:pPr>
            <a:endParaRPr lang="en-US" sz="1400" b="1" dirty="0"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2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A4C2F4"/>
                </a:solidFill>
              </a:rPr>
              <a:t>Возможности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A4C2F4"/>
                </a:solidFill>
              </a:rPr>
              <a:t>для доработки</a:t>
            </a:r>
            <a:endParaRPr lang="en-US" dirty="0">
              <a:solidFill>
                <a:srgbClr val="A4C2F4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00" y="1203200"/>
            <a:ext cx="7704000" cy="2975007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E599"/>
                </a:solidFill>
                <a:latin typeface="Manrope" panose="020B0604020202020204" charset="0"/>
              </a:rPr>
              <a:t>Добавить красивый дизайн приложения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E599"/>
                </a:solidFill>
                <a:latin typeface="Manrope" panose="020B0604020202020204" charset="0"/>
              </a:rPr>
              <a:t>Возможность менять темы приложения на светлую и темную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E599"/>
                </a:solidFill>
                <a:latin typeface="Manrope" panose="020B0604020202020204" charset="0"/>
              </a:rPr>
              <a:t>Разрешить пользователю выбирать параметры генерации пароля.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E599"/>
                </a:solidFill>
                <a:latin typeface="Manrope" panose="020B0604020202020204" charset="0"/>
              </a:rPr>
              <a:t>Возможность добавления подгруппы.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E599"/>
                </a:solidFill>
                <a:latin typeface="Manrope" panose="020B0604020202020204" charset="0"/>
              </a:rPr>
              <a:t>Возможность очистить всю группу с паролями.</a:t>
            </a:r>
          </a:p>
        </p:txBody>
      </p:sp>
    </p:spTree>
    <p:extLst>
      <p:ext uri="{BB962C8B-B14F-4D97-AF65-F5344CB8AC3E}">
        <p14:creationId xmlns:p14="http://schemas.microsoft.com/office/powerpoint/2010/main" val="26566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ru-RU" dirty="0">
                <a:solidFill>
                  <a:srgbClr val="A4C2F4"/>
                </a:solidFill>
              </a:rPr>
              <a:t>Автор: Кижинов Андрей</a:t>
            </a:r>
            <a:br>
              <a:rPr lang="ru-RU" dirty="0">
                <a:solidFill>
                  <a:srgbClr val="A4C2F4"/>
                </a:solidFill>
              </a:rPr>
            </a:b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 idx="2"/>
          </p:nvPr>
        </p:nvSpPr>
        <p:spPr>
          <a:xfrm>
            <a:off x="730800" y="2576339"/>
            <a:ext cx="7745755" cy="2142499"/>
          </a:xfrm>
        </p:spPr>
        <p:txBody>
          <a:bodyPr/>
          <a:lstStyle/>
          <a:p>
            <a:r>
              <a:rPr lang="ru-RU" dirty="0" smtClean="0">
                <a:solidFill>
                  <a:srgbClr val="FFE599"/>
                </a:solidFill>
              </a:rPr>
              <a:t>Спасибо за внимание</a:t>
            </a:r>
            <a:endParaRPr lang="en-US" dirty="0">
              <a:solidFill>
                <a:srgbClr val="FFE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itch Style Consulting Kit by Slidesgo">
  <a:themeElements>
    <a:clrScheme name="Simple Light">
      <a:dk1>
        <a:srgbClr val="242426"/>
      </a:dk1>
      <a:lt1>
        <a:srgbClr val="FFE599"/>
      </a:lt1>
      <a:dk2>
        <a:srgbClr val="A4C2F4"/>
      </a:dk2>
      <a:lt2>
        <a:srgbClr val="B6D7A8"/>
      </a:lt2>
      <a:accent1>
        <a:srgbClr val="D5A6B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210</Words>
  <Application>Microsoft Office PowerPoint</Application>
  <PresentationFormat>Экран (16:9)</PresentationFormat>
  <Paragraphs>32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Work Sans</vt:lpstr>
      <vt:lpstr>Manrope</vt:lpstr>
      <vt:lpstr>Work Sans Light</vt:lpstr>
      <vt:lpstr>Glitch Style Consulting Kit by Slidesgo</vt:lpstr>
      <vt:lpstr>Keys Manager</vt:lpstr>
      <vt:lpstr>Идея приложения</vt:lpstr>
      <vt:lpstr>Описание реализации</vt:lpstr>
      <vt:lpstr>Использованные библиотеки</vt:lpstr>
      <vt:lpstr>Возможности для доработки</vt:lpstr>
      <vt:lpstr>Автор: Кижинов Андрей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 Manager</dc:title>
  <cp:lastModifiedBy>Andrey Kizhinov</cp:lastModifiedBy>
  <cp:revision>9</cp:revision>
  <dcterms:modified xsi:type="dcterms:W3CDTF">2021-11-05T14:49:14Z</dcterms:modified>
</cp:coreProperties>
</file>