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59" r:id="rId7"/>
    <p:sldId id="260"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3D7AE3C-743C-4039-B228-1ADDCB0D0D71}" type="datetimeFigureOut">
              <a:rPr lang="tr-TR" smtClean="0"/>
              <a:t>17.11.2022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B6CBA1-2011-467B-9897-211E96B6DA03}" type="slidenum">
              <a:rPr lang="tr-TR" smtClean="0"/>
              <a:t>‹#›</a:t>
            </a:fld>
            <a:endParaRPr lang="tr-TR"/>
          </a:p>
        </p:txBody>
      </p:sp>
    </p:spTree>
    <p:extLst>
      <p:ext uri="{BB962C8B-B14F-4D97-AF65-F5344CB8AC3E}">
        <p14:creationId xmlns:p14="http://schemas.microsoft.com/office/powerpoint/2010/main" val="1081912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tr-TR"/>
              <a:t>Asıl başlık stilini düzenlemek için tıklayın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tr-TR"/>
              <a:t>Resim eklemek için simgeye tıklayın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03D7AE3C-743C-4039-B228-1ADDCB0D0D71}" type="datetimeFigureOut">
              <a:rPr lang="tr-TR" smtClean="0"/>
              <a:t>17.11.2022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7B6CBA1-2011-467B-9897-211E96B6DA03}" type="slidenum">
              <a:rPr lang="tr-TR" smtClean="0"/>
              <a:t>‹#›</a:t>
            </a:fld>
            <a:endParaRPr lang="tr-TR"/>
          </a:p>
        </p:txBody>
      </p:sp>
    </p:spTree>
    <p:extLst>
      <p:ext uri="{BB962C8B-B14F-4D97-AF65-F5344CB8AC3E}">
        <p14:creationId xmlns:p14="http://schemas.microsoft.com/office/powerpoint/2010/main" val="2439022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tr-TR"/>
              <a:t>Asıl metin stillerini düzenle</a:t>
            </a:r>
          </a:p>
        </p:txBody>
      </p:sp>
      <p:sp>
        <p:nvSpPr>
          <p:cNvPr id="4" name="Date Placeholder 3"/>
          <p:cNvSpPr>
            <a:spLocks noGrp="1"/>
          </p:cNvSpPr>
          <p:nvPr>
            <p:ph type="dt" sz="half" idx="10"/>
          </p:nvPr>
        </p:nvSpPr>
        <p:spPr/>
        <p:txBody>
          <a:bodyPr/>
          <a:lstStyle/>
          <a:p>
            <a:fld id="{03D7AE3C-743C-4039-B228-1ADDCB0D0D71}" type="datetimeFigureOut">
              <a:rPr lang="tr-TR" smtClean="0"/>
              <a:t>17.11.2022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B6CBA1-2011-467B-9897-211E96B6DA03}" type="slidenum">
              <a:rPr lang="tr-TR" smtClean="0"/>
              <a:t>‹#›</a:t>
            </a:fld>
            <a:endParaRPr lang="tr-TR"/>
          </a:p>
        </p:txBody>
      </p:sp>
    </p:spTree>
    <p:extLst>
      <p:ext uri="{BB962C8B-B14F-4D97-AF65-F5344CB8AC3E}">
        <p14:creationId xmlns:p14="http://schemas.microsoft.com/office/powerpoint/2010/main" val="1532973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tr-TR"/>
              <a:t>Asıl başlık stilini düzenlemek için tıklayın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tr-TR"/>
              <a:t>Asıl metin stillerini düzenle</a:t>
            </a:r>
          </a:p>
        </p:txBody>
      </p:sp>
      <p:sp>
        <p:nvSpPr>
          <p:cNvPr id="2" name="Date Placeholder 1"/>
          <p:cNvSpPr>
            <a:spLocks noGrp="1"/>
          </p:cNvSpPr>
          <p:nvPr>
            <p:ph type="dt" sz="half" idx="10"/>
          </p:nvPr>
        </p:nvSpPr>
        <p:spPr/>
        <p:txBody>
          <a:bodyPr/>
          <a:lstStyle/>
          <a:p>
            <a:fld id="{03D7AE3C-743C-4039-B228-1ADDCB0D0D71}" type="datetimeFigureOut">
              <a:rPr lang="tr-TR" smtClean="0"/>
              <a:t>17.11.2022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7B6CBA1-2011-467B-9897-211E96B6DA03}" type="slidenum">
              <a:rPr lang="tr-TR" smtClean="0"/>
              <a:t>‹#›</a:t>
            </a:fld>
            <a:endParaRPr lang="tr-TR"/>
          </a:p>
        </p:txBody>
      </p:sp>
    </p:spTree>
    <p:extLst>
      <p:ext uri="{BB962C8B-B14F-4D97-AF65-F5344CB8AC3E}">
        <p14:creationId xmlns:p14="http://schemas.microsoft.com/office/powerpoint/2010/main" val="3482367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3D7AE3C-743C-4039-B228-1ADDCB0D0D71}" type="datetimeFigureOut">
              <a:rPr lang="tr-TR" smtClean="0"/>
              <a:t>17.11.2022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B6CBA1-2011-467B-9897-211E96B6DA03}" type="slidenum">
              <a:rPr lang="tr-TR" smtClean="0"/>
              <a:t>‹#›</a:t>
            </a:fld>
            <a:endParaRPr lang="tr-TR"/>
          </a:p>
        </p:txBody>
      </p:sp>
    </p:spTree>
    <p:extLst>
      <p:ext uri="{BB962C8B-B14F-4D97-AF65-F5344CB8AC3E}">
        <p14:creationId xmlns:p14="http://schemas.microsoft.com/office/powerpoint/2010/main" val="1121148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3D7AE3C-743C-4039-B228-1ADDCB0D0D71}" type="datetimeFigureOut">
              <a:rPr lang="tr-TR" smtClean="0"/>
              <a:t>17.11.2022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B6CBA1-2011-467B-9897-211E96B6DA03}" type="slidenum">
              <a:rPr lang="tr-TR" smtClean="0"/>
              <a:t>‹#›</a:t>
            </a:fld>
            <a:endParaRPr lang="tr-TR"/>
          </a:p>
        </p:txBody>
      </p:sp>
    </p:spTree>
    <p:extLst>
      <p:ext uri="{BB962C8B-B14F-4D97-AF65-F5344CB8AC3E}">
        <p14:creationId xmlns:p14="http://schemas.microsoft.com/office/powerpoint/2010/main" val="3571627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3D7AE3C-743C-4039-B228-1ADDCB0D0D71}" type="datetimeFigureOut">
              <a:rPr lang="tr-TR" smtClean="0"/>
              <a:t>17.11.2022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B6CBA1-2011-467B-9897-211E96B6DA03}" type="slidenum">
              <a:rPr lang="tr-TR" smtClean="0"/>
              <a:t>‹#›</a:t>
            </a:fld>
            <a:endParaRPr lang="tr-TR"/>
          </a:p>
        </p:txBody>
      </p:sp>
    </p:spTree>
    <p:extLst>
      <p:ext uri="{BB962C8B-B14F-4D97-AF65-F5344CB8AC3E}">
        <p14:creationId xmlns:p14="http://schemas.microsoft.com/office/powerpoint/2010/main" val="2854843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03D7AE3C-743C-4039-B228-1ADDCB0D0D71}" type="datetimeFigureOut">
              <a:rPr lang="tr-TR" smtClean="0"/>
              <a:t>17.11.2022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B6CBA1-2011-467B-9897-211E96B6DA03}" type="slidenum">
              <a:rPr lang="tr-TR" smtClean="0"/>
              <a:t>‹#›</a:t>
            </a:fld>
            <a:endParaRPr lang="tr-TR"/>
          </a:p>
        </p:txBody>
      </p:sp>
    </p:spTree>
    <p:extLst>
      <p:ext uri="{BB962C8B-B14F-4D97-AF65-F5344CB8AC3E}">
        <p14:creationId xmlns:p14="http://schemas.microsoft.com/office/powerpoint/2010/main" val="4082452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3D7AE3C-743C-4039-B228-1ADDCB0D0D71}" type="datetimeFigureOut">
              <a:rPr lang="tr-TR" smtClean="0"/>
              <a:t>17.11.2022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7B6CBA1-2011-467B-9897-211E96B6DA03}" type="slidenum">
              <a:rPr lang="tr-TR" smtClean="0"/>
              <a:t>‹#›</a:t>
            </a:fld>
            <a:endParaRPr lang="tr-TR"/>
          </a:p>
        </p:txBody>
      </p:sp>
    </p:spTree>
    <p:extLst>
      <p:ext uri="{BB962C8B-B14F-4D97-AF65-F5344CB8AC3E}">
        <p14:creationId xmlns:p14="http://schemas.microsoft.com/office/powerpoint/2010/main" val="3595053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3D7AE3C-743C-4039-B228-1ADDCB0D0D71}" type="datetimeFigureOut">
              <a:rPr lang="tr-TR" smtClean="0"/>
              <a:t>17.11.2022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7B6CBA1-2011-467B-9897-211E96B6DA03}" type="slidenum">
              <a:rPr lang="tr-TR" smtClean="0"/>
              <a:t>‹#›</a:t>
            </a:fld>
            <a:endParaRPr lang="tr-TR"/>
          </a:p>
        </p:txBody>
      </p:sp>
    </p:spTree>
    <p:extLst>
      <p:ext uri="{BB962C8B-B14F-4D97-AF65-F5344CB8AC3E}">
        <p14:creationId xmlns:p14="http://schemas.microsoft.com/office/powerpoint/2010/main" val="187060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03D7AE3C-743C-4039-B228-1ADDCB0D0D71}" type="datetimeFigureOut">
              <a:rPr lang="tr-TR" smtClean="0"/>
              <a:t>17.11.2022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7B6CBA1-2011-467B-9897-211E96B6DA03}" type="slidenum">
              <a:rPr lang="tr-TR" smtClean="0"/>
              <a:t>‹#›</a:t>
            </a:fld>
            <a:endParaRPr lang="tr-TR"/>
          </a:p>
        </p:txBody>
      </p:sp>
    </p:spTree>
    <p:extLst>
      <p:ext uri="{BB962C8B-B14F-4D97-AF65-F5344CB8AC3E}">
        <p14:creationId xmlns:p14="http://schemas.microsoft.com/office/powerpoint/2010/main" val="3064191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7AE3C-743C-4039-B228-1ADDCB0D0D71}" type="datetimeFigureOut">
              <a:rPr lang="tr-TR" smtClean="0"/>
              <a:t>17.11.2022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7B6CBA1-2011-467B-9897-211E96B6DA03}" type="slidenum">
              <a:rPr lang="tr-TR" smtClean="0"/>
              <a:t>‹#›</a:t>
            </a:fld>
            <a:endParaRPr lang="tr-TR"/>
          </a:p>
        </p:txBody>
      </p:sp>
    </p:spTree>
    <p:extLst>
      <p:ext uri="{BB962C8B-B14F-4D97-AF65-F5344CB8AC3E}">
        <p14:creationId xmlns:p14="http://schemas.microsoft.com/office/powerpoint/2010/main" val="284139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tr-TR"/>
              <a:t>Asıl başlık stilini düzenlemek için tıklayın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03D7AE3C-743C-4039-B228-1ADDCB0D0D71}" type="datetimeFigureOut">
              <a:rPr lang="tr-TR" smtClean="0"/>
              <a:t>17.11.2022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7B6CBA1-2011-467B-9897-211E96B6DA03}" type="slidenum">
              <a:rPr lang="tr-TR" smtClean="0"/>
              <a:t>‹#›</a:t>
            </a:fld>
            <a:endParaRPr lang="tr-TR"/>
          </a:p>
        </p:txBody>
      </p:sp>
    </p:spTree>
    <p:extLst>
      <p:ext uri="{BB962C8B-B14F-4D97-AF65-F5344CB8AC3E}">
        <p14:creationId xmlns:p14="http://schemas.microsoft.com/office/powerpoint/2010/main" val="207179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tr-TR"/>
              <a:t>Asıl başlık stilini düzenlemek için tıklayın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tr-TR"/>
              <a:t>Resim eklemek için simgeye tıklayın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a:xfrm>
            <a:off x="3885810" y="6041362"/>
            <a:ext cx="976879" cy="365125"/>
          </a:xfrm>
        </p:spPr>
        <p:txBody>
          <a:bodyPr/>
          <a:lstStyle/>
          <a:p>
            <a:fld id="{03D7AE3C-743C-4039-B228-1ADDCB0D0D71}" type="datetimeFigureOut">
              <a:rPr lang="tr-TR" smtClean="0"/>
              <a:t>17.11.2022</a:t>
            </a:fld>
            <a:endParaRPr lang="tr-TR"/>
          </a:p>
        </p:txBody>
      </p:sp>
      <p:sp>
        <p:nvSpPr>
          <p:cNvPr id="6" name="Footer Placeholder 5"/>
          <p:cNvSpPr>
            <a:spLocks noGrp="1"/>
          </p:cNvSpPr>
          <p:nvPr>
            <p:ph type="ftr" sz="quarter" idx="11"/>
          </p:nvPr>
        </p:nvSpPr>
        <p:spPr>
          <a:xfrm>
            <a:off x="590396" y="6041362"/>
            <a:ext cx="3295413" cy="365125"/>
          </a:xfrm>
        </p:spPr>
        <p:txBody>
          <a:bodyPr/>
          <a:lstStyle/>
          <a:p>
            <a:endParaRPr lang="tr-TR"/>
          </a:p>
        </p:txBody>
      </p:sp>
      <p:sp>
        <p:nvSpPr>
          <p:cNvPr id="7" name="Slide Number Placeholder 6"/>
          <p:cNvSpPr>
            <a:spLocks noGrp="1"/>
          </p:cNvSpPr>
          <p:nvPr>
            <p:ph type="sldNum" sz="quarter" idx="12"/>
          </p:nvPr>
        </p:nvSpPr>
        <p:spPr>
          <a:xfrm>
            <a:off x="4862689" y="5915888"/>
            <a:ext cx="1062155" cy="490599"/>
          </a:xfrm>
        </p:spPr>
        <p:txBody>
          <a:bodyPr/>
          <a:lstStyle/>
          <a:p>
            <a:fld id="{A7B6CBA1-2011-467B-9897-211E96B6DA03}" type="slidenum">
              <a:rPr lang="tr-TR" smtClean="0"/>
              <a:t>‹#›</a:t>
            </a:fld>
            <a:endParaRPr lang="tr-TR"/>
          </a:p>
        </p:txBody>
      </p:sp>
    </p:spTree>
    <p:extLst>
      <p:ext uri="{BB962C8B-B14F-4D97-AF65-F5344CB8AC3E}">
        <p14:creationId xmlns:p14="http://schemas.microsoft.com/office/powerpoint/2010/main" val="2251973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tr-T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3D7AE3C-743C-4039-B228-1ADDCB0D0D71}" type="datetimeFigureOut">
              <a:rPr lang="tr-TR" smtClean="0"/>
              <a:t>17.11.2022</a:t>
            </a:fld>
            <a:endParaRPr lang="tr-T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7B6CBA1-2011-467B-9897-211E96B6DA03}" type="slidenum">
              <a:rPr lang="tr-TR" smtClean="0"/>
              <a:t>‹#›</a:t>
            </a:fld>
            <a:endParaRPr lang="tr-TR"/>
          </a:p>
        </p:txBody>
      </p:sp>
    </p:spTree>
    <p:extLst>
      <p:ext uri="{BB962C8B-B14F-4D97-AF65-F5344CB8AC3E}">
        <p14:creationId xmlns:p14="http://schemas.microsoft.com/office/powerpoint/2010/main" val="37007505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CAFB6F6-DFC9-4B8B-90DC-EC2135D54619}"/>
              </a:ext>
            </a:extLst>
          </p:cNvPr>
          <p:cNvSpPr>
            <a:spLocks noGrp="1"/>
          </p:cNvSpPr>
          <p:nvPr>
            <p:ph type="ctrTitle"/>
          </p:nvPr>
        </p:nvSpPr>
        <p:spPr/>
        <p:txBody>
          <a:bodyPr/>
          <a:lstStyle/>
          <a:p>
            <a:r>
              <a:rPr lang="tr-TR" dirty="0"/>
              <a:t>KİRAZ’IN GÖRÜNTÜ İŞLEME İLE SINIFLANDIRILDMASI</a:t>
            </a:r>
          </a:p>
        </p:txBody>
      </p:sp>
      <p:sp>
        <p:nvSpPr>
          <p:cNvPr id="3" name="Alt Başlık 2">
            <a:extLst>
              <a:ext uri="{FF2B5EF4-FFF2-40B4-BE49-F238E27FC236}">
                <a16:creationId xmlns:a16="http://schemas.microsoft.com/office/drawing/2014/main" id="{6FC6C516-8A8A-4B96-8BD6-866F799D68AC}"/>
              </a:ext>
            </a:extLst>
          </p:cNvPr>
          <p:cNvSpPr>
            <a:spLocks noGrp="1"/>
          </p:cNvSpPr>
          <p:nvPr>
            <p:ph type="subTitle" idx="1"/>
          </p:nvPr>
        </p:nvSpPr>
        <p:spPr/>
        <p:txBody>
          <a:bodyPr/>
          <a:lstStyle/>
          <a:p>
            <a:r>
              <a:rPr lang="tr-TR" dirty="0"/>
              <a:t>HAZIRLAYAN : Mustafa KIZILAĞA    NO: 02205076029</a:t>
            </a:r>
          </a:p>
        </p:txBody>
      </p:sp>
    </p:spTree>
    <p:extLst>
      <p:ext uri="{BB962C8B-B14F-4D97-AF65-F5344CB8AC3E}">
        <p14:creationId xmlns:p14="http://schemas.microsoft.com/office/powerpoint/2010/main" val="64046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99C44C9-F91D-468B-BB2D-C33ADF3FF1D6}"/>
              </a:ext>
            </a:extLst>
          </p:cNvPr>
          <p:cNvSpPr>
            <a:spLocks noGrp="1"/>
          </p:cNvSpPr>
          <p:nvPr>
            <p:ph type="title"/>
          </p:nvPr>
        </p:nvSpPr>
        <p:spPr/>
        <p:txBody>
          <a:bodyPr/>
          <a:lstStyle/>
          <a:p>
            <a:r>
              <a:rPr lang="tr-TR" dirty="0"/>
              <a:t>MATLAB ile Sınıflandırma :</a:t>
            </a:r>
          </a:p>
        </p:txBody>
      </p:sp>
      <p:sp>
        <p:nvSpPr>
          <p:cNvPr id="3" name="İçerik Yer Tutucusu 2">
            <a:extLst>
              <a:ext uri="{FF2B5EF4-FFF2-40B4-BE49-F238E27FC236}">
                <a16:creationId xmlns:a16="http://schemas.microsoft.com/office/drawing/2014/main" id="{7AD64D90-C03E-4060-8E93-1F1F76DB2435}"/>
              </a:ext>
            </a:extLst>
          </p:cNvPr>
          <p:cNvSpPr>
            <a:spLocks noGrp="1"/>
          </p:cNvSpPr>
          <p:nvPr>
            <p:ph idx="1"/>
          </p:nvPr>
        </p:nvSpPr>
        <p:spPr/>
        <p:txBody>
          <a:bodyPr/>
          <a:lstStyle/>
          <a:p>
            <a:r>
              <a:rPr lang="tr-TR" sz="2000" dirty="0"/>
              <a:t>Bu çalışmada görüntü işleme teknikleri sayesinde kiraz meyvesinin boyutlarına göre sınıflandırılması sağlanmıştır. Bu doğrultuda MATLAB R2013a programı kullanılmış görüntüleri alınan meyvelerin küçük boy, orta boy, büyük boy olarak sınıflara ayrılacak bir işlem gerçekleştirilmiş. Yapılan deneyde kirazlar üst üste gelmeyecek şekilde, ayrık bir biçimde resimlenmiş. Bu sayede sınıflandırma başarısı %100 olarak gerçekleştiği görülmüş. Sonrasında elde edilen görsel veriler çeşitli filtreleme işlemlerinden geçerek ve de belirli algoritmalarla kirazların sınır alanları belirlenmiş. Sınırları belirlenen kirazlara ait boyut bilgisi hesaplanarak, kirazlara ait boyutsal sınıflandırma işlemi gerçekleştirilmiş.</a:t>
            </a:r>
          </a:p>
          <a:p>
            <a:endParaRPr lang="tr-TR" dirty="0"/>
          </a:p>
        </p:txBody>
      </p:sp>
    </p:spTree>
    <p:extLst>
      <p:ext uri="{BB962C8B-B14F-4D97-AF65-F5344CB8AC3E}">
        <p14:creationId xmlns:p14="http://schemas.microsoft.com/office/powerpoint/2010/main" val="451909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29D5FA4-1A83-43C7-88E9-2ABDA69B0542}"/>
              </a:ext>
            </a:extLst>
          </p:cNvPr>
          <p:cNvSpPr>
            <a:spLocks noGrp="1"/>
          </p:cNvSpPr>
          <p:nvPr>
            <p:ph type="title"/>
          </p:nvPr>
        </p:nvSpPr>
        <p:spPr/>
        <p:txBody>
          <a:bodyPr/>
          <a:lstStyle/>
          <a:p>
            <a:r>
              <a:rPr lang="tr-TR" dirty="0"/>
              <a:t>Sınıflandırmada Kullanılan Teknikler :</a:t>
            </a:r>
          </a:p>
        </p:txBody>
      </p:sp>
      <p:sp>
        <p:nvSpPr>
          <p:cNvPr id="3" name="İçerik Yer Tutucusu 2">
            <a:extLst>
              <a:ext uri="{FF2B5EF4-FFF2-40B4-BE49-F238E27FC236}">
                <a16:creationId xmlns:a16="http://schemas.microsoft.com/office/drawing/2014/main" id="{7A9BC592-6241-43CE-BF9C-428B090548AD}"/>
              </a:ext>
            </a:extLst>
          </p:cNvPr>
          <p:cNvSpPr>
            <a:spLocks noGrp="1"/>
          </p:cNvSpPr>
          <p:nvPr>
            <p:ph idx="1"/>
          </p:nvPr>
        </p:nvSpPr>
        <p:spPr>
          <a:xfrm>
            <a:off x="810000" y="671661"/>
            <a:ext cx="10795111" cy="4310488"/>
          </a:xfrm>
        </p:spPr>
        <p:txBody>
          <a:bodyPr/>
          <a:lstStyle/>
          <a:p>
            <a:r>
              <a:rPr lang="tr-TR" sz="2000" dirty="0"/>
              <a:t>Bu çalışmada, görüntüleri alınan kirazların Tablo 1’ de belirlenen çerçevelere göre MATLAB programı ile sınıflandırılması gerçekleştirilmiştir. Kiraz meyvesinin sınıflandırılması için gerekli olan işlem adımları aşağıdaki Şekil 3’de gösterilmiştir.                                                                    </a:t>
            </a:r>
          </a:p>
          <a:p>
            <a:endParaRPr lang="tr-TR" dirty="0"/>
          </a:p>
        </p:txBody>
      </p:sp>
      <p:pic>
        <p:nvPicPr>
          <p:cNvPr id="4" name="Resim 3">
            <a:extLst>
              <a:ext uri="{FF2B5EF4-FFF2-40B4-BE49-F238E27FC236}">
                <a16:creationId xmlns:a16="http://schemas.microsoft.com/office/drawing/2014/main" id="{F9CDFED0-4A82-5F3D-5C97-D886EDCD0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999" y="3114381"/>
            <a:ext cx="10571997" cy="3499863"/>
          </a:xfrm>
          <a:prstGeom prst="rect">
            <a:avLst/>
          </a:prstGeom>
        </p:spPr>
      </p:pic>
    </p:spTree>
    <p:extLst>
      <p:ext uri="{BB962C8B-B14F-4D97-AF65-F5344CB8AC3E}">
        <p14:creationId xmlns:p14="http://schemas.microsoft.com/office/powerpoint/2010/main" val="2201865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D57D1BA-ABC1-482A-AF87-0440648634FC}"/>
              </a:ext>
            </a:extLst>
          </p:cNvPr>
          <p:cNvSpPr>
            <a:spLocks noGrp="1"/>
          </p:cNvSpPr>
          <p:nvPr>
            <p:ph type="title"/>
          </p:nvPr>
        </p:nvSpPr>
        <p:spPr/>
        <p:txBody>
          <a:bodyPr/>
          <a:lstStyle/>
          <a:p>
            <a:r>
              <a:rPr lang="tr-TR" dirty="0"/>
              <a:t>Sınıflandırmada Kullanılan Teknikler :</a:t>
            </a:r>
          </a:p>
        </p:txBody>
      </p:sp>
      <p:sp>
        <p:nvSpPr>
          <p:cNvPr id="3" name="İçerik Yer Tutucusu 2">
            <a:extLst>
              <a:ext uri="{FF2B5EF4-FFF2-40B4-BE49-F238E27FC236}">
                <a16:creationId xmlns:a16="http://schemas.microsoft.com/office/drawing/2014/main" id="{32AE3FEF-97B3-425C-BE07-D7B0D0613915}"/>
              </a:ext>
            </a:extLst>
          </p:cNvPr>
          <p:cNvSpPr>
            <a:spLocks noGrp="1"/>
          </p:cNvSpPr>
          <p:nvPr>
            <p:ph idx="1"/>
          </p:nvPr>
        </p:nvSpPr>
        <p:spPr>
          <a:xfrm>
            <a:off x="810000" y="1703813"/>
            <a:ext cx="10554574" cy="3636511"/>
          </a:xfrm>
        </p:spPr>
        <p:txBody>
          <a:bodyPr/>
          <a:lstStyle/>
          <a:p>
            <a:r>
              <a:rPr lang="tr-TR" sz="2000" dirty="0"/>
              <a:t>İşlenmiş bir şekilde sisteme aktarılan görsel siyah- beyaz piksellere dönüştürülüyor. Resmin siyah-beyaz piksellere yani </a:t>
            </a:r>
            <a:r>
              <a:rPr lang="tr-TR" sz="2000" i="1" dirty="0" err="1"/>
              <a:t>Binary</a:t>
            </a:r>
            <a:r>
              <a:rPr lang="tr-TR" sz="2000" i="1" dirty="0"/>
              <a:t> </a:t>
            </a:r>
            <a:r>
              <a:rPr lang="tr-TR" sz="2000" dirty="0"/>
              <a:t>moda dönüştürülmesi iki aşamada gerçekleştiriliyor. Birinci aşamada görselin arka plan katmanı beyaza kirazlar ise siyaha dönüştürülmüştür. İkinci aşamada ise </a:t>
            </a:r>
            <a:r>
              <a:rPr lang="tr-TR" sz="2000" i="1" dirty="0" err="1"/>
              <a:t>Binary</a:t>
            </a:r>
            <a:r>
              <a:rPr lang="tr-TR" sz="2000" dirty="0"/>
              <a:t> </a:t>
            </a:r>
            <a:r>
              <a:rPr lang="tr-TR" sz="2000" dirty="0" err="1"/>
              <a:t>mod</a:t>
            </a:r>
            <a:r>
              <a:rPr lang="tr-TR" sz="2000" dirty="0"/>
              <a:t> da ki görsel MATLAB «</a:t>
            </a:r>
            <a:r>
              <a:rPr lang="tr-TR" sz="2000" b="1" i="1" dirty="0" err="1"/>
              <a:t>bwboundaries</a:t>
            </a:r>
            <a:r>
              <a:rPr lang="tr-TR" sz="2000" dirty="0"/>
              <a:t>» komutu ile ters döndürülerek arka plan katmanı siyaha sınıflandırmaya tabi tutulacak olan kirazlar ise beyaza dönüştürülmektedir. Aşağıdaki Şekil 5’de resmin siyah-beyaz piksellere dönüştürülmüş hali gösterilmiştir.</a:t>
            </a:r>
          </a:p>
          <a:p>
            <a:endParaRPr lang="tr-TR" dirty="0"/>
          </a:p>
        </p:txBody>
      </p:sp>
      <p:pic>
        <p:nvPicPr>
          <p:cNvPr id="5" name="Resim 4">
            <a:extLst>
              <a:ext uri="{FF2B5EF4-FFF2-40B4-BE49-F238E27FC236}">
                <a16:creationId xmlns:a16="http://schemas.microsoft.com/office/drawing/2014/main" id="{A77B2A18-52C1-4040-A84A-4E462D874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5667" y="4449129"/>
            <a:ext cx="8080663" cy="2354739"/>
          </a:xfrm>
          <a:prstGeom prst="rect">
            <a:avLst/>
          </a:prstGeom>
        </p:spPr>
      </p:pic>
    </p:spTree>
    <p:extLst>
      <p:ext uri="{BB962C8B-B14F-4D97-AF65-F5344CB8AC3E}">
        <p14:creationId xmlns:p14="http://schemas.microsoft.com/office/powerpoint/2010/main" val="3777020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D3A1397-2704-413D-9B9D-5417DB680500}"/>
              </a:ext>
            </a:extLst>
          </p:cNvPr>
          <p:cNvSpPr>
            <a:spLocks noGrp="1"/>
          </p:cNvSpPr>
          <p:nvPr>
            <p:ph type="title"/>
          </p:nvPr>
        </p:nvSpPr>
        <p:spPr/>
        <p:txBody>
          <a:bodyPr/>
          <a:lstStyle/>
          <a:p>
            <a:r>
              <a:rPr lang="tr-TR" dirty="0"/>
              <a:t>Sınıflandırmada Kullanılan Teknikler :</a:t>
            </a:r>
          </a:p>
        </p:txBody>
      </p:sp>
      <p:sp>
        <p:nvSpPr>
          <p:cNvPr id="3" name="İçerik Yer Tutucusu 2">
            <a:extLst>
              <a:ext uri="{FF2B5EF4-FFF2-40B4-BE49-F238E27FC236}">
                <a16:creationId xmlns:a16="http://schemas.microsoft.com/office/drawing/2014/main" id="{5BC33E12-F94C-4558-8D82-4EBD72D870A9}"/>
              </a:ext>
            </a:extLst>
          </p:cNvPr>
          <p:cNvSpPr>
            <a:spLocks noGrp="1"/>
          </p:cNvSpPr>
          <p:nvPr>
            <p:ph idx="1"/>
          </p:nvPr>
        </p:nvSpPr>
        <p:spPr>
          <a:xfrm>
            <a:off x="827424" y="1543557"/>
            <a:ext cx="10554574" cy="3636511"/>
          </a:xfrm>
        </p:spPr>
        <p:txBody>
          <a:bodyPr/>
          <a:lstStyle/>
          <a:p>
            <a:r>
              <a:rPr lang="tr-TR" sz="2000" dirty="0"/>
              <a:t>Resim siyah-beyaz piksellere dönüştürülüp ters çevirme işlemi uygulandıktan sonra resimde bulunan belirli boyutun altındaki gürültü olarak tabir edilen nesneler MATLAB </a:t>
            </a:r>
            <a:r>
              <a:rPr lang="tr-TR" sz="2000" b="1" dirty="0"/>
              <a:t>«</a:t>
            </a:r>
            <a:r>
              <a:rPr lang="tr-TR" sz="2000" b="1" i="1" dirty="0" err="1"/>
              <a:t>bwareaopen</a:t>
            </a:r>
            <a:r>
              <a:rPr lang="tr-TR" sz="2000" b="1" dirty="0"/>
              <a:t>» </a:t>
            </a:r>
            <a:r>
              <a:rPr lang="tr-TR" sz="2000" dirty="0"/>
              <a:t>komutu ile kaldırılmıştır. Daha sonra program tarafından tespit edilen kirazların sınırları </a:t>
            </a:r>
            <a:r>
              <a:rPr lang="tr-TR" sz="2000" b="1" i="1" dirty="0" err="1"/>
              <a:t>Eşikleme</a:t>
            </a:r>
            <a:r>
              <a:rPr lang="tr-TR" sz="2000" b="1" i="1" dirty="0"/>
              <a:t> Yöntemi </a:t>
            </a:r>
            <a:r>
              <a:rPr lang="tr-TR" sz="2000" dirty="0"/>
              <a:t>kullanılarak mavi renk ile belirlenmiş ve resimde bulunan nesne sayısı ekrana yansıtılmıştır. </a:t>
            </a:r>
          </a:p>
          <a:p>
            <a:endParaRPr lang="tr-TR" dirty="0"/>
          </a:p>
        </p:txBody>
      </p:sp>
      <p:pic>
        <p:nvPicPr>
          <p:cNvPr id="4" name="Resim 3">
            <a:extLst>
              <a:ext uri="{FF2B5EF4-FFF2-40B4-BE49-F238E27FC236}">
                <a16:creationId xmlns:a16="http://schemas.microsoft.com/office/drawing/2014/main" id="{BE4B4397-35D7-41DA-AF3F-3FFF59530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000" y="4170050"/>
            <a:ext cx="4600986" cy="2687950"/>
          </a:xfrm>
          <a:prstGeom prst="rect">
            <a:avLst/>
          </a:prstGeom>
        </p:spPr>
      </p:pic>
      <p:pic>
        <p:nvPicPr>
          <p:cNvPr id="5" name="Resim 4">
            <a:extLst>
              <a:ext uri="{FF2B5EF4-FFF2-40B4-BE49-F238E27FC236}">
                <a16:creationId xmlns:a16="http://schemas.microsoft.com/office/drawing/2014/main" id="{8BEF08A4-F981-40B3-815B-EA38942DC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1500" y="4170050"/>
            <a:ext cx="5073076" cy="2687950"/>
          </a:xfrm>
          <a:prstGeom prst="rect">
            <a:avLst/>
          </a:prstGeom>
        </p:spPr>
      </p:pic>
    </p:spTree>
    <p:extLst>
      <p:ext uri="{BB962C8B-B14F-4D97-AF65-F5344CB8AC3E}">
        <p14:creationId xmlns:p14="http://schemas.microsoft.com/office/powerpoint/2010/main" val="1183044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86D7020-2A94-4CF0-8225-50C5958F325C}"/>
              </a:ext>
            </a:extLst>
          </p:cNvPr>
          <p:cNvSpPr>
            <a:spLocks noGrp="1"/>
          </p:cNvSpPr>
          <p:nvPr>
            <p:ph type="title"/>
          </p:nvPr>
        </p:nvSpPr>
        <p:spPr/>
        <p:txBody>
          <a:bodyPr/>
          <a:lstStyle/>
          <a:p>
            <a:r>
              <a:rPr lang="tr-TR" dirty="0"/>
              <a:t>Sonuç </a:t>
            </a:r>
          </a:p>
        </p:txBody>
      </p:sp>
      <p:sp>
        <p:nvSpPr>
          <p:cNvPr id="3" name="İçerik Yer Tutucusu 2">
            <a:extLst>
              <a:ext uri="{FF2B5EF4-FFF2-40B4-BE49-F238E27FC236}">
                <a16:creationId xmlns:a16="http://schemas.microsoft.com/office/drawing/2014/main" id="{0CE26F39-BC9E-462B-A2AB-5D501C03A29B}"/>
              </a:ext>
            </a:extLst>
          </p:cNvPr>
          <p:cNvSpPr>
            <a:spLocks noGrp="1"/>
          </p:cNvSpPr>
          <p:nvPr>
            <p:ph idx="1"/>
          </p:nvPr>
        </p:nvSpPr>
        <p:spPr>
          <a:xfrm>
            <a:off x="818712" y="2495664"/>
            <a:ext cx="10554574" cy="3636511"/>
          </a:xfrm>
        </p:spPr>
        <p:txBody>
          <a:bodyPr>
            <a:normAutofit/>
          </a:bodyPr>
          <a:lstStyle/>
          <a:p>
            <a:r>
              <a:rPr lang="tr-TR" sz="2000" dirty="0"/>
              <a:t>Yapılan çalışmada,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a:t>
            </a:r>
            <a:r>
              <a:rPr lang="tr-TR" sz="2000" dirty="0" err="1"/>
              <a:t>dahada</a:t>
            </a:r>
            <a:r>
              <a:rPr lang="tr-TR" sz="2000" dirty="0"/>
              <a:t> arttırılacaktır. Yapılan çalışmada kiraz meyvesinin referans boyut değerleri isteğe göre değiştirilerek farklı boyutlarda sınıflama işlemleri de gerçekleştirilebilmektedir. </a:t>
            </a:r>
          </a:p>
        </p:txBody>
      </p:sp>
    </p:spTree>
    <p:extLst>
      <p:ext uri="{BB962C8B-B14F-4D97-AF65-F5344CB8AC3E}">
        <p14:creationId xmlns:p14="http://schemas.microsoft.com/office/powerpoint/2010/main" val="1518329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8A42508-7341-450D-BD4C-83E9D83A0C61}"/>
              </a:ext>
            </a:extLst>
          </p:cNvPr>
          <p:cNvSpPr>
            <a:spLocks noGrp="1"/>
          </p:cNvSpPr>
          <p:nvPr>
            <p:ph type="title"/>
          </p:nvPr>
        </p:nvSpPr>
        <p:spPr/>
        <p:txBody>
          <a:bodyPr/>
          <a:lstStyle/>
          <a:p>
            <a:r>
              <a:rPr lang="tr-TR" dirty="0"/>
              <a:t>Sonuç </a:t>
            </a:r>
          </a:p>
        </p:txBody>
      </p:sp>
      <p:sp>
        <p:nvSpPr>
          <p:cNvPr id="3" name="İçerik Yer Tutucusu 2">
            <a:extLst>
              <a:ext uri="{FF2B5EF4-FFF2-40B4-BE49-F238E27FC236}">
                <a16:creationId xmlns:a16="http://schemas.microsoft.com/office/drawing/2014/main" id="{671423C5-A53D-433E-91B0-B64183E76CD8}"/>
              </a:ext>
            </a:extLst>
          </p:cNvPr>
          <p:cNvSpPr>
            <a:spLocks noGrp="1"/>
          </p:cNvSpPr>
          <p:nvPr>
            <p:ph idx="1"/>
          </p:nvPr>
        </p:nvSpPr>
        <p:spPr/>
        <p:txBody>
          <a:bodyPr/>
          <a:lstStyle/>
          <a:p>
            <a:r>
              <a:rPr lang="tr-TR" sz="2000" dirty="0"/>
              <a:t>Ayrıca 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 Yapılan çalışma ile farklı büyüklükteki meyveler sistem tarafından başarılı bir şekilde değerlendirilerek sınıflandırılmıştır. Bu sayede kalite ve pazarlama için önemli bir etken olan sınıflandırma işlemi gerçekleştirilmiştir. </a:t>
            </a:r>
            <a:r>
              <a:rPr lang="tr-TR" sz="2000" dirty="0" err="1"/>
              <a:t>Matlab</a:t>
            </a:r>
            <a:r>
              <a:rPr lang="tr-TR" sz="2000" dirty="0"/>
              <a:t> programında görüntü işleme yöntemleri ile kiraz meyvesinin sınıflandırılması üzerine yapılmış bu çalışma, diğer çalışmalar içinde bir örnek teşkil edecektir.</a:t>
            </a:r>
          </a:p>
          <a:p>
            <a:endParaRPr lang="tr-TR" dirty="0"/>
          </a:p>
        </p:txBody>
      </p:sp>
    </p:spTree>
    <p:extLst>
      <p:ext uri="{BB962C8B-B14F-4D97-AF65-F5344CB8AC3E}">
        <p14:creationId xmlns:p14="http://schemas.microsoft.com/office/powerpoint/2010/main" val="1520272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1E56D56-C340-4565-B01E-F3A705204893}"/>
              </a:ext>
            </a:extLst>
          </p:cNvPr>
          <p:cNvSpPr>
            <a:spLocks noGrp="1"/>
          </p:cNvSpPr>
          <p:nvPr>
            <p:ph type="title"/>
          </p:nvPr>
        </p:nvSpPr>
        <p:spPr/>
        <p:txBody>
          <a:bodyPr/>
          <a:lstStyle/>
          <a:p>
            <a:r>
              <a:rPr lang="tr-TR" dirty="0"/>
              <a:t>KAYNAKÇA</a:t>
            </a:r>
          </a:p>
        </p:txBody>
      </p:sp>
      <p:sp>
        <p:nvSpPr>
          <p:cNvPr id="3" name="İçerik Yer Tutucusu 2">
            <a:extLst>
              <a:ext uri="{FF2B5EF4-FFF2-40B4-BE49-F238E27FC236}">
                <a16:creationId xmlns:a16="http://schemas.microsoft.com/office/drawing/2014/main" id="{CD87705C-5DEF-41A3-8CB9-3563ED83549E}"/>
              </a:ext>
            </a:extLst>
          </p:cNvPr>
          <p:cNvSpPr>
            <a:spLocks noGrp="1"/>
          </p:cNvSpPr>
          <p:nvPr>
            <p:ph idx="1"/>
          </p:nvPr>
        </p:nvSpPr>
        <p:spPr>
          <a:xfrm>
            <a:off x="818712" y="2222287"/>
            <a:ext cx="11115622" cy="4291635"/>
          </a:xfrm>
        </p:spPr>
        <p:txBody>
          <a:bodyPr>
            <a:normAutofit fontScale="92500"/>
          </a:bodyPr>
          <a:lstStyle/>
          <a:p>
            <a:r>
              <a:rPr lang="tr-TR" sz="1100" dirty="0"/>
              <a:t>[1] Konya ili Taşkent ilçesi Kiraz </a:t>
            </a:r>
            <a:r>
              <a:rPr lang="tr-TR" sz="1100" dirty="0" err="1"/>
              <a:t>Çalıştayı</a:t>
            </a:r>
            <a:r>
              <a:rPr lang="tr-TR" sz="1100" dirty="0"/>
              <a:t>, 2015, Konya İli Taşkent İlçesi Kiraz Üreten Tarım İşletmelerinin Yapısının Belirlenmesi, http://arastirma.tarim.gov.tr/bahridagdas/Belgeler/TA%C5%9EKENT%20K%C4%B0RAZ%20RAPOR%2028%20ocak%20201 5%20[1].</a:t>
            </a:r>
            <a:r>
              <a:rPr lang="tr-TR" sz="1100" dirty="0" err="1"/>
              <a:t>pdf</a:t>
            </a:r>
            <a:r>
              <a:rPr lang="tr-TR" sz="1100" dirty="0"/>
              <a:t>. </a:t>
            </a:r>
          </a:p>
          <a:p>
            <a:r>
              <a:rPr lang="tr-TR" sz="1100" dirty="0"/>
              <a:t>[2] Vural, A.A. (2014). Ilıman İklim Meyveleri ve Organik Tarım Araştırmaları Çalışma Grubu, Tarımsal Araştırmalar ve Politikalar Genel Müdürlüğü. </a:t>
            </a:r>
          </a:p>
          <a:p>
            <a:r>
              <a:rPr lang="tr-TR" sz="1100" dirty="0"/>
              <a:t>[3] Orhan, E. R., CETİŞLİ, B., SOFU, M. M., &amp; KAYACAN, M. C. (2013). Gerçek Zamanlı Otomatik Elma Tasnifleme. </a:t>
            </a:r>
            <a:r>
              <a:rPr lang="tr-TR" sz="1100" dirty="0" err="1"/>
              <a:t>Journal</a:t>
            </a:r>
            <a:r>
              <a:rPr lang="tr-TR" sz="1100" dirty="0"/>
              <a:t> of Natural </a:t>
            </a:r>
            <a:r>
              <a:rPr lang="tr-TR" sz="1100" dirty="0" err="1"/>
              <a:t>and</a:t>
            </a:r>
            <a:r>
              <a:rPr lang="tr-TR" sz="1100" dirty="0"/>
              <a:t> </a:t>
            </a:r>
            <a:r>
              <a:rPr lang="tr-TR" sz="1100" dirty="0" err="1"/>
              <a:t>Applied</a:t>
            </a:r>
            <a:r>
              <a:rPr lang="tr-TR" sz="1100" dirty="0"/>
              <a:t> </a:t>
            </a:r>
            <a:r>
              <a:rPr lang="tr-TR" sz="1100" dirty="0" err="1"/>
              <a:t>Science</a:t>
            </a:r>
            <a:r>
              <a:rPr lang="tr-TR" sz="1100" dirty="0"/>
              <a:t>, 17(2), 31-38.</a:t>
            </a:r>
          </a:p>
          <a:p>
            <a:r>
              <a:rPr lang="tr-TR" sz="1100" dirty="0"/>
              <a:t>[4] SABANCI, K., AYDIN, C., &amp; ÜNLERŞEN, M. F. (2012). Görüntü işleme ve yapay sinir ağları yardımıyla patates sınıflandırma parametrelerinin belirlenmesi. Iğdır Üniversitesi Fen Bilimleri Enstitüsü Dergisi, 2(2 </a:t>
            </a:r>
            <a:r>
              <a:rPr lang="tr-TR" sz="1100" dirty="0" err="1"/>
              <a:t>Sp</a:t>
            </a:r>
            <a:r>
              <a:rPr lang="tr-TR" sz="1100" dirty="0"/>
              <a:t>: A), 59-62. </a:t>
            </a:r>
          </a:p>
          <a:p>
            <a:r>
              <a:rPr lang="tr-TR" sz="1100" dirty="0"/>
              <a:t>[5] </a:t>
            </a:r>
            <a:r>
              <a:rPr lang="tr-TR" sz="1100" dirty="0" err="1"/>
              <a:t>Chen</a:t>
            </a:r>
            <a:r>
              <a:rPr lang="tr-TR" sz="1100" dirty="0"/>
              <a:t>, Y. R., </a:t>
            </a:r>
            <a:r>
              <a:rPr lang="tr-TR" sz="1100" dirty="0" err="1"/>
              <a:t>Chao</a:t>
            </a:r>
            <a:r>
              <a:rPr lang="tr-TR" sz="1100" dirty="0"/>
              <a:t>, K., &amp; Kim, M. S. (2002). Machine </a:t>
            </a:r>
            <a:r>
              <a:rPr lang="tr-TR" sz="1100" dirty="0" err="1"/>
              <a:t>vision</a:t>
            </a:r>
            <a:r>
              <a:rPr lang="tr-TR" sz="1100" dirty="0"/>
              <a:t> </a:t>
            </a:r>
            <a:r>
              <a:rPr lang="tr-TR" sz="1100" dirty="0" err="1"/>
              <a:t>technology</a:t>
            </a:r>
            <a:r>
              <a:rPr lang="tr-TR" sz="1100" dirty="0"/>
              <a:t> </a:t>
            </a:r>
            <a:r>
              <a:rPr lang="tr-TR" sz="1100" dirty="0" err="1"/>
              <a:t>for</a:t>
            </a:r>
            <a:r>
              <a:rPr lang="tr-TR" sz="1100" dirty="0"/>
              <a:t> </a:t>
            </a:r>
            <a:r>
              <a:rPr lang="tr-TR" sz="1100" dirty="0" err="1"/>
              <a:t>agricultural</a:t>
            </a:r>
            <a:r>
              <a:rPr lang="tr-TR" sz="1100" dirty="0"/>
              <a:t> </a:t>
            </a:r>
            <a:r>
              <a:rPr lang="tr-TR" sz="1100" dirty="0" err="1"/>
              <a:t>applications</a:t>
            </a:r>
            <a:r>
              <a:rPr lang="tr-TR" sz="1100" dirty="0"/>
              <a:t>. </a:t>
            </a:r>
            <a:r>
              <a:rPr lang="tr-TR" sz="1100" dirty="0" err="1"/>
              <a:t>Computers</a:t>
            </a:r>
            <a:r>
              <a:rPr lang="tr-TR" sz="1100" dirty="0"/>
              <a:t> </a:t>
            </a:r>
            <a:r>
              <a:rPr lang="tr-TR" sz="1100" dirty="0" err="1"/>
              <a:t>and</a:t>
            </a:r>
            <a:r>
              <a:rPr lang="tr-TR" sz="1100" dirty="0"/>
              <a:t> </a:t>
            </a:r>
            <a:r>
              <a:rPr lang="tr-TR" sz="1100" dirty="0" err="1"/>
              <a:t>electronics</a:t>
            </a:r>
            <a:r>
              <a:rPr lang="tr-TR" sz="1100" dirty="0"/>
              <a:t> in </a:t>
            </a:r>
            <a:r>
              <a:rPr lang="tr-TR" sz="1100" dirty="0" err="1"/>
              <a:t>Agriculture</a:t>
            </a:r>
            <a:r>
              <a:rPr lang="tr-TR" sz="1100" dirty="0"/>
              <a:t>, 36(2-3), 173-191. </a:t>
            </a:r>
          </a:p>
          <a:p>
            <a:r>
              <a:rPr lang="tr-TR" sz="1100" dirty="0"/>
              <a:t>[6] Sofu, M. M., Er, O., Kayacan, M. C., &amp; </a:t>
            </a:r>
            <a:r>
              <a:rPr lang="tr-TR" sz="1100" dirty="0" err="1"/>
              <a:t>Cetişli</a:t>
            </a:r>
            <a:r>
              <a:rPr lang="tr-TR" sz="1100" dirty="0"/>
              <a:t>, B. (2013). Elmaların görüntü işleme yöntemi ile sınıflandırılması ve leke tespiti. Gıda Teknolojileri Elektronik Dergisi, 8(1), 12-25. </a:t>
            </a:r>
          </a:p>
          <a:p>
            <a:r>
              <a:rPr lang="tr-TR" sz="1100" dirty="0"/>
              <a:t>[7] Öztürk, Ş., &amp; Özkaya, U. (2020). </a:t>
            </a:r>
            <a:r>
              <a:rPr lang="tr-TR" sz="1100" dirty="0" err="1"/>
              <a:t>Gastrointestinal</a:t>
            </a:r>
            <a:r>
              <a:rPr lang="tr-TR" sz="1100" dirty="0"/>
              <a:t> </a:t>
            </a:r>
            <a:r>
              <a:rPr lang="tr-TR" sz="1100" dirty="0" err="1"/>
              <a:t>tract</a:t>
            </a:r>
            <a:r>
              <a:rPr lang="tr-TR" sz="1100" dirty="0"/>
              <a:t> </a:t>
            </a:r>
            <a:r>
              <a:rPr lang="tr-TR" sz="1100" dirty="0" err="1"/>
              <a:t>classification</a:t>
            </a:r>
            <a:r>
              <a:rPr lang="tr-TR" sz="1100" dirty="0"/>
              <a:t> </a:t>
            </a:r>
            <a:r>
              <a:rPr lang="tr-TR" sz="1100" dirty="0" err="1"/>
              <a:t>using</a:t>
            </a:r>
            <a:r>
              <a:rPr lang="tr-TR" sz="1100" dirty="0"/>
              <a:t> </a:t>
            </a:r>
            <a:r>
              <a:rPr lang="tr-TR" sz="1100" dirty="0" err="1"/>
              <a:t>improved</a:t>
            </a:r>
            <a:r>
              <a:rPr lang="tr-TR" sz="1100" dirty="0"/>
              <a:t> LSTM </a:t>
            </a:r>
            <a:r>
              <a:rPr lang="tr-TR" sz="1100" dirty="0" err="1"/>
              <a:t>based</a:t>
            </a:r>
            <a:r>
              <a:rPr lang="tr-TR" sz="1100" dirty="0"/>
              <a:t> CNN. Multimedia Tools </a:t>
            </a:r>
            <a:r>
              <a:rPr lang="tr-TR" sz="1100" dirty="0" err="1"/>
              <a:t>and</a:t>
            </a:r>
            <a:r>
              <a:rPr lang="tr-TR" sz="1100" dirty="0"/>
              <a:t> Applications, 1-16. </a:t>
            </a:r>
          </a:p>
          <a:p>
            <a:r>
              <a:rPr lang="tr-TR" sz="1100" dirty="0"/>
              <a:t>[8] </a:t>
            </a:r>
            <a:r>
              <a:rPr lang="tr-TR" sz="1100" dirty="0" err="1"/>
              <a:t>Bennedsen</a:t>
            </a:r>
            <a:r>
              <a:rPr lang="tr-TR" sz="1100" dirty="0"/>
              <a:t>, B. S., </a:t>
            </a:r>
            <a:r>
              <a:rPr lang="tr-TR" sz="1100" dirty="0" err="1"/>
              <a:t>Peterson</a:t>
            </a:r>
            <a:r>
              <a:rPr lang="tr-TR" sz="1100" dirty="0"/>
              <a:t>, D. L., &amp; </a:t>
            </a:r>
            <a:r>
              <a:rPr lang="tr-TR" sz="1100" dirty="0" err="1"/>
              <a:t>Tabb</a:t>
            </a:r>
            <a:r>
              <a:rPr lang="tr-TR" sz="1100" dirty="0"/>
              <a:t>, A. (2005). </a:t>
            </a:r>
            <a:r>
              <a:rPr lang="tr-TR" sz="1100" dirty="0" err="1"/>
              <a:t>Identifying</a:t>
            </a:r>
            <a:r>
              <a:rPr lang="tr-TR" sz="1100" dirty="0"/>
              <a:t> </a:t>
            </a:r>
            <a:r>
              <a:rPr lang="tr-TR" sz="1100" dirty="0" err="1"/>
              <a:t>defects</a:t>
            </a:r>
            <a:r>
              <a:rPr lang="tr-TR" sz="1100" dirty="0"/>
              <a:t> in </a:t>
            </a:r>
            <a:r>
              <a:rPr lang="tr-TR" sz="1100" dirty="0" err="1"/>
              <a:t>images</a:t>
            </a:r>
            <a:r>
              <a:rPr lang="tr-TR" sz="1100" dirty="0"/>
              <a:t> of </a:t>
            </a:r>
            <a:r>
              <a:rPr lang="tr-TR" sz="1100" dirty="0" err="1"/>
              <a:t>rotating</a:t>
            </a:r>
            <a:r>
              <a:rPr lang="tr-TR" sz="1100" dirty="0"/>
              <a:t> </a:t>
            </a:r>
            <a:r>
              <a:rPr lang="tr-TR" sz="1100" dirty="0" err="1"/>
              <a:t>apples</a:t>
            </a:r>
            <a:r>
              <a:rPr lang="tr-TR" sz="1100" dirty="0"/>
              <a:t>. </a:t>
            </a:r>
            <a:r>
              <a:rPr lang="tr-TR" sz="1100" dirty="0" err="1"/>
              <a:t>Computers</a:t>
            </a:r>
            <a:r>
              <a:rPr lang="tr-TR" sz="1100" dirty="0"/>
              <a:t> </a:t>
            </a:r>
            <a:r>
              <a:rPr lang="tr-TR" sz="1100" dirty="0" err="1"/>
              <a:t>and</a:t>
            </a:r>
            <a:r>
              <a:rPr lang="tr-TR" sz="1100" dirty="0"/>
              <a:t> </a:t>
            </a:r>
            <a:r>
              <a:rPr lang="tr-TR" sz="1100" dirty="0" err="1"/>
              <a:t>Electronics</a:t>
            </a:r>
            <a:r>
              <a:rPr lang="tr-TR" sz="1100" dirty="0"/>
              <a:t> in </a:t>
            </a:r>
            <a:r>
              <a:rPr lang="tr-TR" sz="1100" dirty="0" err="1"/>
              <a:t>Agriculture</a:t>
            </a:r>
            <a:r>
              <a:rPr lang="tr-TR" sz="1100" dirty="0"/>
              <a:t>, 48(2), 92-102. </a:t>
            </a:r>
          </a:p>
          <a:p>
            <a:r>
              <a:rPr lang="tr-TR" sz="1100" dirty="0"/>
              <a:t>[9] Çelik, Y., &amp; </a:t>
            </a:r>
            <a:r>
              <a:rPr lang="tr-TR" sz="1100" dirty="0" err="1"/>
              <a:t>Sarıaltın</a:t>
            </a:r>
            <a:r>
              <a:rPr lang="tr-TR" sz="1100" dirty="0"/>
              <a:t>, H. K. Türkiye’de Kiraz Üretiminin Yapısal Analizi. Türk Tarım ve Doğa Bilimleri Dergisi, 6(4), 596-607. </a:t>
            </a:r>
          </a:p>
          <a:p>
            <a:r>
              <a:rPr lang="tr-TR" sz="1100" dirty="0"/>
              <a:t>[10]Dünyada Kiraz, https://www.tarimorman.gov.tr/BUGEM/Belgeler/M%C4%B0LL%C4%B0%20TARIM/%C3%9Cr%C3%BCn%20Masalar%C4 %B1%20%C3%9Cr%C3%BCn%20De%C4%9Ferlendirme%20Raporlar%C4%B1%20yay%C4%B1mland%C4%B1/Kiraz%20 De%C4%9Ferlendirme%20Raporu.pdf </a:t>
            </a:r>
          </a:p>
          <a:p>
            <a:r>
              <a:rPr lang="tr-TR" sz="1100" dirty="0"/>
              <a:t>[11]Türkiye İstatistik Kurumu, 2020, Bitkisel Üretim İstatistikleri, Taş Çekirdekli Meyveler 1988-2019, http://www.tuik.gov.tr/PreTablo.do?alt_id=1001 </a:t>
            </a:r>
          </a:p>
          <a:p>
            <a:r>
              <a:rPr lang="tr-TR" sz="1100" dirty="0"/>
              <a:t>[12]YAMAN, K., SARUCAN, A., Mehmet, A. T. A. K., &amp; AKTÜRK, N. (2001). Dinamik çizelgeleme için görüntü işleme ve arıma modelleri yardımıyla veri hazırlama. Gazi Üniversitesi Mühendislik-Mimarlık Fakültesi Dergisi, 16(1). </a:t>
            </a:r>
          </a:p>
          <a:p>
            <a:r>
              <a:rPr lang="tr-TR" sz="1100" dirty="0"/>
              <a:t>[13]TS 793 Kiraz Ve Vişne Standardizasyon Tebliği, https://www.resmigazete.gov.tr/eskiler/2008/05/20080530-14.htm</a:t>
            </a:r>
          </a:p>
        </p:txBody>
      </p:sp>
    </p:spTree>
    <p:extLst>
      <p:ext uri="{BB962C8B-B14F-4D97-AF65-F5344CB8AC3E}">
        <p14:creationId xmlns:p14="http://schemas.microsoft.com/office/powerpoint/2010/main" val="1783927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CAFB6F6-DFC9-4B8B-90DC-EC2135D54619}"/>
              </a:ext>
            </a:extLst>
          </p:cNvPr>
          <p:cNvSpPr>
            <a:spLocks noGrp="1"/>
          </p:cNvSpPr>
          <p:nvPr>
            <p:ph type="ctrTitle"/>
          </p:nvPr>
        </p:nvSpPr>
        <p:spPr>
          <a:xfrm>
            <a:off x="810000" y="836404"/>
            <a:ext cx="10572000" cy="2971051"/>
          </a:xfrm>
        </p:spPr>
        <p:txBody>
          <a:bodyPr anchor="ctr"/>
          <a:lstStyle/>
          <a:p>
            <a:pPr algn="ctr"/>
            <a:r>
              <a:rPr lang="tr-TR" sz="6600" dirty="0"/>
              <a:t>TEŞEKKÜRLER</a:t>
            </a:r>
          </a:p>
        </p:txBody>
      </p:sp>
      <p:sp>
        <p:nvSpPr>
          <p:cNvPr id="6" name="Dikdörtgen 5">
            <a:extLst>
              <a:ext uri="{FF2B5EF4-FFF2-40B4-BE49-F238E27FC236}">
                <a16:creationId xmlns:a16="http://schemas.microsoft.com/office/drawing/2014/main" id="{03166B9B-005F-46AA-9F0A-AD93E5AF6B4E}"/>
              </a:ext>
            </a:extLst>
          </p:cNvPr>
          <p:cNvSpPr/>
          <p:nvPr/>
        </p:nvSpPr>
        <p:spPr>
          <a:xfrm>
            <a:off x="3048000" y="5078939"/>
            <a:ext cx="6096000" cy="707886"/>
          </a:xfrm>
          <a:prstGeom prst="rect">
            <a:avLst/>
          </a:prstGeom>
        </p:spPr>
        <p:txBody>
          <a:bodyPr>
            <a:spAutoFit/>
          </a:bodyPr>
          <a:lstStyle/>
          <a:p>
            <a:pPr algn="ctr"/>
            <a:r>
              <a:rPr lang="tr-TR" sz="2000" dirty="0"/>
              <a:t>Görüntü İşleme Yöntemleri Kullanılarak Kiraz Meyvesinin Sınıflandırılması </a:t>
            </a:r>
          </a:p>
        </p:txBody>
      </p:sp>
      <p:sp>
        <p:nvSpPr>
          <p:cNvPr id="7" name="Dikdörtgen 6">
            <a:extLst>
              <a:ext uri="{FF2B5EF4-FFF2-40B4-BE49-F238E27FC236}">
                <a16:creationId xmlns:a16="http://schemas.microsoft.com/office/drawing/2014/main" id="{3DBA8317-FB7F-4B57-A8BE-7DDFB8478C77}"/>
              </a:ext>
            </a:extLst>
          </p:cNvPr>
          <p:cNvSpPr/>
          <p:nvPr/>
        </p:nvSpPr>
        <p:spPr>
          <a:xfrm>
            <a:off x="3854040" y="6021596"/>
            <a:ext cx="4483920" cy="461665"/>
          </a:xfrm>
          <a:prstGeom prst="rect">
            <a:avLst/>
          </a:prstGeom>
        </p:spPr>
        <p:txBody>
          <a:bodyPr wrap="none">
            <a:spAutoFit/>
          </a:bodyPr>
          <a:lstStyle/>
          <a:p>
            <a:r>
              <a:rPr lang="tr-TR" sz="2400" dirty="0"/>
              <a:t>Hayri İNCEKARA, Murat SELEK</a:t>
            </a:r>
          </a:p>
        </p:txBody>
      </p:sp>
    </p:spTree>
    <p:extLst>
      <p:ext uri="{BB962C8B-B14F-4D97-AF65-F5344CB8AC3E}">
        <p14:creationId xmlns:p14="http://schemas.microsoft.com/office/powerpoint/2010/main" val="4195882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klif">
  <a:themeElements>
    <a:clrScheme name="Teklif">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klif">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TM03457503[[fn=Teklif]]</Template>
  <TotalTime>32</TotalTime>
  <Words>994</Words>
  <Application>Microsoft Office PowerPoint</Application>
  <PresentationFormat>Geniş ekran</PresentationFormat>
  <Paragraphs>31</Paragraphs>
  <Slides>9</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9</vt:i4>
      </vt:variant>
    </vt:vector>
  </HeadingPairs>
  <TitlesOfParts>
    <vt:vector size="12" baseType="lpstr">
      <vt:lpstr>Century Gothic</vt:lpstr>
      <vt:lpstr>Wingdings 2</vt:lpstr>
      <vt:lpstr>Teklif</vt:lpstr>
      <vt:lpstr>KİRAZ’IN GÖRÜNTÜ İŞLEME İLE SINIFLANDIRILDMASI</vt:lpstr>
      <vt:lpstr>MATLAB ile Sınıflandırma :</vt:lpstr>
      <vt:lpstr>Sınıflandırmada Kullanılan Teknikler :</vt:lpstr>
      <vt:lpstr>Sınıflandırmada Kullanılan Teknikler :</vt:lpstr>
      <vt:lpstr>Sınıflandırmada Kullanılan Teknikler :</vt:lpstr>
      <vt:lpstr>Sonuç </vt:lpstr>
      <vt:lpstr>Sonuç </vt:lpstr>
      <vt:lpstr>KAYNAKÇA</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KİRAZ’IN GÖRÜNTÜ İŞLEME İLE SINIFLANDIRILDMASI</dc:title>
  <dc:creator>ASUS</dc:creator>
  <cp:lastModifiedBy>ASUS</cp:lastModifiedBy>
  <cp:revision>4</cp:revision>
  <dcterms:created xsi:type="dcterms:W3CDTF">2022-11-17T15:25:40Z</dcterms:created>
  <dcterms:modified xsi:type="dcterms:W3CDTF">2022-11-17T20:29:50Z</dcterms:modified>
</cp:coreProperties>
</file>