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9af322220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9af322220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9ded537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9ded537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ded537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ded537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af3222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9af3222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ded537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ded537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9af322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9af322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af32222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af32222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ded537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ded537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ded537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ded537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ded537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ded537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ded537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ded537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9ded537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9ded537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ded53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ded53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af322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af322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tatista.com/statistics/1117196/delivery-time-e-commerce-brazil/#:~:text=Delivery%20time%20for%20an%20online%20orders%20in%20Brazil%202020&amp;text=As%20of%20March%202020%2C%20an,percent%20and%20reached%2016%20days.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4800" y="1143775"/>
            <a:ext cx="8474400" cy="13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80"/>
              <a:t>MAGIST </a:t>
            </a:r>
            <a:endParaRPr sz="4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80"/>
              <a:t>DATA ANALYSIS</a:t>
            </a:r>
            <a:endParaRPr sz="4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11475" y="3701326"/>
            <a:ext cx="82221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HELD ON 04.07.2024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PRESENTED BY : 	Hyoeun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Sanyuja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Kizita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75" y="3297625"/>
            <a:ext cx="1599677" cy="159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 ranks </a:t>
            </a:r>
            <a:r>
              <a:rPr lang="en-GB">
                <a:solidFill>
                  <a:srgbClr val="FF9900"/>
                </a:solidFill>
              </a:rPr>
              <a:t>1st</a:t>
            </a:r>
            <a:r>
              <a:rPr lang="en-GB"/>
              <a:t> as order status: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06025" y="1077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total cost of delivered items is </a:t>
            </a:r>
            <a:r>
              <a:rPr b="1" lang="en-GB">
                <a:solidFill>
                  <a:srgbClr val="FF9900"/>
                </a:solidFill>
              </a:rPr>
              <a:t>1,10,197 €,</a:t>
            </a:r>
            <a:r>
              <a:rPr lang="en-GB"/>
              <a:t> shipped items are </a:t>
            </a:r>
            <a:r>
              <a:rPr b="1" lang="en-GB">
                <a:solidFill>
                  <a:srgbClr val="FF9900"/>
                </a:solidFill>
              </a:rPr>
              <a:t>1,185 €,</a:t>
            </a:r>
            <a:r>
              <a:rPr lang="en-GB"/>
              <a:t> and canceled items are </a:t>
            </a:r>
            <a:r>
              <a:rPr b="1" lang="en-GB">
                <a:solidFill>
                  <a:srgbClr val="FF9900"/>
                </a:solidFill>
              </a:rPr>
              <a:t>542 €</a:t>
            </a:r>
            <a:r>
              <a:rPr lang="en-GB"/>
              <a:t>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5" y="2402550"/>
            <a:ext cx="8933149" cy="18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55800" y="1757725"/>
            <a:ext cx="7832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900"/>
              <a:t>3.</a:t>
            </a:r>
            <a:r>
              <a:rPr lang="en-GB" sz="3700"/>
              <a:t> </a:t>
            </a:r>
            <a:r>
              <a:rPr b="1" lang="en-GB" sz="3900"/>
              <a:t>Delivery and Customer reviews</a:t>
            </a:r>
            <a:endParaRPr b="1"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/>
              <a:t>Delivery specifications:</a:t>
            </a:r>
            <a:endParaRPr b="1" sz="29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65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600"/>
              <a:t>Avg. Delivery time: </a:t>
            </a:r>
            <a:r>
              <a:rPr b="1" lang="en-GB" sz="3200">
                <a:solidFill>
                  <a:srgbClr val="FF9900"/>
                </a:solidFill>
              </a:rPr>
              <a:t>13</a:t>
            </a:r>
            <a:r>
              <a:rPr b="1" lang="en-GB" sz="2600"/>
              <a:t> </a:t>
            </a:r>
            <a:r>
              <a:rPr lang="en-GB" sz="2600"/>
              <a:t>days 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9900"/>
                </a:solidFill>
              </a:rPr>
              <a:t>3</a:t>
            </a:r>
            <a:r>
              <a:rPr lang="en-GB" sz="2600">
                <a:solidFill>
                  <a:srgbClr val="FF9900"/>
                </a:solidFill>
              </a:rPr>
              <a:t> days </a:t>
            </a:r>
            <a:r>
              <a:rPr b="1" lang="en-GB" sz="2600">
                <a:solidFill>
                  <a:srgbClr val="FF9900"/>
                </a:solidFill>
              </a:rPr>
              <a:t>faster</a:t>
            </a:r>
            <a:r>
              <a:rPr lang="en-GB" sz="2600"/>
              <a:t> than the average 16 days* in Brazil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Avg. Delivery fee: </a:t>
            </a:r>
            <a:r>
              <a:rPr lang="en-GB" sz="2600">
                <a:solidFill>
                  <a:srgbClr val="FF9900"/>
                </a:solidFill>
              </a:rPr>
              <a:t>18.90€ </a:t>
            </a:r>
            <a:endParaRPr sz="2600">
              <a:solidFill>
                <a:srgbClr val="FF9900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76250" y="4504800"/>
            <a:ext cx="415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 Statista (</a:t>
            </a:r>
            <a:r>
              <a:rPr lang="en-GB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Average delivery time for an online order in Brazil</a:t>
            </a: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00"/>
              <a:t>Vast Majority on Positive Reviews:</a:t>
            </a:r>
            <a:endParaRPr b="1" sz="2600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520600" cy="35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00"/>
              <a:t>KEY INSIGHTS</a:t>
            </a:r>
            <a:r>
              <a:rPr b="1" lang="en-GB" sz="3700"/>
              <a:t>:</a:t>
            </a:r>
            <a:endParaRPr b="1" sz="37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80025" y="1216925"/>
            <a:ext cx="44157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POSITIVE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User growth </a:t>
            </a:r>
            <a:r>
              <a:rPr b="1" lang="en-GB"/>
              <a:t>improved </a:t>
            </a:r>
            <a:r>
              <a:rPr lang="en-GB"/>
              <a:t>(2+ years)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Delivery time </a:t>
            </a:r>
            <a:r>
              <a:rPr b="1" lang="en-GB"/>
              <a:t>faster</a:t>
            </a:r>
            <a:r>
              <a:rPr lang="en-GB"/>
              <a:t> than average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Positive</a:t>
            </a:r>
            <a:r>
              <a:rPr lang="en-GB"/>
              <a:t> Customer reviews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795725" y="1216925"/>
            <a:ext cx="39903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NEGATIVE</a:t>
            </a:r>
            <a:endParaRPr b="1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Small share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/>
              <a:t>of ‘Tech item’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Lack of </a:t>
            </a:r>
            <a:r>
              <a:rPr b="1" lang="en-GB"/>
              <a:t>High-value </a:t>
            </a:r>
            <a:r>
              <a:rPr lang="en-GB"/>
              <a:t>product experience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235500" y="3289000"/>
            <a:ext cx="879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Eniac </a:t>
            </a:r>
            <a:r>
              <a:rPr b="1"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would not be beneficial </a:t>
            </a: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a partnership with Magist.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376907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2675400"/>
            <a:ext cx="20097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066800"/>
            <a:ext cx="852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100"/>
              <a:t>THANKYOU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34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In-Depth Analysis of </a:t>
            </a:r>
            <a:r>
              <a:rPr lang="en-GB" sz="2800">
                <a:solidFill>
                  <a:srgbClr val="F28E2B"/>
                </a:solidFill>
              </a:rPr>
              <a:t>Tech Item</a:t>
            </a:r>
            <a:r>
              <a:rPr lang="en-GB" sz="2800">
                <a:solidFill>
                  <a:schemeClr val="dk1"/>
                </a:solidFill>
              </a:rPr>
              <a:t> in Magist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User growth in Magist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Delivery and Customer reviews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/>
              <a:t>CONTENT: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413450" y="1720800"/>
            <a:ext cx="63171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AutoNum type="arabicPeriod"/>
            </a:pPr>
            <a:r>
              <a:rPr b="1" lang="en-GB" sz="3900"/>
              <a:t>In-Depth Analysis </a:t>
            </a:r>
            <a:r>
              <a:rPr b="1" lang="en-GB" sz="3900"/>
              <a:t>of</a:t>
            </a:r>
            <a:r>
              <a:rPr b="1" lang="en-GB" sz="3900"/>
              <a:t> </a:t>
            </a:r>
            <a:endParaRPr b="1" sz="39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900">
                <a:solidFill>
                  <a:srgbClr val="F28E2B"/>
                </a:solidFill>
              </a:rPr>
              <a:t>Tech Item</a:t>
            </a:r>
            <a:r>
              <a:rPr b="1" lang="en-GB" sz="3900"/>
              <a:t> in Magist</a:t>
            </a:r>
            <a:endParaRPr b="1"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06625" y="3136100"/>
            <a:ext cx="8040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9.6</a:t>
            </a:r>
            <a:r>
              <a:rPr lang="en-GB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total revenues from </a:t>
            </a:r>
            <a:r>
              <a:rPr b="1" lang="en-GB" sz="2000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‘Tech Item’</a:t>
            </a:r>
            <a:endParaRPr b="1" sz="2000">
              <a:solidFill>
                <a:srgbClr val="F28E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a rather </a:t>
            </a:r>
            <a:r>
              <a:rPr b="1"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tiny share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Magist’s sales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4477" l="0" r="0" t="0"/>
          <a:stretch/>
        </p:blipFill>
        <p:spPr>
          <a:xfrm>
            <a:off x="127800" y="320400"/>
            <a:ext cx="8663201" cy="21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6256625" y="2495550"/>
            <a:ext cx="27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Period: Sep. 2016 - Oct. 2018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9" cy="295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06625" y="3440900"/>
            <a:ext cx="8040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Since 2018, Sales growth in </a:t>
            </a:r>
            <a:r>
              <a:rPr lang="en-GB" sz="2000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Tech Items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has significantly </a:t>
            </a: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decreased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downward trend raises concerns.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70650" y="4564200"/>
            <a:ext cx="27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Period: Apr. 2017 - Mar. 2018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614825" y="130650"/>
            <a:ext cx="63990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Eniac vs. Magist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901700" y="1038100"/>
            <a:ext cx="52422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Item &amp; Order price</a:t>
            </a:r>
            <a:r>
              <a:rPr b="1"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Comparison: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Eniac’s average price are substantially 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 Magist’s price range.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raises concerns about security and handling </a:t>
            </a: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high-value products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75" y="292875"/>
            <a:ext cx="3551873" cy="42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483925" y="1002875"/>
            <a:ext cx="63171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700"/>
              <a:t>2.  User growth in Magist</a:t>
            </a:r>
            <a:endParaRPr b="1" sz="37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76" y="1895325"/>
            <a:ext cx="4265649" cy="23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652650" y="6448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       </a:t>
            </a:r>
            <a:r>
              <a:rPr b="1" lang="en-GB"/>
              <a:t>USER GROWTH IN MAGIST: </a:t>
            </a:r>
            <a:endParaRPr b="1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06575"/>
            <a:ext cx="8520600" cy="3554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2016 to 2018, </a:t>
            </a:r>
            <a:r>
              <a:rPr lang="en-GB"/>
              <a:t>smart appliances</a:t>
            </a:r>
            <a:r>
              <a:rPr lang="en-GB"/>
              <a:t> experienced a significant increase in the database, with </a:t>
            </a:r>
            <a:r>
              <a:rPr b="1" lang="en-GB">
                <a:solidFill>
                  <a:srgbClr val="FF9900"/>
                </a:solidFill>
                <a:highlight>
                  <a:schemeClr val="lt1"/>
                </a:highlight>
              </a:rPr>
              <a:t>exponential growth</a:t>
            </a:r>
            <a:r>
              <a:rPr lang="en-GB">
                <a:solidFill>
                  <a:srgbClr val="FF9900"/>
                </a:solidFill>
                <a:highlight>
                  <a:schemeClr val="lt1"/>
                </a:highlight>
              </a:rPr>
              <a:t> </a:t>
            </a:r>
            <a:r>
              <a:rPr lang="en-GB"/>
              <a:t>observed across all life sectors.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From </a:t>
            </a:r>
            <a:r>
              <a:rPr b="1" lang="en-GB">
                <a:solidFill>
                  <a:srgbClr val="434343"/>
                </a:solidFill>
              </a:rPr>
              <a:t>2016 to 2018</a:t>
            </a:r>
            <a:r>
              <a:rPr b="1" lang="en-GB"/>
              <a:t>, the growth was influenced by the following purchase styles: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Delivered     - 96478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Shipped       - 1107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Canceled     -  301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This 3 has the most number of purchase style items.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5" y="70200"/>
            <a:ext cx="8704250" cy="4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