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8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17F0D-6AAF-A14D-9729-052415F2810B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E423-432F-AA45-8BE1-0635ED54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E423-432F-AA45-8BE1-0635ED540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verses single quotes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E423-432F-AA45-8BE1-0635ED540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+=, *=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E423-432F-AA45-8BE1-0635ED540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f-string to print fruit and .format for 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E423-432F-AA45-8BE1-0635ED540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9BEA-6A7F-0E45-B97F-FB7359CC38B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1BAC-3E47-FA40-82CA-C9878FD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ython-ds.com/python-3-escape-seque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6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THE COMMAND LINE?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708" y="1875692"/>
            <a:ext cx="10294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Command Line (Terminal) is a faster and more powerful way to </a:t>
            </a:r>
          </a:p>
          <a:p>
            <a:r>
              <a:rPr lang="en-US" sz="2800" dirty="0" smtClean="0"/>
              <a:t>maneuver Your operating system than by using a GUI (</a:t>
            </a:r>
            <a:r>
              <a:rPr lang="en-US" sz="2800" b="1" dirty="0" smtClean="0"/>
              <a:t>G</a:t>
            </a:r>
            <a:r>
              <a:rPr lang="en-US" sz="2800" dirty="0" smtClean="0"/>
              <a:t>raphical </a:t>
            </a:r>
            <a:r>
              <a:rPr lang="en-US" sz="2800" b="1" dirty="0" smtClean="0"/>
              <a:t>U</a:t>
            </a:r>
            <a:r>
              <a:rPr lang="en-US" sz="2800" dirty="0" smtClean="0"/>
              <a:t>ser </a:t>
            </a:r>
          </a:p>
          <a:p>
            <a:pPr algn="ctr"/>
            <a:r>
              <a:rPr lang="en-US" sz="2800" b="1" dirty="0" smtClean="0"/>
              <a:t>I</a:t>
            </a:r>
            <a:r>
              <a:rPr lang="en-US" sz="2800" dirty="0" smtClean="0"/>
              <a:t>nterface), such as Windows explorer or Mac finder.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4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STRING CONCATENATION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338" y="1652954"/>
            <a:ext cx="1053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Concatenation is simple combining multiple strings together. In Python, you can do this simply with the “+” operator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2338" y="2800473"/>
            <a:ext cx="391472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str_one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“your ”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str_two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“face”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tr_three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str_one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+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str_two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rint( str_three)   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“your face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FORMATTING STRINGS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also several ways to format strings in Python to </a:t>
            </a:r>
            <a:r>
              <a:rPr lang="en-US" sz="2000" b="1" dirty="0" smtClean="0"/>
              <a:t>interpolate</a:t>
            </a:r>
            <a:r>
              <a:rPr lang="en-US" sz="2000" dirty="0" smtClean="0"/>
              <a:t> variables.</a:t>
            </a:r>
          </a:p>
          <a:p>
            <a:endParaRPr lang="en-US" sz="2000" dirty="0"/>
          </a:p>
          <a:p>
            <a:r>
              <a:rPr lang="en-US" sz="2000" dirty="0" smtClean="0"/>
              <a:t>The new way (new in Python 3.6+) =&gt; </a:t>
            </a:r>
            <a:r>
              <a:rPr lang="en-US" sz="2000" b="1" dirty="0" smtClean="0"/>
              <a:t>F-Strings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3015" y="3008251"/>
            <a:ext cx="4349973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x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</a:t>
            </a:r>
            <a:r>
              <a:rPr lang="en-US" sz="2000" dirty="0" smtClean="0">
                <a:solidFill>
                  <a:srgbClr val="002060"/>
                </a:solidFill>
              </a:rPr>
              <a:t>ormatted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”I am </a:t>
            </a:r>
            <a:r>
              <a:rPr lang="en-US" sz="2000" dirty="0" smtClean="0">
                <a:solidFill>
                  <a:srgbClr val="7030A0"/>
                </a:solidFill>
              </a:rPr>
              <a:t>{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000" dirty="0" smtClean="0">
                <a:solidFill>
                  <a:srgbClr val="7030A0"/>
                </a:solidFill>
              </a:rPr>
              <a:t>}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years old”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print(formatted)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“I am 10 years old”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25814"/>
            <a:ext cx="808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Another way of formatting is the </a:t>
            </a:r>
            <a:r>
              <a:rPr lang="en-US" sz="2000" b="1" dirty="0" smtClean="0"/>
              <a:t>.format()</a:t>
            </a:r>
            <a:r>
              <a:rPr lang="en-US" sz="2000" dirty="0" smtClean="0"/>
              <a:t> syntax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73015" y="4900246"/>
            <a:ext cx="4049442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f</a:t>
            </a:r>
            <a:r>
              <a:rPr lang="en-US" sz="2000" dirty="0" smtClean="0">
                <a:solidFill>
                  <a:srgbClr val="002060"/>
                </a:solidFill>
              </a:rPr>
              <a:t>ruit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“mango”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tate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“unripe”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Print(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“the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{}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{}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sz="2000" dirty="0" smtClean="0">
                <a:solidFill>
                  <a:srgbClr val="7030A0"/>
                </a:solidFill>
              </a:rPr>
              <a:t>.format</a:t>
            </a:r>
            <a:r>
              <a:rPr lang="en-US" sz="2000" dirty="0" smtClean="0">
                <a:solidFill>
                  <a:srgbClr val="002060"/>
                </a:solidFill>
              </a:rPr>
              <a:t>(fruit, state))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02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Converting Data Types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785" y="1606062"/>
            <a:ext cx="1050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string interpolation, data types are implicitly converted into string form</a:t>
            </a:r>
          </a:p>
          <a:p>
            <a:endParaRPr lang="en-US" sz="2000" dirty="0"/>
          </a:p>
          <a:p>
            <a:r>
              <a:rPr lang="en-US" sz="2000" dirty="0" smtClean="0"/>
              <a:t>You can also explicitly convert variables by using the name of the </a:t>
            </a:r>
            <a:r>
              <a:rPr lang="en-US" sz="2000" dirty="0" err="1" smtClean="0"/>
              <a:t>buit</a:t>
            </a:r>
            <a:r>
              <a:rPr lang="en-US" sz="2000" dirty="0" smtClean="0"/>
              <a:t>-in type as a function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5785" y="2879633"/>
            <a:ext cx="3188678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</a:t>
            </a:r>
            <a:r>
              <a:rPr lang="en-US" sz="2000" dirty="0" smtClean="0">
                <a:solidFill>
                  <a:srgbClr val="002060"/>
                </a:solidFill>
              </a:rPr>
              <a:t>ecimal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12.26512123323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nteger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int(</a:t>
            </a:r>
            <a:r>
              <a:rPr lang="en-US" sz="2000" dirty="0" smtClean="0">
                <a:solidFill>
                  <a:srgbClr val="002060"/>
                </a:solidFill>
              </a:rPr>
              <a:t>decimal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785" y="3845427"/>
            <a:ext cx="46015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y_list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smtClean="0">
                <a:solidFill>
                  <a:srgbClr val="C00000"/>
                </a:solidFill>
              </a:rPr>
              <a:t>1, 2, 3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my_list_as_a_string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str(</a:t>
            </a:r>
            <a:r>
              <a:rPr lang="en-US" dirty="0" smtClean="0">
                <a:solidFill>
                  <a:srgbClr val="002060"/>
                </a:solidFill>
              </a:rPr>
              <a:t> my_list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”[1, 2, 3]”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446" y="1957754"/>
            <a:ext cx="91908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MILEAGE CONVERTER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CODE-ALONG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NUMBERS AND MATHS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1061" y="1251282"/>
            <a:ext cx="51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Two main types of Numbers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33507"/>
              </p:ext>
            </p:extLst>
          </p:nvPr>
        </p:nvGraphicFramePr>
        <p:xfrm>
          <a:off x="2395416" y="1932598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Floating Point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5.88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1.333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200.323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489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PYTHON ISN’T JUST A 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GLORIFIED CALCULATOR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6161" y="2060020"/>
            <a:ext cx="373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(But you can use as one)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96623" y="3585637"/>
            <a:ext cx="2798753" cy="1569660"/>
          </a:xfrm>
          <a:prstGeom prst="rect">
            <a:avLst/>
          </a:prstGeom>
          <a:solidFill>
            <a:schemeClr val="accent1">
              <a:lumMod val="5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 + 1</a:t>
            </a:r>
          </a:p>
          <a:p>
            <a:pPr algn="ctr"/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5 – 3</a:t>
            </a:r>
          </a:p>
          <a:p>
            <a:pPr algn="ctr"/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 + 4 - 2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NUMBERS AND MATHS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477" y="1248230"/>
            <a:ext cx="489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Commonly used Math operators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339"/>
              </p:ext>
            </p:extLst>
          </p:nvPr>
        </p:nvGraphicFramePr>
        <p:xfrm>
          <a:off x="2032000" y="2283714"/>
          <a:ext cx="8128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Symbol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Subtraction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Multiplication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Division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Exponent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Modulo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//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Integer</a:t>
                      </a:r>
                      <a:r>
                        <a:rPr lang="en-US" sz="2000" baseline="0" dirty="0" smtClean="0"/>
                        <a:t> Division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6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VARIABLE ASSIGNMENT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785" y="1699846"/>
            <a:ext cx="514642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variable in Python is like a variable in mathematics: it is a named symbol that holds a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785" y="2646288"/>
            <a:ext cx="2973635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</a:p>
          <a:p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_random_number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print(a_random_number  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101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5785" y="4423728"/>
            <a:ext cx="5146429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are always assigned with the variable name on the left</a:t>
            </a:r>
          </a:p>
          <a:p>
            <a:r>
              <a:rPr lang="en-US" dirty="0"/>
              <a:t>a</a:t>
            </a:r>
            <a:r>
              <a:rPr lang="en-US" dirty="0" smtClean="0"/>
              <a:t>nd the value on the right of the equals sign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1509" y="1699846"/>
            <a:ext cx="5152291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must be assigned before they can be used.</a:t>
            </a:r>
          </a:p>
          <a:p>
            <a:r>
              <a:rPr lang="en-US" dirty="0" smtClean="0"/>
              <a:t>Variables can be assigned to other variables.</a:t>
            </a:r>
          </a:p>
          <a:p>
            <a:r>
              <a:rPr lang="en-US" dirty="0" smtClean="0"/>
              <a:t>Variables can be reassigned at any time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1509" y="3200286"/>
            <a:ext cx="4365143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ython_is_awesome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</a:p>
          <a:p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nother_var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python_is</a:t>
            </a:r>
            <a:r>
              <a:rPr lang="en-US" dirty="0">
                <a:solidFill>
                  <a:srgbClr val="002060"/>
                </a:solidFill>
              </a:rPr>
              <a:t>_</a:t>
            </a:r>
            <a:r>
              <a:rPr lang="en-US" dirty="0" smtClean="0">
                <a:solidFill>
                  <a:srgbClr val="002060"/>
                </a:solidFill>
              </a:rPr>
              <a:t>awesome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6000" y="1570892"/>
            <a:ext cx="11723" cy="51464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8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Naming Conventions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892" y="1453662"/>
            <a:ext cx="10597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Most Python programmers prefer to use standard style conventions when naming things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2400" dirty="0" smtClean="0"/>
              <a:t>Most variables should be </a:t>
            </a:r>
            <a:r>
              <a:rPr lang="en-US" sz="2400" b="1" dirty="0" smtClean="0"/>
              <a:t>snake_cased </a:t>
            </a:r>
            <a:r>
              <a:rPr lang="en-US" sz="2400" dirty="0" smtClean="0"/>
              <a:t>(underscores between words)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2400" dirty="0" smtClean="0"/>
              <a:t>Most variables should also be lowercase, with some exceptions</a:t>
            </a:r>
          </a:p>
          <a:p>
            <a:pPr algn="just"/>
            <a:r>
              <a:rPr lang="en-US" sz="2400" dirty="0" smtClean="0"/>
              <a:t>      </a:t>
            </a:r>
            <a:r>
              <a:rPr lang="en-US" sz="2400" b="1" dirty="0" smtClean="0"/>
              <a:t>CAPITAL_SNAKE_CASE </a:t>
            </a:r>
            <a:r>
              <a:rPr lang="en-US" sz="2400" dirty="0" smtClean="0"/>
              <a:t>usually refer to constants (e.g. PI = 3.14)</a:t>
            </a:r>
          </a:p>
          <a:p>
            <a:pPr algn="just"/>
            <a:r>
              <a:rPr lang="en-US" sz="2400" b="1" dirty="0"/>
              <a:t> </a:t>
            </a:r>
            <a:r>
              <a:rPr lang="en-US" sz="2400" b="1" dirty="0" smtClean="0"/>
              <a:t>     UpperCamelCase </a:t>
            </a:r>
            <a:r>
              <a:rPr lang="en-US" sz="2400" dirty="0" smtClean="0"/>
              <a:t>usually refers to a class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2400" dirty="0" smtClean="0"/>
              <a:t>Variables that start and end with two underscores (called “dunder” for </a:t>
            </a:r>
            <a:r>
              <a:rPr lang="en-US" sz="2400" b="1" dirty="0" smtClean="0"/>
              <a:t>d</a:t>
            </a:r>
            <a:r>
              <a:rPr lang="en-US" sz="2400" dirty="0" smtClean="0"/>
              <a:t>ouble </a:t>
            </a:r>
            <a:r>
              <a:rPr lang="en-US" sz="2400" b="1" dirty="0" smtClean="0"/>
              <a:t>under</a:t>
            </a:r>
            <a:r>
              <a:rPr lang="en-US" sz="2400" dirty="0" smtClean="0"/>
              <a:t>score) are supposed to be private or left alone. E.g. __no_touchy__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6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7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DATA TYPES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785" y="1817077"/>
            <a:ext cx="10398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any assignment, the assigned value must always be a valid data type.</a:t>
            </a:r>
          </a:p>
          <a:p>
            <a:endParaRPr lang="en-US" sz="2000" b="1" dirty="0"/>
          </a:p>
          <a:p>
            <a:r>
              <a:rPr lang="en-US" sz="2000" b="1" dirty="0" smtClean="0"/>
              <a:t>Python data types include: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18711"/>
              </p:ext>
            </p:extLst>
          </p:nvPr>
        </p:nvGraphicFramePr>
        <p:xfrm>
          <a:off x="1820985" y="3068652"/>
          <a:ext cx="909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791"/>
                <a:gridCol w="7143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integer (1, 2,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(a sequence of Unicode characters e.g. “Python”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ordered sequence of values of other data types e.g. [1,2,3] or [“a”, “b”]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 key: value</a:t>
                      </a:r>
                      <a:r>
                        <a:rPr lang="en-US" baseline="0" dirty="0" smtClean="0"/>
                        <a:t> e.g. {name: “Dan”, age: 90}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Assigns as null value</a:t>
                      </a:r>
                      <a:r>
                        <a:rPr lang="en-US" baseline="0" dirty="0" smtClean="0"/>
                        <a:t> to a variable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DYNAMIC TYPING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561" y="150636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Python is highly flexible about reassigning variables to different types: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4739" y="2111240"/>
            <a:ext cx="4750531" cy="255454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wesomeness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True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Print(awesomeness)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True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wesomeness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“strike”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Print(awesomeness)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strike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wesomeness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22 / 7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Print(awesomeness)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 3.142857142857143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665785"/>
            <a:ext cx="10146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call this </a:t>
            </a:r>
            <a:r>
              <a:rPr lang="en-US" sz="2400" b="1" dirty="0" smtClean="0"/>
              <a:t>dynamic typing</a:t>
            </a:r>
            <a:r>
              <a:rPr lang="en-US" sz="2400" dirty="0" smtClean="0"/>
              <a:t> since variables can change types readily.</a:t>
            </a:r>
          </a:p>
          <a:p>
            <a:endParaRPr lang="en-US" sz="2400" dirty="0"/>
          </a:p>
          <a:p>
            <a:r>
              <a:rPr lang="en-US" sz="2400" dirty="0" smtClean="0"/>
              <a:t>Other programming languages such as C++ are </a:t>
            </a:r>
            <a:r>
              <a:rPr lang="en-US" sz="2400" b="1" dirty="0" smtClean="0"/>
              <a:t>statically-typed</a:t>
            </a:r>
            <a:r>
              <a:rPr lang="en-US" sz="2400" dirty="0" smtClean="0"/>
              <a:t> and variables are stuck with their original-assigned type.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15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STRING ESCAPE SEQUENCE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9272" y="2593365"/>
            <a:ext cx="653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http://python-ds.com/python-3-escape-sequences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670</Words>
  <Application>Microsoft Macintosh PowerPoint</Application>
  <PresentationFormat>Widescreen</PresentationFormat>
  <Paragraphs>128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WHAT IS THE COMMAND LINE?</vt:lpstr>
      <vt:lpstr>NUMBERS AND MATHS</vt:lpstr>
      <vt:lpstr>PYTHON ISN’T JUST A  GLORIFIED CALCULATOR</vt:lpstr>
      <vt:lpstr>NUMBERS AND MATHS</vt:lpstr>
      <vt:lpstr>VARIABLE ASSIGNMENT</vt:lpstr>
      <vt:lpstr>Naming Conventions</vt:lpstr>
      <vt:lpstr>DATA TYPES</vt:lpstr>
      <vt:lpstr>DYNAMIC TYPING</vt:lpstr>
      <vt:lpstr>STRING ESCAPE SEQUENCE</vt:lpstr>
      <vt:lpstr>STRING CONCATENATION</vt:lpstr>
      <vt:lpstr>FORMATTING STRINGS</vt:lpstr>
      <vt:lpstr>Converting Data Types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COMMAND LINE?</dc:title>
  <dc:creator>Microsoft Office User</dc:creator>
  <cp:lastModifiedBy>Microsoft Office User</cp:lastModifiedBy>
  <cp:revision>26</cp:revision>
  <dcterms:created xsi:type="dcterms:W3CDTF">2020-03-17T00:19:44Z</dcterms:created>
  <dcterms:modified xsi:type="dcterms:W3CDTF">2020-03-17T21:38:42Z</dcterms:modified>
</cp:coreProperties>
</file>