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75"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82"/>
    <p:restoredTop sz="94666"/>
  </p:normalViewPr>
  <p:slideViewPr>
    <p:cSldViewPr snapToGrid="0" snapToObjects="1">
      <p:cViewPr varScale="1">
        <p:scale>
          <a:sx n="98" d="100"/>
          <a:sy n="98"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503B72-5A0D-8E45-BCD2-E66CBA0DCF84}" type="datetimeFigureOut">
              <a:rPr lang="en-US" smtClean="0"/>
              <a:t>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09E343-A70D-3D40-A97B-DC1AA2B77BEB}" type="slidenum">
              <a:rPr lang="en-US" smtClean="0"/>
              <a:t>‹#›</a:t>
            </a:fld>
            <a:endParaRPr lang="en-US"/>
          </a:p>
        </p:txBody>
      </p:sp>
    </p:spTree>
    <p:extLst>
      <p:ext uri="{BB962C8B-B14F-4D97-AF65-F5344CB8AC3E}">
        <p14:creationId xmlns:p14="http://schemas.microsoft.com/office/powerpoint/2010/main" val="358080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09E343-A70D-3D40-A97B-DC1AA2B77BEB}" type="slidenum">
              <a:rPr lang="en-US" smtClean="0"/>
              <a:t>1</a:t>
            </a:fld>
            <a:endParaRPr lang="en-US"/>
          </a:p>
        </p:txBody>
      </p:sp>
    </p:spTree>
    <p:extLst>
      <p:ext uri="{BB962C8B-B14F-4D97-AF65-F5344CB8AC3E}">
        <p14:creationId xmlns:p14="http://schemas.microsoft.com/office/powerpoint/2010/main" val="1013381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3C5590-07E3-184D-89EB-6599313801A1}" type="datetimeFigureOut">
              <a:rPr lang="en-US" smtClean="0"/>
              <a:t>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2DBF1-B8A5-1B4C-9218-711B374AF979}" type="slidenum">
              <a:rPr lang="en-US" smtClean="0"/>
              <a:t>‹#›</a:t>
            </a:fld>
            <a:endParaRPr lang="en-US"/>
          </a:p>
        </p:txBody>
      </p:sp>
    </p:spTree>
    <p:extLst>
      <p:ext uri="{BB962C8B-B14F-4D97-AF65-F5344CB8AC3E}">
        <p14:creationId xmlns:p14="http://schemas.microsoft.com/office/powerpoint/2010/main" val="1676716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3C5590-07E3-184D-89EB-6599313801A1}" type="datetimeFigureOut">
              <a:rPr lang="en-US" smtClean="0"/>
              <a:t>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2DBF1-B8A5-1B4C-9218-711B374AF979}" type="slidenum">
              <a:rPr lang="en-US" smtClean="0"/>
              <a:t>‹#›</a:t>
            </a:fld>
            <a:endParaRPr lang="en-US"/>
          </a:p>
        </p:txBody>
      </p:sp>
    </p:spTree>
    <p:extLst>
      <p:ext uri="{BB962C8B-B14F-4D97-AF65-F5344CB8AC3E}">
        <p14:creationId xmlns:p14="http://schemas.microsoft.com/office/powerpoint/2010/main" val="1856338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3C5590-07E3-184D-89EB-6599313801A1}" type="datetimeFigureOut">
              <a:rPr lang="en-US" smtClean="0"/>
              <a:t>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2DBF1-B8A5-1B4C-9218-711B374AF979}" type="slidenum">
              <a:rPr lang="en-US" smtClean="0"/>
              <a:t>‹#›</a:t>
            </a:fld>
            <a:endParaRPr lang="en-US"/>
          </a:p>
        </p:txBody>
      </p:sp>
    </p:spTree>
    <p:extLst>
      <p:ext uri="{BB962C8B-B14F-4D97-AF65-F5344CB8AC3E}">
        <p14:creationId xmlns:p14="http://schemas.microsoft.com/office/powerpoint/2010/main" val="831149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3C5590-07E3-184D-89EB-6599313801A1}" type="datetimeFigureOut">
              <a:rPr lang="en-US" smtClean="0"/>
              <a:t>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2DBF1-B8A5-1B4C-9218-711B374AF979}" type="slidenum">
              <a:rPr lang="en-US" smtClean="0"/>
              <a:t>‹#›</a:t>
            </a:fld>
            <a:endParaRPr lang="en-US"/>
          </a:p>
        </p:txBody>
      </p:sp>
    </p:spTree>
    <p:extLst>
      <p:ext uri="{BB962C8B-B14F-4D97-AF65-F5344CB8AC3E}">
        <p14:creationId xmlns:p14="http://schemas.microsoft.com/office/powerpoint/2010/main" val="19367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3C5590-07E3-184D-89EB-6599313801A1}" type="datetimeFigureOut">
              <a:rPr lang="en-US" smtClean="0"/>
              <a:t>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2DBF1-B8A5-1B4C-9218-711B374AF979}" type="slidenum">
              <a:rPr lang="en-US" smtClean="0"/>
              <a:t>‹#›</a:t>
            </a:fld>
            <a:endParaRPr lang="en-US"/>
          </a:p>
        </p:txBody>
      </p:sp>
    </p:spTree>
    <p:extLst>
      <p:ext uri="{BB962C8B-B14F-4D97-AF65-F5344CB8AC3E}">
        <p14:creationId xmlns:p14="http://schemas.microsoft.com/office/powerpoint/2010/main" val="170322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3C5590-07E3-184D-89EB-6599313801A1}" type="datetimeFigureOut">
              <a:rPr lang="en-US" smtClean="0"/>
              <a:t>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F2DBF1-B8A5-1B4C-9218-711B374AF979}" type="slidenum">
              <a:rPr lang="en-US" smtClean="0"/>
              <a:t>‹#›</a:t>
            </a:fld>
            <a:endParaRPr lang="en-US"/>
          </a:p>
        </p:txBody>
      </p:sp>
    </p:spTree>
    <p:extLst>
      <p:ext uri="{BB962C8B-B14F-4D97-AF65-F5344CB8AC3E}">
        <p14:creationId xmlns:p14="http://schemas.microsoft.com/office/powerpoint/2010/main" val="186435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3C5590-07E3-184D-89EB-6599313801A1}" type="datetimeFigureOut">
              <a:rPr lang="en-US" smtClean="0"/>
              <a:t>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F2DBF1-B8A5-1B4C-9218-711B374AF979}" type="slidenum">
              <a:rPr lang="en-US" smtClean="0"/>
              <a:t>‹#›</a:t>
            </a:fld>
            <a:endParaRPr lang="en-US"/>
          </a:p>
        </p:txBody>
      </p:sp>
    </p:spTree>
    <p:extLst>
      <p:ext uri="{BB962C8B-B14F-4D97-AF65-F5344CB8AC3E}">
        <p14:creationId xmlns:p14="http://schemas.microsoft.com/office/powerpoint/2010/main" val="236320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3C5590-07E3-184D-89EB-6599313801A1}" type="datetimeFigureOut">
              <a:rPr lang="en-US" smtClean="0"/>
              <a:t>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F2DBF1-B8A5-1B4C-9218-711B374AF979}" type="slidenum">
              <a:rPr lang="en-US" smtClean="0"/>
              <a:t>‹#›</a:t>
            </a:fld>
            <a:endParaRPr lang="en-US"/>
          </a:p>
        </p:txBody>
      </p:sp>
    </p:spTree>
    <p:extLst>
      <p:ext uri="{BB962C8B-B14F-4D97-AF65-F5344CB8AC3E}">
        <p14:creationId xmlns:p14="http://schemas.microsoft.com/office/powerpoint/2010/main" val="1133396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C5590-07E3-184D-89EB-6599313801A1}" type="datetimeFigureOut">
              <a:rPr lang="en-US" smtClean="0"/>
              <a:t>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F2DBF1-B8A5-1B4C-9218-711B374AF979}" type="slidenum">
              <a:rPr lang="en-US" smtClean="0"/>
              <a:t>‹#›</a:t>
            </a:fld>
            <a:endParaRPr lang="en-US"/>
          </a:p>
        </p:txBody>
      </p:sp>
    </p:spTree>
    <p:extLst>
      <p:ext uri="{BB962C8B-B14F-4D97-AF65-F5344CB8AC3E}">
        <p14:creationId xmlns:p14="http://schemas.microsoft.com/office/powerpoint/2010/main" val="821278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3C5590-07E3-184D-89EB-6599313801A1}" type="datetimeFigureOut">
              <a:rPr lang="en-US" smtClean="0"/>
              <a:t>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F2DBF1-B8A5-1B4C-9218-711B374AF979}" type="slidenum">
              <a:rPr lang="en-US" smtClean="0"/>
              <a:t>‹#›</a:t>
            </a:fld>
            <a:endParaRPr lang="en-US"/>
          </a:p>
        </p:txBody>
      </p:sp>
    </p:spTree>
    <p:extLst>
      <p:ext uri="{BB962C8B-B14F-4D97-AF65-F5344CB8AC3E}">
        <p14:creationId xmlns:p14="http://schemas.microsoft.com/office/powerpoint/2010/main" val="135562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3C5590-07E3-184D-89EB-6599313801A1}" type="datetimeFigureOut">
              <a:rPr lang="en-US" smtClean="0"/>
              <a:t>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F2DBF1-B8A5-1B4C-9218-711B374AF979}" type="slidenum">
              <a:rPr lang="en-US" smtClean="0"/>
              <a:t>‹#›</a:t>
            </a:fld>
            <a:endParaRPr lang="en-US"/>
          </a:p>
        </p:txBody>
      </p:sp>
    </p:spTree>
    <p:extLst>
      <p:ext uri="{BB962C8B-B14F-4D97-AF65-F5344CB8AC3E}">
        <p14:creationId xmlns:p14="http://schemas.microsoft.com/office/powerpoint/2010/main" val="13795495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C5590-07E3-184D-89EB-6599313801A1}" type="datetimeFigureOut">
              <a:rPr lang="en-US" smtClean="0"/>
              <a:t>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F2DBF1-B8A5-1B4C-9218-711B374AF979}" type="slidenum">
              <a:rPr lang="en-US" smtClean="0"/>
              <a:t>‹#›</a:t>
            </a:fld>
            <a:endParaRPr lang="en-US"/>
          </a:p>
        </p:txBody>
      </p:sp>
    </p:spTree>
    <p:extLst>
      <p:ext uri="{BB962C8B-B14F-4D97-AF65-F5344CB8AC3E}">
        <p14:creationId xmlns:p14="http://schemas.microsoft.com/office/powerpoint/2010/main" val="362081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199" y="2028093"/>
            <a:ext cx="9354356" cy="584775"/>
          </a:xfrm>
          <a:prstGeom prst="rect">
            <a:avLst/>
          </a:prstGeom>
          <a:noFill/>
        </p:spPr>
        <p:txBody>
          <a:bodyPr wrap="none" rtlCol="0">
            <a:spAutoFit/>
          </a:bodyPr>
          <a:lstStyle/>
          <a:p>
            <a:r>
              <a:rPr lang="en-US" sz="3200" dirty="0">
                <a:solidFill>
                  <a:srgbClr val="FF0000"/>
                </a:solidFill>
              </a:rPr>
              <a:t>https://</a:t>
            </a:r>
            <a:r>
              <a:rPr lang="en-US" sz="3200" dirty="0" err="1" smtClean="0">
                <a:solidFill>
                  <a:srgbClr val="FF0000"/>
                </a:solidFill>
              </a:rPr>
              <a:t>github.com</a:t>
            </a:r>
            <a:r>
              <a:rPr lang="en-US" sz="3200" dirty="0" smtClean="0">
                <a:solidFill>
                  <a:srgbClr val="FF0000"/>
                </a:solidFill>
              </a:rPr>
              <a:t>/</a:t>
            </a:r>
            <a:r>
              <a:rPr lang="en-US" sz="3200" dirty="0" err="1" smtClean="0">
                <a:solidFill>
                  <a:srgbClr val="FF0000"/>
                </a:solidFill>
              </a:rPr>
              <a:t>KizitoNaanma</a:t>
            </a:r>
            <a:r>
              <a:rPr lang="en-US" sz="3200" dirty="0" smtClean="0">
                <a:solidFill>
                  <a:srgbClr val="FF0000"/>
                </a:solidFill>
              </a:rPr>
              <a:t>/Python-Assignment</a:t>
            </a:r>
            <a:endParaRPr lang="en-US" sz="3200" dirty="0">
              <a:solidFill>
                <a:srgbClr val="FF0000"/>
              </a:solidFill>
            </a:endParaRPr>
          </a:p>
        </p:txBody>
      </p:sp>
    </p:spTree>
    <p:extLst>
      <p:ext uri="{BB962C8B-B14F-4D97-AF65-F5344CB8AC3E}">
        <p14:creationId xmlns:p14="http://schemas.microsoft.com/office/powerpoint/2010/main" val="1861766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7569" y="1582615"/>
            <a:ext cx="4436920" cy="1938992"/>
          </a:xfrm>
          <a:prstGeom prst="rect">
            <a:avLst/>
          </a:prstGeom>
          <a:noFill/>
        </p:spPr>
        <p:txBody>
          <a:bodyPr wrap="none" rtlCol="0">
            <a:spAutoFit/>
          </a:bodyPr>
          <a:lstStyle/>
          <a:p>
            <a:r>
              <a:rPr lang="en-US" sz="12000" b="1" dirty="0" smtClean="0">
                <a:solidFill>
                  <a:schemeClr val="accent1">
                    <a:lumMod val="75000"/>
                  </a:schemeClr>
                </a:solidFill>
              </a:rPr>
              <a:t>LOOPS</a:t>
            </a:r>
            <a:endParaRPr lang="en-US" sz="12000" b="1" dirty="0">
              <a:solidFill>
                <a:schemeClr val="accent1">
                  <a:lumMod val="75000"/>
                </a:schemeClr>
              </a:solidFill>
            </a:endParaRPr>
          </a:p>
        </p:txBody>
      </p:sp>
    </p:spTree>
    <p:extLst>
      <p:ext uri="{BB962C8B-B14F-4D97-AF65-F5344CB8AC3E}">
        <p14:creationId xmlns:p14="http://schemas.microsoft.com/office/powerpoint/2010/main" val="1169251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8769" y="937846"/>
            <a:ext cx="2931059" cy="400110"/>
          </a:xfrm>
          <a:prstGeom prst="rect">
            <a:avLst/>
          </a:prstGeom>
          <a:noFill/>
        </p:spPr>
        <p:txBody>
          <a:bodyPr wrap="none" rtlCol="0">
            <a:spAutoFit/>
          </a:bodyPr>
          <a:lstStyle/>
          <a:p>
            <a:r>
              <a:rPr lang="en-US" sz="2000" dirty="0" smtClean="0">
                <a:solidFill>
                  <a:srgbClr val="C00000"/>
                </a:solidFill>
              </a:rPr>
              <a:t>Print numbers 1 through 7</a:t>
            </a:r>
            <a:endParaRPr lang="en-US" sz="2000" dirty="0">
              <a:solidFill>
                <a:srgbClr val="C00000"/>
              </a:solidFill>
            </a:endParaRPr>
          </a:p>
        </p:txBody>
      </p:sp>
      <p:sp>
        <p:nvSpPr>
          <p:cNvPr id="3" name="TextBox 2"/>
          <p:cNvSpPr txBox="1"/>
          <p:nvPr/>
        </p:nvSpPr>
        <p:spPr>
          <a:xfrm>
            <a:off x="1805354" y="1472009"/>
            <a:ext cx="894347" cy="4247317"/>
          </a:xfrm>
          <a:prstGeom prst="rect">
            <a:avLst/>
          </a:prstGeom>
          <a:noFill/>
        </p:spPr>
        <p:txBody>
          <a:bodyPr wrap="none" rtlCol="0">
            <a:spAutoFit/>
          </a:bodyPr>
          <a:lstStyle/>
          <a:p>
            <a:r>
              <a:rPr lang="en-US" dirty="0">
                <a:solidFill>
                  <a:srgbClr val="002060"/>
                </a:solidFill>
              </a:rPr>
              <a:t>p</a:t>
            </a:r>
            <a:r>
              <a:rPr lang="en-US" dirty="0" smtClean="0">
                <a:solidFill>
                  <a:srgbClr val="002060"/>
                </a:solidFill>
              </a:rPr>
              <a:t>rint(1)</a:t>
            </a:r>
          </a:p>
          <a:p>
            <a:r>
              <a:rPr lang="en-US" dirty="0" smtClean="0">
                <a:solidFill>
                  <a:srgbClr val="FFC000"/>
                </a:solidFill>
              </a:rPr>
              <a:t>1</a:t>
            </a:r>
          </a:p>
          <a:p>
            <a:r>
              <a:rPr lang="en-US" dirty="0" smtClean="0">
                <a:solidFill>
                  <a:srgbClr val="002060"/>
                </a:solidFill>
              </a:rPr>
              <a:t>print(2</a:t>
            </a:r>
            <a:r>
              <a:rPr lang="en-US" dirty="0" smtClean="0"/>
              <a:t>)</a:t>
            </a:r>
          </a:p>
          <a:p>
            <a:r>
              <a:rPr lang="en-US" dirty="0">
                <a:solidFill>
                  <a:srgbClr val="FFC000"/>
                </a:solidFill>
              </a:rPr>
              <a:t>2</a:t>
            </a:r>
            <a:endParaRPr lang="en-US" dirty="0" smtClean="0">
              <a:solidFill>
                <a:srgbClr val="FFC000"/>
              </a:solidFill>
            </a:endParaRPr>
          </a:p>
          <a:p>
            <a:r>
              <a:rPr lang="en-US" dirty="0" smtClean="0">
                <a:solidFill>
                  <a:srgbClr val="002060"/>
                </a:solidFill>
              </a:rPr>
              <a:t>print(3</a:t>
            </a:r>
            <a:r>
              <a:rPr lang="en-US" dirty="0" smtClean="0"/>
              <a:t>)</a:t>
            </a:r>
          </a:p>
          <a:p>
            <a:r>
              <a:rPr lang="en-US" dirty="0">
                <a:solidFill>
                  <a:srgbClr val="FFC000"/>
                </a:solidFill>
              </a:rPr>
              <a:t>3</a:t>
            </a:r>
            <a:endParaRPr lang="en-US" dirty="0" smtClean="0">
              <a:solidFill>
                <a:srgbClr val="FFC000"/>
              </a:solidFill>
            </a:endParaRPr>
          </a:p>
          <a:p>
            <a:r>
              <a:rPr lang="en-US" dirty="0" smtClean="0">
                <a:solidFill>
                  <a:srgbClr val="002060"/>
                </a:solidFill>
              </a:rPr>
              <a:t>print(4</a:t>
            </a:r>
            <a:r>
              <a:rPr lang="en-US" dirty="0" smtClean="0"/>
              <a:t>)</a:t>
            </a:r>
          </a:p>
          <a:p>
            <a:r>
              <a:rPr lang="en-US" dirty="0">
                <a:solidFill>
                  <a:srgbClr val="FFC000"/>
                </a:solidFill>
              </a:rPr>
              <a:t>4</a:t>
            </a:r>
            <a:endParaRPr lang="en-US" dirty="0" smtClean="0">
              <a:solidFill>
                <a:srgbClr val="FFC000"/>
              </a:solidFill>
            </a:endParaRPr>
          </a:p>
          <a:p>
            <a:r>
              <a:rPr lang="en-US" dirty="0" smtClean="0">
                <a:solidFill>
                  <a:srgbClr val="002060"/>
                </a:solidFill>
              </a:rPr>
              <a:t>print(5</a:t>
            </a:r>
            <a:r>
              <a:rPr lang="en-US" dirty="0" smtClean="0"/>
              <a:t>)</a:t>
            </a:r>
          </a:p>
          <a:p>
            <a:r>
              <a:rPr lang="en-US" dirty="0">
                <a:solidFill>
                  <a:srgbClr val="FFC000"/>
                </a:solidFill>
              </a:rPr>
              <a:t>5</a:t>
            </a:r>
            <a:endParaRPr lang="en-US" dirty="0" smtClean="0">
              <a:solidFill>
                <a:srgbClr val="FFC000"/>
              </a:solidFill>
            </a:endParaRPr>
          </a:p>
          <a:p>
            <a:r>
              <a:rPr lang="en-US" dirty="0" smtClean="0">
                <a:solidFill>
                  <a:srgbClr val="002060"/>
                </a:solidFill>
              </a:rPr>
              <a:t>print(6)</a:t>
            </a:r>
          </a:p>
          <a:p>
            <a:r>
              <a:rPr lang="en-US" dirty="0">
                <a:solidFill>
                  <a:srgbClr val="FFC000"/>
                </a:solidFill>
              </a:rPr>
              <a:t>6</a:t>
            </a:r>
            <a:endParaRPr lang="en-US" dirty="0" smtClean="0">
              <a:solidFill>
                <a:srgbClr val="FFC000"/>
              </a:solidFill>
            </a:endParaRPr>
          </a:p>
          <a:p>
            <a:r>
              <a:rPr lang="en-US" dirty="0" smtClean="0">
                <a:solidFill>
                  <a:srgbClr val="002060"/>
                </a:solidFill>
              </a:rPr>
              <a:t>print(7)</a:t>
            </a:r>
          </a:p>
          <a:p>
            <a:r>
              <a:rPr lang="en-US" dirty="0">
                <a:solidFill>
                  <a:srgbClr val="FFC000"/>
                </a:solidFill>
              </a:rPr>
              <a:t>7</a:t>
            </a:r>
            <a:endParaRPr lang="en-US" dirty="0" smtClean="0">
              <a:solidFill>
                <a:srgbClr val="FFC000"/>
              </a:solidFill>
            </a:endParaRPr>
          </a:p>
          <a:p>
            <a:endParaRPr lang="en-US" dirty="0"/>
          </a:p>
        </p:txBody>
      </p:sp>
      <p:sp>
        <p:nvSpPr>
          <p:cNvPr id="4" name="TextBox 3"/>
          <p:cNvSpPr txBox="1"/>
          <p:nvPr/>
        </p:nvSpPr>
        <p:spPr>
          <a:xfrm>
            <a:off x="1805354" y="5719326"/>
            <a:ext cx="2914131" cy="400110"/>
          </a:xfrm>
          <a:prstGeom prst="rect">
            <a:avLst/>
          </a:prstGeom>
          <a:noFill/>
        </p:spPr>
        <p:txBody>
          <a:bodyPr wrap="none" rtlCol="0">
            <a:spAutoFit/>
          </a:bodyPr>
          <a:lstStyle/>
          <a:p>
            <a:r>
              <a:rPr lang="en-US" sz="2000" dirty="0" smtClean="0"/>
              <a:t>That’s way too much work</a:t>
            </a:r>
            <a:endParaRPr lang="en-US" sz="2000" dirty="0"/>
          </a:p>
        </p:txBody>
      </p:sp>
    </p:spTree>
    <p:extLst>
      <p:ext uri="{BB962C8B-B14F-4D97-AF65-F5344CB8AC3E}">
        <p14:creationId xmlns:p14="http://schemas.microsoft.com/office/powerpoint/2010/main" val="1053616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89939" y="478433"/>
            <a:ext cx="1898020" cy="584775"/>
          </a:xfrm>
          <a:prstGeom prst="rect">
            <a:avLst/>
          </a:prstGeom>
          <a:noFill/>
        </p:spPr>
        <p:txBody>
          <a:bodyPr wrap="none" rtlCol="0">
            <a:spAutoFit/>
          </a:bodyPr>
          <a:lstStyle/>
          <a:p>
            <a:r>
              <a:rPr lang="en-US" sz="3200" b="1" i="1" dirty="0" smtClean="0">
                <a:solidFill>
                  <a:schemeClr val="accent1">
                    <a:lumMod val="75000"/>
                  </a:schemeClr>
                </a:solidFill>
              </a:rPr>
              <a:t>for</a:t>
            </a:r>
            <a:r>
              <a:rPr lang="en-US" sz="3200" b="1" dirty="0" smtClean="0">
                <a:solidFill>
                  <a:schemeClr val="accent1">
                    <a:lumMod val="75000"/>
                  </a:schemeClr>
                </a:solidFill>
              </a:rPr>
              <a:t> LOOPS</a:t>
            </a:r>
            <a:endParaRPr lang="en-US" sz="3200" b="1" dirty="0">
              <a:solidFill>
                <a:schemeClr val="accent1">
                  <a:lumMod val="75000"/>
                </a:schemeClr>
              </a:solidFill>
            </a:endParaRPr>
          </a:p>
        </p:txBody>
      </p:sp>
      <p:sp>
        <p:nvSpPr>
          <p:cNvPr id="3" name="TextBox 2"/>
          <p:cNvSpPr txBox="1"/>
          <p:nvPr/>
        </p:nvSpPr>
        <p:spPr>
          <a:xfrm>
            <a:off x="773723" y="1324707"/>
            <a:ext cx="4366324" cy="400110"/>
          </a:xfrm>
          <a:prstGeom prst="rect">
            <a:avLst/>
          </a:prstGeom>
          <a:noFill/>
        </p:spPr>
        <p:txBody>
          <a:bodyPr wrap="none" rtlCol="0">
            <a:spAutoFit/>
          </a:bodyPr>
          <a:lstStyle/>
          <a:p>
            <a:r>
              <a:rPr lang="en-US" sz="2000" dirty="0" smtClean="0"/>
              <a:t>In Python, </a:t>
            </a:r>
            <a:r>
              <a:rPr lang="en-US" sz="2000" b="1" i="1" dirty="0" smtClean="0">
                <a:solidFill>
                  <a:srgbClr val="7030A0"/>
                </a:solidFill>
              </a:rPr>
              <a:t>for</a:t>
            </a:r>
            <a:r>
              <a:rPr lang="en-US" sz="2000" dirty="0" smtClean="0">
                <a:solidFill>
                  <a:srgbClr val="7030A0"/>
                </a:solidFill>
              </a:rPr>
              <a:t> </a:t>
            </a:r>
            <a:r>
              <a:rPr lang="en-US" sz="2000" dirty="0" smtClean="0"/>
              <a:t>loops are written like this:</a:t>
            </a:r>
            <a:endParaRPr lang="en-US" sz="2000" dirty="0"/>
          </a:p>
        </p:txBody>
      </p:sp>
      <p:sp>
        <p:nvSpPr>
          <p:cNvPr id="4" name="TextBox 3"/>
          <p:cNvSpPr txBox="1"/>
          <p:nvPr/>
        </p:nvSpPr>
        <p:spPr>
          <a:xfrm>
            <a:off x="773723" y="2266927"/>
            <a:ext cx="2979342" cy="707886"/>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2000" dirty="0">
                <a:solidFill>
                  <a:srgbClr val="7030A0"/>
                </a:solidFill>
              </a:rPr>
              <a:t>f</a:t>
            </a:r>
            <a:r>
              <a:rPr lang="en-US" sz="2000" dirty="0" smtClean="0">
                <a:solidFill>
                  <a:srgbClr val="7030A0"/>
                </a:solidFill>
              </a:rPr>
              <a:t>or</a:t>
            </a:r>
            <a:r>
              <a:rPr lang="en-US" sz="2000" dirty="0" smtClean="0"/>
              <a:t> </a:t>
            </a:r>
            <a:r>
              <a:rPr lang="en-US" sz="2000" dirty="0" smtClean="0">
                <a:solidFill>
                  <a:srgbClr val="002060"/>
                </a:solidFill>
              </a:rPr>
              <a:t>item</a:t>
            </a:r>
            <a:r>
              <a:rPr lang="en-US" sz="2000" dirty="0" smtClean="0"/>
              <a:t> </a:t>
            </a:r>
            <a:r>
              <a:rPr lang="en-US" sz="2000" dirty="0" smtClean="0">
                <a:solidFill>
                  <a:srgbClr val="7030A0"/>
                </a:solidFill>
              </a:rPr>
              <a:t>in</a:t>
            </a:r>
            <a:r>
              <a:rPr lang="en-US" sz="2000" dirty="0" smtClean="0"/>
              <a:t> </a:t>
            </a:r>
            <a:r>
              <a:rPr lang="en-US" sz="2000" dirty="0" smtClean="0">
                <a:solidFill>
                  <a:srgbClr val="002060"/>
                </a:solidFill>
              </a:rPr>
              <a:t>iterable_object</a:t>
            </a:r>
            <a:r>
              <a:rPr lang="en-US" sz="2000" b="1" dirty="0" smtClean="0">
                <a:solidFill>
                  <a:srgbClr val="002060"/>
                </a:solidFill>
              </a:rPr>
              <a:t>:</a:t>
            </a:r>
          </a:p>
          <a:p>
            <a:r>
              <a:rPr lang="en-US" sz="2000" dirty="0" smtClean="0">
                <a:solidFill>
                  <a:srgbClr val="002060"/>
                </a:solidFill>
              </a:rPr>
              <a:t>     do something with item</a:t>
            </a:r>
            <a:endParaRPr lang="en-US" sz="2000" dirty="0">
              <a:solidFill>
                <a:srgbClr val="002060"/>
              </a:solidFill>
            </a:endParaRPr>
          </a:p>
        </p:txBody>
      </p:sp>
      <p:sp>
        <p:nvSpPr>
          <p:cNvPr id="5" name="TextBox 4"/>
          <p:cNvSpPr txBox="1"/>
          <p:nvPr/>
        </p:nvSpPr>
        <p:spPr>
          <a:xfrm>
            <a:off x="773723" y="3516923"/>
            <a:ext cx="10421815" cy="1631216"/>
          </a:xfrm>
          <a:prstGeom prst="rect">
            <a:avLst/>
          </a:prstGeom>
          <a:noFill/>
        </p:spPr>
        <p:txBody>
          <a:bodyPr wrap="square" rtlCol="0">
            <a:spAutoFit/>
          </a:bodyPr>
          <a:lstStyle/>
          <a:p>
            <a:pPr marL="285750" indent="-285750">
              <a:buFont typeface="Arial" charset="0"/>
              <a:buChar char="•"/>
            </a:pPr>
            <a:r>
              <a:rPr lang="en-US" sz="2000" dirty="0" smtClean="0"/>
              <a:t>An </a:t>
            </a:r>
            <a:r>
              <a:rPr lang="en-US" sz="2000" b="1" dirty="0" smtClean="0"/>
              <a:t>iterable_object</a:t>
            </a:r>
            <a:r>
              <a:rPr lang="en-US" sz="2000" dirty="0" smtClean="0"/>
              <a:t> is some kind of collection of items, for instance: a list of numbers, a string of characters, range, etc.</a:t>
            </a:r>
          </a:p>
          <a:p>
            <a:pPr marL="285750" indent="-285750">
              <a:buFont typeface="Arial" charset="0"/>
              <a:buChar char="•"/>
            </a:pPr>
            <a:r>
              <a:rPr lang="en-US" sz="2000" b="1" dirty="0" smtClean="0"/>
              <a:t>Item</a:t>
            </a:r>
            <a:r>
              <a:rPr lang="en-US" sz="2000" dirty="0" smtClean="0"/>
              <a:t> is a new variable that can be called whatever you want</a:t>
            </a:r>
          </a:p>
          <a:p>
            <a:pPr marL="285750" indent="-285750">
              <a:buFont typeface="Arial" charset="0"/>
              <a:buChar char="•"/>
            </a:pPr>
            <a:r>
              <a:rPr lang="en-US" sz="2000" dirty="0" smtClean="0"/>
              <a:t>Item reference the current position of our iterator with the iterable. It will iterate over (run through) every item of the collection and then go away when it has visited all items.</a:t>
            </a:r>
            <a:endParaRPr lang="en-US" sz="2000" dirty="0"/>
          </a:p>
        </p:txBody>
      </p:sp>
    </p:spTree>
    <p:extLst>
      <p:ext uri="{BB962C8B-B14F-4D97-AF65-F5344CB8AC3E}">
        <p14:creationId xmlns:p14="http://schemas.microsoft.com/office/powerpoint/2010/main" val="1947585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56778" y="513712"/>
            <a:ext cx="1586781" cy="584775"/>
          </a:xfrm>
          <a:prstGeom prst="rect">
            <a:avLst/>
          </a:prstGeom>
          <a:noFill/>
        </p:spPr>
        <p:txBody>
          <a:bodyPr wrap="none" rtlCol="0">
            <a:spAutoFit/>
          </a:bodyPr>
          <a:lstStyle/>
          <a:p>
            <a:r>
              <a:rPr lang="en-US" sz="3200" b="1" dirty="0" smtClean="0">
                <a:solidFill>
                  <a:schemeClr val="accent1">
                    <a:lumMod val="75000"/>
                  </a:schemeClr>
                </a:solidFill>
              </a:rPr>
              <a:t>RANGES</a:t>
            </a:r>
            <a:endParaRPr lang="en-US" sz="3200" b="1" dirty="0">
              <a:solidFill>
                <a:schemeClr val="accent1">
                  <a:lumMod val="75000"/>
                </a:schemeClr>
              </a:solidFill>
            </a:endParaRPr>
          </a:p>
        </p:txBody>
      </p:sp>
      <p:sp>
        <p:nvSpPr>
          <p:cNvPr id="3" name="TextBox 2"/>
          <p:cNvSpPr txBox="1"/>
          <p:nvPr/>
        </p:nvSpPr>
        <p:spPr>
          <a:xfrm>
            <a:off x="410306" y="1289539"/>
            <a:ext cx="10679723" cy="1015663"/>
          </a:xfrm>
          <a:prstGeom prst="rect">
            <a:avLst/>
          </a:prstGeom>
          <a:noFill/>
        </p:spPr>
        <p:txBody>
          <a:bodyPr wrap="square" rtlCol="0">
            <a:spAutoFit/>
          </a:bodyPr>
          <a:lstStyle/>
          <a:p>
            <a:r>
              <a:rPr lang="en-US" sz="2000" dirty="0" smtClean="0"/>
              <a:t>The </a:t>
            </a:r>
            <a:r>
              <a:rPr lang="en-US" sz="2000" b="1" i="1" dirty="0" smtClean="0">
                <a:solidFill>
                  <a:srgbClr val="7030A0"/>
                </a:solidFill>
              </a:rPr>
              <a:t>range</a:t>
            </a:r>
            <a:r>
              <a:rPr lang="en-US" sz="2000" dirty="0" smtClean="0">
                <a:solidFill>
                  <a:srgbClr val="7030A0"/>
                </a:solidFill>
              </a:rPr>
              <a:t> </a:t>
            </a:r>
            <a:r>
              <a:rPr lang="en-US" sz="2000" dirty="0" smtClean="0"/>
              <a:t>type represents an immutable sequence of numbers and is commonly used for looping a specific number of times in for loops.</a:t>
            </a:r>
          </a:p>
          <a:p>
            <a:r>
              <a:rPr lang="en-US" sz="2000" dirty="0" smtClean="0"/>
              <a:t>A range is just a slice of the number line</a:t>
            </a:r>
            <a:endParaRPr lang="en-US" sz="2000" dirty="0"/>
          </a:p>
        </p:txBody>
      </p:sp>
      <p:sp>
        <p:nvSpPr>
          <p:cNvPr id="4" name="TextBox 3"/>
          <p:cNvSpPr txBox="1"/>
          <p:nvPr/>
        </p:nvSpPr>
        <p:spPr>
          <a:xfrm>
            <a:off x="410306" y="2496254"/>
            <a:ext cx="4299126" cy="707886"/>
          </a:xfrm>
          <a:prstGeom prst="rect">
            <a:avLst/>
          </a:prstGeom>
          <a:noFill/>
        </p:spPr>
        <p:txBody>
          <a:bodyPr wrap="none" rtlCol="0">
            <a:spAutoFit/>
          </a:bodyPr>
          <a:lstStyle/>
          <a:p>
            <a:r>
              <a:rPr lang="en-US" sz="2000" dirty="0"/>
              <a:t>r</a:t>
            </a:r>
            <a:r>
              <a:rPr lang="en-US" sz="2000" dirty="0" smtClean="0"/>
              <a:t>ange(7) gives you integers from 0 – 6</a:t>
            </a:r>
          </a:p>
          <a:p>
            <a:r>
              <a:rPr lang="en-US" sz="2000" dirty="0" smtClean="0"/>
              <a:t>range(1, 8) gives you integers from 1 - 7</a:t>
            </a:r>
            <a:endParaRPr lang="en-US" sz="2000" dirty="0"/>
          </a:p>
        </p:txBody>
      </p:sp>
    </p:spTree>
    <p:extLst>
      <p:ext uri="{BB962C8B-B14F-4D97-AF65-F5344CB8AC3E}">
        <p14:creationId xmlns:p14="http://schemas.microsoft.com/office/powerpoint/2010/main" val="7494575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8862" y="597878"/>
            <a:ext cx="4077719" cy="2062103"/>
          </a:xfrm>
          <a:prstGeom prst="rect">
            <a:avLst/>
          </a:prstGeom>
          <a:noFill/>
        </p:spPr>
        <p:txBody>
          <a:bodyPr wrap="none" rtlCol="0">
            <a:spAutoFit/>
          </a:bodyPr>
          <a:lstStyle/>
          <a:p>
            <a:r>
              <a:rPr lang="en-US" sz="2800" b="1" dirty="0" smtClean="0">
                <a:solidFill>
                  <a:schemeClr val="accent1">
                    <a:lumMod val="75000"/>
                  </a:schemeClr>
                </a:solidFill>
              </a:rPr>
              <a:t>EXERCISE</a:t>
            </a:r>
          </a:p>
          <a:p>
            <a:endParaRPr lang="en-US" sz="2000" dirty="0" smtClean="0">
              <a:solidFill>
                <a:srgbClr val="002060"/>
              </a:solidFill>
            </a:endParaRPr>
          </a:p>
          <a:p>
            <a:r>
              <a:rPr lang="en-US" sz="2000" dirty="0" smtClean="0">
                <a:solidFill>
                  <a:srgbClr val="002060"/>
                </a:solidFill>
              </a:rPr>
              <a:t>Loop through numbers 1 – 20 </a:t>
            </a:r>
          </a:p>
          <a:p>
            <a:pPr marL="285750" indent="-285750">
              <a:buFont typeface="Arial" charset="0"/>
              <a:buChar char="•"/>
            </a:pPr>
            <a:r>
              <a:rPr lang="en-US" sz="2000" dirty="0" smtClean="0">
                <a:solidFill>
                  <a:srgbClr val="002060"/>
                </a:solidFill>
              </a:rPr>
              <a:t>For 4 and 13, print “x is unlucky”</a:t>
            </a:r>
          </a:p>
          <a:p>
            <a:pPr marL="285750" indent="-285750">
              <a:buFont typeface="Arial" charset="0"/>
              <a:buChar char="•"/>
            </a:pPr>
            <a:r>
              <a:rPr lang="en-US" sz="2000" dirty="0" smtClean="0">
                <a:solidFill>
                  <a:srgbClr val="002060"/>
                </a:solidFill>
              </a:rPr>
              <a:t>For even numbers print “x is even”</a:t>
            </a:r>
          </a:p>
          <a:p>
            <a:pPr marL="285750" indent="-285750">
              <a:buFont typeface="Arial" charset="0"/>
              <a:buChar char="•"/>
            </a:pPr>
            <a:r>
              <a:rPr lang="en-US" sz="2000" dirty="0" smtClean="0">
                <a:solidFill>
                  <a:srgbClr val="002060"/>
                </a:solidFill>
              </a:rPr>
              <a:t>For odd numbers print “x is odd” </a:t>
            </a:r>
            <a:endParaRPr lang="en-US" sz="2000" dirty="0">
              <a:solidFill>
                <a:srgbClr val="002060"/>
              </a:solidFill>
            </a:endParaRPr>
          </a:p>
        </p:txBody>
      </p:sp>
    </p:spTree>
    <p:extLst>
      <p:ext uri="{BB962C8B-B14F-4D97-AF65-F5344CB8AC3E}">
        <p14:creationId xmlns:p14="http://schemas.microsoft.com/office/powerpoint/2010/main" val="774249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4584" y="351693"/>
            <a:ext cx="1559979" cy="5632311"/>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smtClean="0"/>
              <a:t>1 </a:t>
            </a:r>
            <a:r>
              <a:rPr lang="en-US" b="1" dirty="0" smtClean="0">
                <a:solidFill>
                  <a:srgbClr val="7030A0"/>
                </a:solidFill>
              </a:rPr>
              <a:t>is</a:t>
            </a:r>
            <a:r>
              <a:rPr lang="en-US" dirty="0" smtClean="0"/>
              <a:t> </a:t>
            </a:r>
            <a:r>
              <a:rPr lang="en-US" dirty="0" smtClean="0">
                <a:solidFill>
                  <a:schemeClr val="accent5">
                    <a:lumMod val="75000"/>
                  </a:schemeClr>
                </a:solidFill>
              </a:rPr>
              <a:t>odd</a:t>
            </a:r>
          </a:p>
          <a:p>
            <a:r>
              <a:rPr lang="en-US" dirty="0"/>
              <a:t>2</a:t>
            </a:r>
            <a:r>
              <a:rPr lang="en-US" dirty="0" smtClean="0"/>
              <a:t> </a:t>
            </a:r>
            <a:r>
              <a:rPr lang="en-US" b="1" dirty="0" smtClean="0">
                <a:solidFill>
                  <a:srgbClr val="7030A0"/>
                </a:solidFill>
              </a:rPr>
              <a:t>is</a:t>
            </a:r>
            <a:r>
              <a:rPr lang="en-US" dirty="0" smtClean="0"/>
              <a:t> </a:t>
            </a:r>
            <a:r>
              <a:rPr lang="en-US" dirty="0" smtClean="0">
                <a:solidFill>
                  <a:schemeClr val="accent5">
                    <a:lumMod val="75000"/>
                  </a:schemeClr>
                </a:solidFill>
              </a:rPr>
              <a:t>even</a:t>
            </a:r>
          </a:p>
          <a:p>
            <a:r>
              <a:rPr lang="en-US" dirty="0"/>
              <a:t>3</a:t>
            </a:r>
            <a:r>
              <a:rPr lang="en-US" dirty="0" smtClean="0"/>
              <a:t> </a:t>
            </a:r>
            <a:r>
              <a:rPr lang="en-US" b="1" dirty="0" smtClean="0">
                <a:solidFill>
                  <a:srgbClr val="7030A0"/>
                </a:solidFill>
              </a:rPr>
              <a:t>is</a:t>
            </a:r>
            <a:r>
              <a:rPr lang="en-US" dirty="0" smtClean="0">
                <a:solidFill>
                  <a:srgbClr val="7030A0"/>
                </a:solidFill>
              </a:rPr>
              <a:t> </a:t>
            </a:r>
            <a:r>
              <a:rPr lang="en-US" dirty="0" smtClean="0">
                <a:solidFill>
                  <a:schemeClr val="accent5">
                    <a:lumMod val="75000"/>
                  </a:schemeClr>
                </a:solidFill>
              </a:rPr>
              <a:t>odd</a:t>
            </a:r>
          </a:p>
          <a:p>
            <a:r>
              <a:rPr lang="en-US" dirty="0"/>
              <a:t>4</a:t>
            </a:r>
            <a:r>
              <a:rPr lang="en-US" dirty="0" smtClean="0"/>
              <a:t> </a:t>
            </a:r>
            <a:r>
              <a:rPr lang="en-US" b="1" dirty="0" smtClean="0">
                <a:solidFill>
                  <a:srgbClr val="7030A0"/>
                </a:solidFill>
              </a:rPr>
              <a:t>is</a:t>
            </a:r>
            <a:r>
              <a:rPr lang="en-US" dirty="0" smtClean="0">
                <a:solidFill>
                  <a:srgbClr val="7030A0"/>
                </a:solidFill>
              </a:rPr>
              <a:t> </a:t>
            </a:r>
            <a:r>
              <a:rPr lang="en-US" dirty="0" smtClean="0">
                <a:solidFill>
                  <a:schemeClr val="accent5">
                    <a:lumMod val="75000"/>
                  </a:schemeClr>
                </a:solidFill>
              </a:rPr>
              <a:t>UNLUCKY</a:t>
            </a:r>
          </a:p>
          <a:p>
            <a:r>
              <a:rPr lang="en-US" dirty="0" smtClean="0"/>
              <a:t>5 </a:t>
            </a:r>
            <a:r>
              <a:rPr lang="en-US" b="1" dirty="0" smtClean="0">
                <a:solidFill>
                  <a:srgbClr val="7030A0"/>
                </a:solidFill>
              </a:rPr>
              <a:t>is</a:t>
            </a:r>
            <a:r>
              <a:rPr lang="en-US" dirty="0" smtClean="0">
                <a:solidFill>
                  <a:srgbClr val="7030A0"/>
                </a:solidFill>
              </a:rPr>
              <a:t> </a:t>
            </a:r>
            <a:r>
              <a:rPr lang="en-US" dirty="0" smtClean="0">
                <a:solidFill>
                  <a:schemeClr val="accent5">
                    <a:lumMod val="75000"/>
                  </a:schemeClr>
                </a:solidFill>
              </a:rPr>
              <a:t>odd</a:t>
            </a:r>
          </a:p>
          <a:p>
            <a:r>
              <a:rPr lang="en-US" dirty="0"/>
              <a:t>6</a:t>
            </a:r>
            <a:r>
              <a:rPr lang="en-US" dirty="0" smtClean="0"/>
              <a:t> </a:t>
            </a:r>
            <a:r>
              <a:rPr lang="en-US" b="1" dirty="0" smtClean="0">
                <a:solidFill>
                  <a:srgbClr val="7030A0"/>
                </a:solidFill>
              </a:rPr>
              <a:t>is</a:t>
            </a:r>
            <a:r>
              <a:rPr lang="en-US" dirty="0" smtClean="0">
                <a:solidFill>
                  <a:srgbClr val="7030A0"/>
                </a:solidFill>
              </a:rPr>
              <a:t> </a:t>
            </a:r>
            <a:r>
              <a:rPr lang="en-US" dirty="0" smtClean="0">
                <a:solidFill>
                  <a:schemeClr val="accent5">
                    <a:lumMod val="75000"/>
                  </a:schemeClr>
                </a:solidFill>
              </a:rPr>
              <a:t>even</a:t>
            </a:r>
          </a:p>
          <a:p>
            <a:r>
              <a:rPr lang="en-US" dirty="0"/>
              <a:t>7</a:t>
            </a:r>
            <a:r>
              <a:rPr lang="en-US" dirty="0" smtClean="0"/>
              <a:t> </a:t>
            </a:r>
            <a:r>
              <a:rPr lang="en-US" dirty="0" smtClean="0">
                <a:solidFill>
                  <a:srgbClr val="7030A0"/>
                </a:solidFill>
              </a:rPr>
              <a:t>is</a:t>
            </a:r>
            <a:r>
              <a:rPr lang="en-US" dirty="0" smtClean="0"/>
              <a:t> </a:t>
            </a:r>
            <a:r>
              <a:rPr lang="en-US" dirty="0" smtClean="0">
                <a:solidFill>
                  <a:schemeClr val="accent5">
                    <a:lumMod val="75000"/>
                  </a:schemeClr>
                </a:solidFill>
              </a:rPr>
              <a:t>odd</a:t>
            </a:r>
          </a:p>
          <a:p>
            <a:r>
              <a:rPr lang="en-US" dirty="0"/>
              <a:t>8</a:t>
            </a:r>
            <a:r>
              <a:rPr lang="en-US" dirty="0" smtClean="0"/>
              <a:t> </a:t>
            </a:r>
            <a:r>
              <a:rPr lang="en-US" dirty="0" smtClean="0">
                <a:solidFill>
                  <a:srgbClr val="7030A0"/>
                </a:solidFill>
              </a:rPr>
              <a:t>is</a:t>
            </a:r>
            <a:r>
              <a:rPr lang="en-US" dirty="0" smtClean="0"/>
              <a:t> </a:t>
            </a:r>
            <a:r>
              <a:rPr lang="en-US" dirty="0" smtClean="0">
                <a:solidFill>
                  <a:schemeClr val="accent5">
                    <a:lumMod val="75000"/>
                  </a:schemeClr>
                </a:solidFill>
              </a:rPr>
              <a:t>even</a:t>
            </a:r>
          </a:p>
          <a:p>
            <a:r>
              <a:rPr lang="en-US" dirty="0"/>
              <a:t>9</a:t>
            </a:r>
            <a:r>
              <a:rPr lang="en-US" dirty="0" smtClean="0"/>
              <a:t> </a:t>
            </a:r>
            <a:r>
              <a:rPr lang="en-US" dirty="0" smtClean="0">
                <a:solidFill>
                  <a:srgbClr val="7030A0"/>
                </a:solidFill>
              </a:rPr>
              <a:t>is</a:t>
            </a:r>
            <a:r>
              <a:rPr lang="en-US" dirty="0" smtClean="0"/>
              <a:t> </a:t>
            </a:r>
            <a:r>
              <a:rPr lang="en-US" dirty="0" smtClean="0">
                <a:solidFill>
                  <a:schemeClr val="accent5">
                    <a:lumMod val="75000"/>
                  </a:schemeClr>
                </a:solidFill>
              </a:rPr>
              <a:t>odd</a:t>
            </a:r>
          </a:p>
          <a:p>
            <a:r>
              <a:rPr lang="en-US" dirty="0" smtClean="0"/>
              <a:t>10 </a:t>
            </a:r>
            <a:r>
              <a:rPr lang="en-US" dirty="0" smtClean="0">
                <a:solidFill>
                  <a:srgbClr val="7030A0"/>
                </a:solidFill>
              </a:rPr>
              <a:t>is</a:t>
            </a:r>
            <a:r>
              <a:rPr lang="en-US" dirty="0" smtClean="0"/>
              <a:t> </a:t>
            </a:r>
            <a:r>
              <a:rPr lang="en-US" dirty="0" smtClean="0">
                <a:solidFill>
                  <a:schemeClr val="accent5">
                    <a:lumMod val="75000"/>
                  </a:schemeClr>
                </a:solidFill>
              </a:rPr>
              <a:t>even</a:t>
            </a:r>
          </a:p>
          <a:p>
            <a:r>
              <a:rPr lang="en-US" dirty="0" smtClean="0"/>
              <a:t>11 </a:t>
            </a:r>
            <a:r>
              <a:rPr lang="en-US" dirty="0" smtClean="0">
                <a:solidFill>
                  <a:srgbClr val="7030A0"/>
                </a:solidFill>
              </a:rPr>
              <a:t>is</a:t>
            </a:r>
            <a:r>
              <a:rPr lang="en-US" dirty="0" smtClean="0"/>
              <a:t> </a:t>
            </a:r>
            <a:r>
              <a:rPr lang="en-US" dirty="0" smtClean="0">
                <a:solidFill>
                  <a:schemeClr val="accent5">
                    <a:lumMod val="75000"/>
                  </a:schemeClr>
                </a:solidFill>
              </a:rPr>
              <a:t>odd</a:t>
            </a:r>
          </a:p>
          <a:p>
            <a:r>
              <a:rPr lang="en-US" dirty="0" smtClean="0"/>
              <a:t>12 </a:t>
            </a:r>
            <a:r>
              <a:rPr lang="en-US" dirty="0" smtClean="0">
                <a:solidFill>
                  <a:srgbClr val="7030A0"/>
                </a:solidFill>
              </a:rPr>
              <a:t>is</a:t>
            </a:r>
            <a:r>
              <a:rPr lang="en-US" dirty="0" smtClean="0"/>
              <a:t> </a:t>
            </a:r>
            <a:r>
              <a:rPr lang="en-US" dirty="0" smtClean="0">
                <a:solidFill>
                  <a:schemeClr val="accent5">
                    <a:lumMod val="75000"/>
                  </a:schemeClr>
                </a:solidFill>
              </a:rPr>
              <a:t>even</a:t>
            </a:r>
          </a:p>
          <a:p>
            <a:r>
              <a:rPr lang="en-US" dirty="0" smtClean="0"/>
              <a:t>13 </a:t>
            </a:r>
            <a:r>
              <a:rPr lang="en-US" dirty="0" smtClean="0">
                <a:solidFill>
                  <a:srgbClr val="7030A0"/>
                </a:solidFill>
              </a:rPr>
              <a:t>is</a:t>
            </a:r>
            <a:r>
              <a:rPr lang="en-US" dirty="0" smtClean="0"/>
              <a:t> </a:t>
            </a:r>
            <a:r>
              <a:rPr lang="en-US" dirty="0" smtClean="0">
                <a:solidFill>
                  <a:schemeClr val="accent5">
                    <a:lumMod val="75000"/>
                  </a:schemeClr>
                </a:solidFill>
              </a:rPr>
              <a:t>UNLUCKY</a:t>
            </a:r>
          </a:p>
          <a:p>
            <a:r>
              <a:rPr lang="en-US" dirty="0" smtClean="0"/>
              <a:t>14 </a:t>
            </a:r>
            <a:r>
              <a:rPr lang="en-US" dirty="0" smtClean="0">
                <a:solidFill>
                  <a:srgbClr val="7030A0"/>
                </a:solidFill>
              </a:rPr>
              <a:t>is</a:t>
            </a:r>
            <a:r>
              <a:rPr lang="en-US" dirty="0" smtClean="0"/>
              <a:t> </a:t>
            </a:r>
            <a:r>
              <a:rPr lang="en-US" dirty="0" smtClean="0">
                <a:solidFill>
                  <a:schemeClr val="accent5">
                    <a:lumMod val="75000"/>
                  </a:schemeClr>
                </a:solidFill>
              </a:rPr>
              <a:t>even</a:t>
            </a:r>
          </a:p>
          <a:p>
            <a:r>
              <a:rPr lang="en-US" dirty="0" smtClean="0"/>
              <a:t>15 </a:t>
            </a:r>
            <a:r>
              <a:rPr lang="en-US" dirty="0" smtClean="0">
                <a:solidFill>
                  <a:srgbClr val="7030A0"/>
                </a:solidFill>
              </a:rPr>
              <a:t>is</a:t>
            </a:r>
            <a:r>
              <a:rPr lang="en-US" dirty="0" smtClean="0"/>
              <a:t> </a:t>
            </a:r>
            <a:r>
              <a:rPr lang="en-US" dirty="0" smtClean="0">
                <a:solidFill>
                  <a:schemeClr val="accent5">
                    <a:lumMod val="75000"/>
                  </a:schemeClr>
                </a:solidFill>
              </a:rPr>
              <a:t>odd</a:t>
            </a:r>
          </a:p>
          <a:p>
            <a:r>
              <a:rPr lang="en-US" dirty="0" smtClean="0"/>
              <a:t>16 </a:t>
            </a:r>
            <a:r>
              <a:rPr lang="en-US" dirty="0" smtClean="0">
                <a:solidFill>
                  <a:srgbClr val="7030A0"/>
                </a:solidFill>
              </a:rPr>
              <a:t>is</a:t>
            </a:r>
            <a:r>
              <a:rPr lang="en-US" dirty="0" smtClean="0"/>
              <a:t> </a:t>
            </a:r>
            <a:r>
              <a:rPr lang="en-US" dirty="0" smtClean="0">
                <a:solidFill>
                  <a:schemeClr val="accent5">
                    <a:lumMod val="75000"/>
                  </a:schemeClr>
                </a:solidFill>
              </a:rPr>
              <a:t>even</a:t>
            </a:r>
          </a:p>
          <a:p>
            <a:r>
              <a:rPr lang="en-US" dirty="0" smtClean="0"/>
              <a:t>17 </a:t>
            </a:r>
            <a:r>
              <a:rPr lang="en-US" dirty="0" smtClean="0">
                <a:solidFill>
                  <a:srgbClr val="7030A0"/>
                </a:solidFill>
              </a:rPr>
              <a:t>is</a:t>
            </a:r>
            <a:r>
              <a:rPr lang="en-US" dirty="0" smtClean="0"/>
              <a:t> </a:t>
            </a:r>
            <a:r>
              <a:rPr lang="en-US" dirty="0" smtClean="0">
                <a:solidFill>
                  <a:schemeClr val="accent5">
                    <a:lumMod val="75000"/>
                  </a:schemeClr>
                </a:solidFill>
              </a:rPr>
              <a:t>odd</a:t>
            </a:r>
          </a:p>
          <a:p>
            <a:r>
              <a:rPr lang="en-US" dirty="0" smtClean="0"/>
              <a:t>18 </a:t>
            </a:r>
            <a:r>
              <a:rPr lang="en-US" dirty="0" smtClean="0">
                <a:solidFill>
                  <a:srgbClr val="7030A0"/>
                </a:solidFill>
              </a:rPr>
              <a:t>is</a:t>
            </a:r>
            <a:r>
              <a:rPr lang="en-US" dirty="0" smtClean="0"/>
              <a:t> </a:t>
            </a:r>
            <a:r>
              <a:rPr lang="en-US" dirty="0" smtClean="0">
                <a:solidFill>
                  <a:schemeClr val="accent5">
                    <a:lumMod val="75000"/>
                  </a:schemeClr>
                </a:solidFill>
              </a:rPr>
              <a:t>even</a:t>
            </a:r>
          </a:p>
          <a:p>
            <a:r>
              <a:rPr lang="en-US" dirty="0" smtClean="0"/>
              <a:t>19 </a:t>
            </a:r>
            <a:r>
              <a:rPr lang="en-US" dirty="0" smtClean="0">
                <a:solidFill>
                  <a:srgbClr val="7030A0"/>
                </a:solidFill>
              </a:rPr>
              <a:t>is</a:t>
            </a:r>
            <a:r>
              <a:rPr lang="en-US" dirty="0" smtClean="0"/>
              <a:t> </a:t>
            </a:r>
            <a:r>
              <a:rPr lang="en-US" dirty="0" smtClean="0">
                <a:solidFill>
                  <a:schemeClr val="accent5">
                    <a:lumMod val="75000"/>
                  </a:schemeClr>
                </a:solidFill>
              </a:rPr>
              <a:t>odd</a:t>
            </a:r>
          </a:p>
          <a:p>
            <a:r>
              <a:rPr lang="en-US" dirty="0" smtClean="0"/>
              <a:t>20 </a:t>
            </a:r>
            <a:r>
              <a:rPr lang="en-US" dirty="0" smtClean="0">
                <a:solidFill>
                  <a:srgbClr val="7030A0"/>
                </a:solidFill>
              </a:rPr>
              <a:t>is</a:t>
            </a:r>
            <a:r>
              <a:rPr lang="en-US" dirty="0" smtClean="0"/>
              <a:t> </a:t>
            </a:r>
            <a:r>
              <a:rPr lang="en-US" dirty="0" smtClean="0">
                <a:solidFill>
                  <a:schemeClr val="accent5">
                    <a:lumMod val="75000"/>
                  </a:schemeClr>
                </a:solidFill>
              </a:rPr>
              <a:t>even</a:t>
            </a:r>
            <a:endParaRPr lang="en-US" dirty="0">
              <a:solidFill>
                <a:schemeClr val="accent5">
                  <a:lumMod val="75000"/>
                </a:schemeClr>
              </a:solidFill>
            </a:endParaRPr>
          </a:p>
        </p:txBody>
      </p:sp>
    </p:spTree>
    <p:extLst>
      <p:ext uri="{BB962C8B-B14F-4D97-AF65-F5344CB8AC3E}">
        <p14:creationId xmlns:p14="http://schemas.microsoft.com/office/powerpoint/2010/main" val="1204995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38246" y="422031"/>
            <a:ext cx="2336922" cy="584775"/>
          </a:xfrm>
          <a:prstGeom prst="rect">
            <a:avLst/>
          </a:prstGeom>
          <a:noFill/>
        </p:spPr>
        <p:txBody>
          <a:bodyPr wrap="none" rtlCol="0">
            <a:spAutoFit/>
          </a:bodyPr>
          <a:lstStyle/>
          <a:p>
            <a:r>
              <a:rPr lang="en-US" sz="3200" b="1" i="1" dirty="0">
                <a:solidFill>
                  <a:schemeClr val="accent5">
                    <a:lumMod val="75000"/>
                  </a:schemeClr>
                </a:solidFill>
              </a:rPr>
              <a:t>w</a:t>
            </a:r>
            <a:r>
              <a:rPr lang="en-US" sz="3200" b="1" i="1" dirty="0" smtClean="0">
                <a:solidFill>
                  <a:schemeClr val="accent5">
                    <a:lumMod val="75000"/>
                  </a:schemeClr>
                </a:solidFill>
              </a:rPr>
              <a:t>hile</a:t>
            </a:r>
            <a:r>
              <a:rPr lang="en-US" sz="3200" b="1" dirty="0" smtClean="0">
                <a:solidFill>
                  <a:schemeClr val="accent5">
                    <a:lumMod val="75000"/>
                  </a:schemeClr>
                </a:solidFill>
              </a:rPr>
              <a:t> LOOPS</a:t>
            </a:r>
            <a:endParaRPr lang="en-US" sz="3200" b="1" dirty="0">
              <a:solidFill>
                <a:schemeClr val="accent5">
                  <a:lumMod val="75000"/>
                </a:schemeClr>
              </a:solidFill>
            </a:endParaRPr>
          </a:p>
        </p:txBody>
      </p:sp>
      <p:sp>
        <p:nvSpPr>
          <p:cNvPr id="3" name="TextBox 2"/>
          <p:cNvSpPr txBox="1"/>
          <p:nvPr/>
        </p:nvSpPr>
        <p:spPr>
          <a:xfrm>
            <a:off x="949569" y="1336431"/>
            <a:ext cx="7376828" cy="400110"/>
          </a:xfrm>
          <a:prstGeom prst="rect">
            <a:avLst/>
          </a:prstGeom>
          <a:noFill/>
        </p:spPr>
        <p:txBody>
          <a:bodyPr wrap="none" rtlCol="0">
            <a:spAutoFit/>
          </a:bodyPr>
          <a:lstStyle/>
          <a:p>
            <a:r>
              <a:rPr lang="en-US" sz="2000" dirty="0" smtClean="0"/>
              <a:t>We  can also iterate using a </a:t>
            </a:r>
            <a:r>
              <a:rPr lang="en-US" sz="2000" b="1" i="1" dirty="0" smtClean="0">
                <a:solidFill>
                  <a:srgbClr val="7030A0"/>
                </a:solidFill>
              </a:rPr>
              <a:t>while</a:t>
            </a:r>
            <a:r>
              <a:rPr lang="en-US" sz="2000" dirty="0" smtClean="0">
                <a:solidFill>
                  <a:srgbClr val="7030A0"/>
                </a:solidFill>
              </a:rPr>
              <a:t> </a:t>
            </a:r>
            <a:r>
              <a:rPr lang="en-US" sz="2000" dirty="0" smtClean="0"/>
              <a:t>loop, which has a different format: </a:t>
            </a:r>
            <a:endParaRPr lang="en-US" sz="2000" dirty="0"/>
          </a:p>
        </p:txBody>
      </p:sp>
      <p:sp>
        <p:nvSpPr>
          <p:cNvPr id="4" name="TextBox 3"/>
          <p:cNvSpPr txBox="1"/>
          <p:nvPr/>
        </p:nvSpPr>
        <p:spPr>
          <a:xfrm>
            <a:off x="949569" y="1896199"/>
            <a:ext cx="1909305" cy="707886"/>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2000" b="1" dirty="0">
                <a:solidFill>
                  <a:srgbClr val="7030A0"/>
                </a:solidFill>
              </a:rPr>
              <a:t>w</a:t>
            </a:r>
            <a:r>
              <a:rPr lang="en-US" sz="2000" b="1" dirty="0" smtClean="0">
                <a:solidFill>
                  <a:srgbClr val="7030A0"/>
                </a:solidFill>
              </a:rPr>
              <a:t>hile</a:t>
            </a:r>
            <a:r>
              <a:rPr lang="en-US" sz="2000" dirty="0" smtClean="0"/>
              <a:t> </a:t>
            </a:r>
            <a:r>
              <a:rPr lang="en-US" sz="2000" dirty="0" smtClean="0">
                <a:solidFill>
                  <a:srgbClr val="C00000"/>
                </a:solidFill>
              </a:rPr>
              <a:t>True</a:t>
            </a:r>
            <a:r>
              <a:rPr lang="en-US" sz="2000" dirty="0" smtClean="0">
                <a:solidFill>
                  <a:srgbClr val="002060"/>
                </a:solidFill>
              </a:rPr>
              <a:t>:</a:t>
            </a:r>
          </a:p>
          <a:p>
            <a:r>
              <a:rPr lang="en-US" sz="2000" dirty="0">
                <a:solidFill>
                  <a:schemeClr val="accent1">
                    <a:lumMod val="60000"/>
                    <a:lumOff val="40000"/>
                  </a:schemeClr>
                </a:solidFill>
              </a:rPr>
              <a:t> </a:t>
            </a:r>
            <a:r>
              <a:rPr lang="en-US" sz="2000" dirty="0" smtClean="0">
                <a:solidFill>
                  <a:schemeClr val="accent1">
                    <a:lumMod val="60000"/>
                    <a:lumOff val="40000"/>
                  </a:schemeClr>
                </a:solidFill>
              </a:rPr>
              <a:t>   #keep running</a:t>
            </a:r>
            <a:endParaRPr lang="en-US" sz="2000" dirty="0">
              <a:solidFill>
                <a:schemeClr val="accent1">
                  <a:lumMod val="60000"/>
                  <a:lumOff val="40000"/>
                </a:schemeClr>
              </a:solidFill>
            </a:endParaRPr>
          </a:p>
        </p:txBody>
      </p:sp>
      <p:sp>
        <p:nvSpPr>
          <p:cNvPr id="5" name="TextBox 4"/>
          <p:cNvSpPr txBox="1"/>
          <p:nvPr/>
        </p:nvSpPr>
        <p:spPr>
          <a:xfrm>
            <a:off x="949569" y="3024554"/>
            <a:ext cx="9812216" cy="1200329"/>
          </a:xfrm>
          <a:prstGeom prst="rect">
            <a:avLst/>
          </a:prstGeom>
          <a:noFill/>
        </p:spPr>
        <p:txBody>
          <a:bodyPr wrap="square" rtlCol="0">
            <a:spAutoFit/>
          </a:bodyPr>
          <a:lstStyle/>
          <a:p>
            <a:r>
              <a:rPr lang="en-US" b="1" i="1" dirty="0">
                <a:solidFill>
                  <a:srgbClr val="7030A0"/>
                </a:solidFill>
              </a:rPr>
              <a:t>w</a:t>
            </a:r>
            <a:r>
              <a:rPr lang="en-US" b="1" i="1" dirty="0" smtClean="0">
                <a:solidFill>
                  <a:srgbClr val="7030A0"/>
                </a:solidFill>
              </a:rPr>
              <a:t>hile</a:t>
            </a:r>
            <a:r>
              <a:rPr lang="en-US" dirty="0" smtClean="0"/>
              <a:t> loops continue to execute while a certain condition is True, and will end when they become false</a:t>
            </a:r>
          </a:p>
          <a:p>
            <a:endParaRPr lang="en-US" dirty="0"/>
          </a:p>
          <a:p>
            <a:r>
              <a:rPr lang="en-US" b="1" i="1" dirty="0">
                <a:solidFill>
                  <a:srgbClr val="7030A0"/>
                </a:solidFill>
              </a:rPr>
              <a:t>w</a:t>
            </a:r>
            <a:r>
              <a:rPr lang="en-US" b="1" i="1" dirty="0" smtClean="0">
                <a:solidFill>
                  <a:srgbClr val="7030A0"/>
                </a:solidFill>
              </a:rPr>
              <a:t>hile</a:t>
            </a:r>
            <a:r>
              <a:rPr lang="en-US" dirty="0" smtClean="0"/>
              <a:t> loops require more careful setup than for loops, since you have to specify the termination condition manually.</a:t>
            </a:r>
            <a:endParaRPr lang="en-US" dirty="0"/>
          </a:p>
        </p:txBody>
      </p:sp>
      <p:sp>
        <p:nvSpPr>
          <p:cNvPr id="7" name="TextBox 6"/>
          <p:cNvSpPr txBox="1"/>
          <p:nvPr/>
        </p:nvSpPr>
        <p:spPr>
          <a:xfrm>
            <a:off x="949569" y="4645352"/>
            <a:ext cx="10140462" cy="400110"/>
          </a:xfrm>
          <a:prstGeom prst="rect">
            <a:avLst/>
          </a:prstGeom>
          <a:noFill/>
        </p:spPr>
        <p:txBody>
          <a:bodyPr wrap="square" rtlCol="0">
            <a:spAutoFit/>
          </a:bodyPr>
          <a:lstStyle/>
          <a:p>
            <a:r>
              <a:rPr lang="en-US" sz="2000" dirty="0" smtClean="0">
                <a:solidFill>
                  <a:srgbClr val="FF0000"/>
                </a:solidFill>
              </a:rPr>
              <a:t>Be careful!! If the condition doesn’t become false at some point, your loop will continue forever!</a:t>
            </a:r>
            <a:endParaRPr lang="en-US" sz="2000" dirty="0">
              <a:solidFill>
                <a:srgbClr val="FF0000"/>
              </a:solidFill>
            </a:endParaRPr>
          </a:p>
        </p:txBody>
      </p:sp>
    </p:spTree>
    <p:extLst>
      <p:ext uri="{BB962C8B-B14F-4D97-AF65-F5344CB8AC3E}">
        <p14:creationId xmlns:p14="http://schemas.microsoft.com/office/powerpoint/2010/main" val="1572859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8123" y="1617785"/>
            <a:ext cx="8637686" cy="1323439"/>
          </a:xfrm>
          <a:prstGeom prst="rect">
            <a:avLst/>
          </a:prstGeom>
          <a:noFill/>
        </p:spPr>
        <p:txBody>
          <a:bodyPr wrap="none" rtlCol="0">
            <a:spAutoFit/>
          </a:bodyPr>
          <a:lstStyle/>
          <a:p>
            <a:pPr algn="ctr"/>
            <a:r>
              <a:rPr lang="fi-FI" sz="8000" dirty="0" smtClean="0">
                <a:solidFill>
                  <a:schemeClr val="accent1">
                    <a:lumMod val="75000"/>
                  </a:schemeClr>
                </a:solidFill>
              </a:rPr>
              <a:t>print("\U0001f600")</a:t>
            </a:r>
            <a:endParaRPr lang="en-US" sz="8000" dirty="0">
              <a:solidFill>
                <a:schemeClr val="accent1">
                  <a:lumMod val="75000"/>
                </a:schemeClr>
              </a:solidFill>
            </a:endParaRPr>
          </a:p>
        </p:txBody>
      </p:sp>
    </p:spTree>
    <p:extLst>
      <p:ext uri="{BB962C8B-B14F-4D97-AF65-F5344CB8AC3E}">
        <p14:creationId xmlns:p14="http://schemas.microsoft.com/office/powerpoint/2010/main" val="13159668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89938" y="611015"/>
            <a:ext cx="3016660" cy="523220"/>
          </a:xfrm>
          <a:prstGeom prst="rect">
            <a:avLst/>
          </a:prstGeom>
          <a:noFill/>
        </p:spPr>
        <p:txBody>
          <a:bodyPr wrap="none" rtlCol="0">
            <a:spAutoFit/>
          </a:bodyPr>
          <a:lstStyle/>
          <a:p>
            <a:r>
              <a:rPr lang="en-US" sz="2800" dirty="0" smtClean="0">
                <a:solidFill>
                  <a:schemeClr val="accent1">
                    <a:lumMod val="75000"/>
                  </a:schemeClr>
                </a:solidFill>
              </a:rPr>
              <a:t>While loop exercise</a:t>
            </a:r>
            <a:endParaRPr lang="en-US" sz="2800" dirty="0">
              <a:solidFill>
                <a:schemeClr val="accent1">
                  <a:lumMod val="75000"/>
                </a:schemeClr>
              </a:solidFill>
            </a:endParaRPr>
          </a:p>
        </p:txBody>
      </p:sp>
      <p:sp>
        <p:nvSpPr>
          <p:cNvPr id="3" name="TextBox 2"/>
          <p:cNvSpPr txBox="1"/>
          <p:nvPr/>
        </p:nvSpPr>
        <p:spPr>
          <a:xfrm>
            <a:off x="1594338" y="1521023"/>
            <a:ext cx="6881179" cy="400110"/>
          </a:xfrm>
          <a:prstGeom prst="rect">
            <a:avLst/>
          </a:prstGeom>
          <a:noFill/>
        </p:spPr>
        <p:txBody>
          <a:bodyPr wrap="none" rtlCol="0">
            <a:spAutoFit/>
          </a:bodyPr>
          <a:lstStyle/>
          <a:p>
            <a:r>
              <a:rPr lang="en-US" sz="2000" dirty="0" smtClean="0"/>
              <a:t>Print the following beauty art using both </a:t>
            </a:r>
            <a:r>
              <a:rPr lang="en-US" sz="2000" b="1" dirty="0" smtClean="0"/>
              <a:t>for</a:t>
            </a:r>
            <a:r>
              <a:rPr lang="en-US" sz="2000" dirty="0" smtClean="0"/>
              <a:t> loop and </a:t>
            </a:r>
            <a:r>
              <a:rPr lang="en-US" sz="2000" b="1" dirty="0" smtClean="0"/>
              <a:t>while</a:t>
            </a:r>
            <a:r>
              <a:rPr lang="en-US" sz="2000" dirty="0" smtClean="0"/>
              <a:t> loop</a:t>
            </a:r>
            <a:endParaRPr lang="en-US" sz="2000" dirty="0"/>
          </a:p>
        </p:txBody>
      </p:sp>
      <p:sp>
        <p:nvSpPr>
          <p:cNvPr id="4" name="TextBox 3"/>
          <p:cNvSpPr txBox="1"/>
          <p:nvPr/>
        </p:nvSpPr>
        <p:spPr>
          <a:xfrm>
            <a:off x="1788557" y="2307921"/>
            <a:ext cx="2701381" cy="2862322"/>
          </a:xfrm>
          <a:prstGeom prst="rect">
            <a:avLst/>
          </a:prstGeom>
          <a:noFill/>
        </p:spPr>
        <p:txBody>
          <a:bodyPr wrap="none" rtlCol="0">
            <a:spAutoFit/>
          </a:bodyPr>
          <a:lstStyle/>
          <a:p>
            <a:r>
              <a:rPr lang="en-US" dirty="0"/>
              <a:t>😀</a:t>
            </a:r>
          </a:p>
          <a:p>
            <a:r>
              <a:rPr lang="en-US" dirty="0"/>
              <a:t>😀😀</a:t>
            </a:r>
          </a:p>
          <a:p>
            <a:r>
              <a:rPr lang="en-US" dirty="0"/>
              <a:t>😀😀😀</a:t>
            </a:r>
          </a:p>
          <a:p>
            <a:r>
              <a:rPr lang="en-US" dirty="0"/>
              <a:t>😀😀😀😀</a:t>
            </a:r>
          </a:p>
          <a:p>
            <a:r>
              <a:rPr lang="en-US" dirty="0"/>
              <a:t>😀😀😀😀😀</a:t>
            </a:r>
          </a:p>
          <a:p>
            <a:r>
              <a:rPr lang="en-US" dirty="0"/>
              <a:t>😀😀😀😀😀😀</a:t>
            </a:r>
          </a:p>
          <a:p>
            <a:r>
              <a:rPr lang="en-US" dirty="0"/>
              <a:t>😀😀😀😀😀😀😀</a:t>
            </a:r>
          </a:p>
          <a:p>
            <a:r>
              <a:rPr lang="en-US" dirty="0"/>
              <a:t>😀😀😀😀😀😀😀😀</a:t>
            </a:r>
          </a:p>
          <a:p>
            <a:r>
              <a:rPr lang="en-US" dirty="0"/>
              <a:t>😀😀😀😀😀😀😀😀😀</a:t>
            </a:r>
          </a:p>
          <a:p>
            <a:r>
              <a:rPr lang="en-US" dirty="0"/>
              <a:t>😀😀😀😀😀😀😀😀😀😀</a:t>
            </a:r>
          </a:p>
        </p:txBody>
      </p:sp>
    </p:spTree>
    <p:extLst>
      <p:ext uri="{BB962C8B-B14F-4D97-AF65-F5344CB8AC3E}">
        <p14:creationId xmlns:p14="http://schemas.microsoft.com/office/powerpoint/2010/main" val="52168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54923" y="633046"/>
            <a:ext cx="2904065" cy="523220"/>
          </a:xfrm>
          <a:prstGeom prst="rect">
            <a:avLst/>
          </a:prstGeom>
          <a:noFill/>
        </p:spPr>
        <p:txBody>
          <a:bodyPr wrap="none" rtlCol="0">
            <a:spAutoFit/>
          </a:bodyPr>
          <a:lstStyle/>
          <a:p>
            <a:r>
              <a:rPr lang="en-US" sz="2800" b="1" dirty="0" smtClean="0">
                <a:solidFill>
                  <a:schemeClr val="accent1">
                    <a:lumMod val="75000"/>
                  </a:schemeClr>
                </a:solidFill>
              </a:rPr>
              <a:t>CONTROLLED EXIT</a:t>
            </a:r>
            <a:endParaRPr lang="en-US" sz="2800" b="1" dirty="0">
              <a:solidFill>
                <a:schemeClr val="accent1">
                  <a:lumMod val="75000"/>
                </a:schemeClr>
              </a:solidFill>
            </a:endParaRPr>
          </a:p>
        </p:txBody>
      </p:sp>
      <p:sp>
        <p:nvSpPr>
          <p:cNvPr id="3" name="TextBox 2"/>
          <p:cNvSpPr txBox="1"/>
          <p:nvPr/>
        </p:nvSpPr>
        <p:spPr>
          <a:xfrm>
            <a:off x="1160585" y="1524000"/>
            <a:ext cx="8904041" cy="400110"/>
          </a:xfrm>
          <a:prstGeom prst="rect">
            <a:avLst/>
          </a:prstGeom>
          <a:noFill/>
        </p:spPr>
        <p:txBody>
          <a:bodyPr wrap="none" rtlCol="0">
            <a:spAutoFit/>
          </a:bodyPr>
          <a:lstStyle/>
          <a:p>
            <a:r>
              <a:rPr lang="en-US" sz="2000" dirty="0" smtClean="0"/>
              <a:t>The keyword </a:t>
            </a:r>
            <a:r>
              <a:rPr lang="en-US" sz="2000" b="1" i="1" dirty="0" smtClean="0">
                <a:solidFill>
                  <a:srgbClr val="C00000"/>
                </a:solidFill>
              </a:rPr>
              <a:t>break </a:t>
            </a:r>
            <a:r>
              <a:rPr lang="en-US" sz="2000" dirty="0" smtClean="0"/>
              <a:t>gives us the ability to exit out of while loops whenever we want </a:t>
            </a:r>
            <a:endParaRPr lang="en-US" sz="2000" b="1" i="1" dirty="0"/>
          </a:p>
        </p:txBody>
      </p:sp>
      <p:sp>
        <p:nvSpPr>
          <p:cNvPr id="4" name="TextBox 3"/>
          <p:cNvSpPr txBox="1"/>
          <p:nvPr/>
        </p:nvSpPr>
        <p:spPr>
          <a:xfrm>
            <a:off x="1301262" y="2250831"/>
            <a:ext cx="4528099" cy="1323439"/>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2000" b="1" dirty="0">
                <a:solidFill>
                  <a:srgbClr val="7030A0"/>
                </a:solidFill>
              </a:rPr>
              <a:t>w</a:t>
            </a:r>
            <a:r>
              <a:rPr lang="en-US" sz="2000" b="1" dirty="0" smtClean="0">
                <a:solidFill>
                  <a:srgbClr val="7030A0"/>
                </a:solidFill>
              </a:rPr>
              <a:t>hile</a:t>
            </a:r>
            <a:r>
              <a:rPr lang="en-US" sz="2000" dirty="0" smtClean="0"/>
              <a:t> </a:t>
            </a:r>
            <a:r>
              <a:rPr lang="en-US" sz="2000" dirty="0" smtClean="0">
                <a:solidFill>
                  <a:srgbClr val="C00000"/>
                </a:solidFill>
              </a:rPr>
              <a:t>True</a:t>
            </a:r>
            <a:r>
              <a:rPr lang="en-US" sz="2000" dirty="0" smtClean="0"/>
              <a:t>:</a:t>
            </a:r>
          </a:p>
          <a:p>
            <a:r>
              <a:rPr lang="en-US" sz="2000" dirty="0"/>
              <a:t> </a:t>
            </a:r>
            <a:r>
              <a:rPr lang="en-US" sz="2000" dirty="0" smtClean="0"/>
              <a:t>   </a:t>
            </a:r>
            <a:r>
              <a:rPr lang="en-US" sz="2000" dirty="0" smtClean="0">
                <a:solidFill>
                  <a:srgbClr val="002060"/>
                </a:solidFill>
              </a:rPr>
              <a:t>command = </a:t>
            </a:r>
            <a:r>
              <a:rPr lang="en-US" sz="2000" dirty="0" smtClean="0">
                <a:solidFill>
                  <a:srgbClr val="7030A0"/>
                </a:solidFill>
              </a:rPr>
              <a:t>input(</a:t>
            </a:r>
            <a:r>
              <a:rPr lang="en-US" sz="2000" dirty="0" smtClean="0">
                <a:solidFill>
                  <a:srgbClr val="002060"/>
                </a:solidFill>
              </a:rPr>
              <a:t>“Type ’exit’ to exit: “</a:t>
            </a:r>
            <a:r>
              <a:rPr lang="en-US" sz="2000" dirty="0" smtClean="0">
                <a:solidFill>
                  <a:srgbClr val="7030A0"/>
                </a:solidFill>
              </a:rPr>
              <a:t>)</a:t>
            </a:r>
          </a:p>
          <a:p>
            <a:r>
              <a:rPr lang="en-US" sz="2000" dirty="0"/>
              <a:t> </a:t>
            </a:r>
            <a:r>
              <a:rPr lang="en-US" sz="2000" dirty="0" smtClean="0"/>
              <a:t>   </a:t>
            </a:r>
            <a:r>
              <a:rPr lang="en-US" sz="2000" dirty="0" smtClean="0">
                <a:solidFill>
                  <a:srgbClr val="7030A0"/>
                </a:solidFill>
              </a:rPr>
              <a:t>if</a:t>
            </a:r>
            <a:r>
              <a:rPr lang="en-US" sz="2000" dirty="0" smtClean="0"/>
              <a:t> </a:t>
            </a:r>
            <a:r>
              <a:rPr lang="en-US" sz="2000" dirty="0" smtClean="0">
                <a:solidFill>
                  <a:srgbClr val="002060"/>
                </a:solidFill>
              </a:rPr>
              <a:t>(command</a:t>
            </a:r>
            <a:r>
              <a:rPr lang="en-US" sz="2000" dirty="0" smtClean="0"/>
              <a:t> </a:t>
            </a:r>
            <a:r>
              <a:rPr lang="en-US" sz="2000" dirty="0" smtClean="0">
                <a:solidFill>
                  <a:srgbClr val="7030A0"/>
                </a:solidFill>
              </a:rPr>
              <a:t>==</a:t>
            </a:r>
            <a:r>
              <a:rPr lang="en-US" sz="2000" dirty="0" smtClean="0"/>
              <a:t> “</a:t>
            </a:r>
            <a:r>
              <a:rPr lang="en-US" sz="2000" dirty="0" smtClean="0">
                <a:solidFill>
                  <a:srgbClr val="002060"/>
                </a:solidFill>
              </a:rPr>
              <a:t>exit</a:t>
            </a:r>
            <a:r>
              <a:rPr lang="en-US" sz="2000" dirty="0" smtClean="0"/>
              <a:t>”</a:t>
            </a:r>
            <a:r>
              <a:rPr lang="en-US" sz="2000" dirty="0" smtClean="0">
                <a:solidFill>
                  <a:srgbClr val="002060"/>
                </a:solidFill>
              </a:rPr>
              <a:t>)</a:t>
            </a:r>
          </a:p>
          <a:p>
            <a:r>
              <a:rPr lang="en-US" sz="2000" dirty="0"/>
              <a:t> </a:t>
            </a:r>
            <a:r>
              <a:rPr lang="en-US" sz="2000" dirty="0" smtClean="0"/>
              <a:t>       </a:t>
            </a:r>
            <a:r>
              <a:rPr lang="en-US" sz="2000" dirty="0" smtClean="0">
                <a:solidFill>
                  <a:srgbClr val="C00000"/>
                </a:solidFill>
              </a:rPr>
              <a:t>break</a:t>
            </a:r>
            <a:endParaRPr lang="en-US" sz="2000" dirty="0">
              <a:solidFill>
                <a:srgbClr val="C00000"/>
              </a:solidFill>
            </a:endParaRPr>
          </a:p>
        </p:txBody>
      </p:sp>
      <p:sp>
        <p:nvSpPr>
          <p:cNvPr id="5" name="TextBox 4"/>
          <p:cNvSpPr txBox="1"/>
          <p:nvPr/>
        </p:nvSpPr>
        <p:spPr>
          <a:xfrm>
            <a:off x="1301262" y="3905309"/>
            <a:ext cx="4337534" cy="400110"/>
          </a:xfrm>
          <a:prstGeom prst="rect">
            <a:avLst/>
          </a:prstGeom>
          <a:noFill/>
        </p:spPr>
        <p:txBody>
          <a:bodyPr wrap="none" rtlCol="0">
            <a:spAutoFit/>
          </a:bodyPr>
          <a:lstStyle/>
          <a:p>
            <a:r>
              <a:rPr lang="en-US" sz="2000" dirty="0" smtClean="0"/>
              <a:t>We can also use it to end </a:t>
            </a:r>
            <a:r>
              <a:rPr lang="en-US" sz="2000" b="1" i="1" dirty="0" smtClean="0">
                <a:solidFill>
                  <a:srgbClr val="7030A0"/>
                </a:solidFill>
              </a:rPr>
              <a:t>for</a:t>
            </a:r>
            <a:r>
              <a:rPr lang="en-US" sz="2000" dirty="0" smtClean="0"/>
              <a:t> loops early</a:t>
            </a:r>
            <a:endParaRPr lang="en-US" sz="2000" dirty="0"/>
          </a:p>
        </p:txBody>
      </p:sp>
      <p:sp>
        <p:nvSpPr>
          <p:cNvPr id="6" name="TextBox 5"/>
          <p:cNvSpPr txBox="1"/>
          <p:nvPr/>
        </p:nvSpPr>
        <p:spPr>
          <a:xfrm>
            <a:off x="1301262" y="4759569"/>
            <a:ext cx="2405338" cy="1323439"/>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2000" dirty="0"/>
              <a:t> </a:t>
            </a:r>
            <a:r>
              <a:rPr lang="en-US" sz="2000" b="1" dirty="0" smtClean="0">
                <a:solidFill>
                  <a:srgbClr val="7030A0"/>
                </a:solidFill>
              </a:rPr>
              <a:t>for</a:t>
            </a:r>
            <a:r>
              <a:rPr lang="en-US" sz="2000" dirty="0" smtClean="0"/>
              <a:t> </a:t>
            </a:r>
            <a:r>
              <a:rPr lang="en-US" sz="2000" dirty="0" smtClean="0">
                <a:solidFill>
                  <a:srgbClr val="002060"/>
                </a:solidFill>
              </a:rPr>
              <a:t>x</a:t>
            </a:r>
            <a:r>
              <a:rPr lang="en-US" sz="2000" dirty="0" smtClean="0"/>
              <a:t> </a:t>
            </a:r>
            <a:r>
              <a:rPr lang="en-US" sz="2000" dirty="0" smtClean="0">
                <a:solidFill>
                  <a:srgbClr val="7030A0"/>
                </a:solidFill>
              </a:rPr>
              <a:t>in</a:t>
            </a:r>
            <a:r>
              <a:rPr lang="en-US" sz="2000" dirty="0" smtClean="0"/>
              <a:t> </a:t>
            </a:r>
            <a:r>
              <a:rPr lang="en-US" sz="2000" b="1" dirty="0" smtClean="0">
                <a:solidFill>
                  <a:schemeClr val="accent1">
                    <a:lumMod val="75000"/>
                  </a:schemeClr>
                </a:solidFill>
              </a:rPr>
              <a:t>range(</a:t>
            </a:r>
            <a:r>
              <a:rPr lang="en-US" sz="2000" dirty="0" smtClean="0">
                <a:solidFill>
                  <a:srgbClr val="002060"/>
                </a:solidFill>
              </a:rPr>
              <a:t>1, 101</a:t>
            </a:r>
            <a:r>
              <a:rPr lang="en-US" sz="2000" dirty="0" smtClean="0">
                <a:solidFill>
                  <a:srgbClr val="0070C0"/>
                </a:solidFill>
              </a:rPr>
              <a:t>)</a:t>
            </a:r>
          </a:p>
          <a:p>
            <a:r>
              <a:rPr lang="en-US" sz="2000" dirty="0"/>
              <a:t> </a:t>
            </a:r>
            <a:r>
              <a:rPr lang="en-US" sz="2000" dirty="0" smtClean="0"/>
              <a:t>    </a:t>
            </a:r>
            <a:r>
              <a:rPr lang="en-US" sz="2000" dirty="0" smtClean="0">
                <a:solidFill>
                  <a:srgbClr val="002060"/>
                </a:solidFill>
              </a:rPr>
              <a:t>print(x)</a:t>
            </a:r>
          </a:p>
          <a:p>
            <a:r>
              <a:rPr lang="en-US" sz="2000" dirty="0"/>
              <a:t> </a:t>
            </a:r>
            <a:r>
              <a:rPr lang="en-US" sz="2000" dirty="0" smtClean="0"/>
              <a:t>    </a:t>
            </a:r>
            <a:r>
              <a:rPr lang="en-US" sz="2000" dirty="0" smtClean="0">
                <a:solidFill>
                  <a:srgbClr val="7030A0"/>
                </a:solidFill>
              </a:rPr>
              <a:t>if</a:t>
            </a:r>
            <a:r>
              <a:rPr lang="en-US" sz="2000" dirty="0" smtClean="0"/>
              <a:t> </a:t>
            </a:r>
            <a:r>
              <a:rPr lang="en-US" sz="2000" dirty="0" smtClean="0">
                <a:solidFill>
                  <a:srgbClr val="002060"/>
                </a:solidFill>
              </a:rPr>
              <a:t>x</a:t>
            </a:r>
            <a:r>
              <a:rPr lang="en-US" sz="2000" dirty="0" smtClean="0"/>
              <a:t> </a:t>
            </a:r>
            <a:r>
              <a:rPr lang="en-US" sz="2000" b="1" dirty="0" smtClean="0">
                <a:solidFill>
                  <a:srgbClr val="7030A0"/>
                </a:solidFill>
              </a:rPr>
              <a:t>==</a:t>
            </a:r>
            <a:r>
              <a:rPr lang="en-US" sz="2000" dirty="0" smtClean="0"/>
              <a:t> </a:t>
            </a:r>
            <a:r>
              <a:rPr lang="en-US" sz="2000" dirty="0" smtClean="0">
                <a:solidFill>
                  <a:srgbClr val="002060"/>
                </a:solidFill>
              </a:rPr>
              <a:t>3:</a:t>
            </a:r>
          </a:p>
          <a:p>
            <a:r>
              <a:rPr lang="en-US" sz="2000" dirty="0"/>
              <a:t> </a:t>
            </a:r>
            <a:r>
              <a:rPr lang="en-US" sz="2000" dirty="0" smtClean="0"/>
              <a:t>        </a:t>
            </a:r>
            <a:r>
              <a:rPr lang="en-US" sz="2000" b="1" dirty="0" smtClean="0">
                <a:solidFill>
                  <a:srgbClr val="C00000"/>
                </a:solidFill>
              </a:rPr>
              <a:t>break</a:t>
            </a:r>
            <a:endParaRPr lang="en-US" sz="2000" b="1" dirty="0">
              <a:solidFill>
                <a:srgbClr val="C00000"/>
              </a:solidFill>
            </a:endParaRPr>
          </a:p>
        </p:txBody>
      </p:sp>
    </p:spTree>
    <p:extLst>
      <p:ext uri="{BB962C8B-B14F-4D97-AF65-F5344CB8AC3E}">
        <p14:creationId xmlns:p14="http://schemas.microsoft.com/office/powerpoint/2010/main" val="1335134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519" y="1430216"/>
            <a:ext cx="10020500" cy="1015663"/>
          </a:xfrm>
          <a:prstGeom prst="rect">
            <a:avLst/>
          </a:prstGeom>
          <a:noFill/>
        </p:spPr>
        <p:txBody>
          <a:bodyPr wrap="none" rtlCol="0">
            <a:spAutoFit/>
          </a:bodyPr>
          <a:lstStyle/>
          <a:p>
            <a:pPr algn="ctr"/>
            <a:r>
              <a:rPr lang="en-US" sz="6000" b="1" dirty="0" smtClean="0">
                <a:solidFill>
                  <a:schemeClr val="accent1">
                    <a:lumMod val="75000"/>
                  </a:schemeClr>
                </a:solidFill>
              </a:rPr>
              <a:t>BOOLEAN AND CONDITIONALS</a:t>
            </a:r>
            <a:endParaRPr lang="en-US" sz="6000" b="1" dirty="0">
              <a:solidFill>
                <a:schemeClr val="accent1">
                  <a:lumMod val="75000"/>
                </a:schemeClr>
              </a:solidFill>
            </a:endParaRPr>
          </a:p>
        </p:txBody>
      </p:sp>
    </p:spTree>
    <p:extLst>
      <p:ext uri="{BB962C8B-B14F-4D97-AF65-F5344CB8AC3E}">
        <p14:creationId xmlns:p14="http://schemas.microsoft.com/office/powerpoint/2010/main" val="12870599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369" y="1817078"/>
            <a:ext cx="11393375" cy="1323439"/>
          </a:xfrm>
          <a:prstGeom prst="rect">
            <a:avLst/>
          </a:prstGeom>
          <a:noFill/>
        </p:spPr>
        <p:txBody>
          <a:bodyPr wrap="none" rtlCol="0">
            <a:spAutoFit/>
          </a:bodyPr>
          <a:lstStyle/>
          <a:p>
            <a:r>
              <a:rPr lang="en-US" sz="8000" b="1" dirty="0" smtClean="0">
                <a:solidFill>
                  <a:schemeClr val="accent1">
                    <a:lumMod val="75000"/>
                  </a:schemeClr>
                </a:solidFill>
              </a:rPr>
              <a:t>GUESSING GAME PROJECT</a:t>
            </a:r>
            <a:endParaRPr lang="en-US" sz="8000" b="1" dirty="0">
              <a:solidFill>
                <a:schemeClr val="accent1">
                  <a:lumMod val="75000"/>
                </a:schemeClr>
              </a:solidFill>
            </a:endParaRPr>
          </a:p>
        </p:txBody>
      </p:sp>
    </p:spTree>
    <p:extLst>
      <p:ext uri="{BB962C8B-B14F-4D97-AF65-F5344CB8AC3E}">
        <p14:creationId xmlns:p14="http://schemas.microsoft.com/office/powerpoint/2010/main" val="1783426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29199" y="1184031"/>
            <a:ext cx="2576154" cy="1446550"/>
          </a:xfrm>
          <a:prstGeom prst="rect">
            <a:avLst/>
          </a:prstGeom>
          <a:noFill/>
        </p:spPr>
        <p:txBody>
          <a:bodyPr wrap="none" rtlCol="0">
            <a:spAutoFit/>
          </a:bodyPr>
          <a:lstStyle/>
          <a:p>
            <a:r>
              <a:rPr lang="en-US" sz="8800" b="1" dirty="0" smtClean="0">
                <a:solidFill>
                  <a:schemeClr val="accent1">
                    <a:lumMod val="75000"/>
                  </a:schemeClr>
                </a:solidFill>
              </a:rPr>
              <a:t>LISTS</a:t>
            </a:r>
            <a:endParaRPr lang="en-US" sz="8800" b="1" dirty="0">
              <a:solidFill>
                <a:schemeClr val="accent1">
                  <a:lumMod val="75000"/>
                </a:schemeClr>
              </a:solidFill>
            </a:endParaRPr>
          </a:p>
        </p:txBody>
      </p:sp>
    </p:spTree>
    <p:extLst>
      <p:ext uri="{BB962C8B-B14F-4D97-AF65-F5344CB8AC3E}">
        <p14:creationId xmlns:p14="http://schemas.microsoft.com/office/powerpoint/2010/main" val="15631978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48554" y="844062"/>
            <a:ext cx="2933367" cy="584775"/>
          </a:xfrm>
          <a:prstGeom prst="rect">
            <a:avLst/>
          </a:prstGeom>
          <a:noFill/>
        </p:spPr>
        <p:txBody>
          <a:bodyPr wrap="none" rtlCol="0">
            <a:spAutoFit/>
          </a:bodyPr>
          <a:lstStyle/>
          <a:p>
            <a:r>
              <a:rPr lang="en-US" sz="3200" b="1" dirty="0" smtClean="0">
                <a:solidFill>
                  <a:schemeClr val="accent1">
                    <a:lumMod val="75000"/>
                  </a:schemeClr>
                </a:solidFill>
              </a:rPr>
              <a:t>WHAT IS A LIST?</a:t>
            </a:r>
            <a:endParaRPr lang="en-US" sz="3200" b="1" dirty="0">
              <a:solidFill>
                <a:schemeClr val="accent1">
                  <a:lumMod val="75000"/>
                </a:schemeClr>
              </a:solidFill>
            </a:endParaRPr>
          </a:p>
        </p:txBody>
      </p:sp>
      <p:sp>
        <p:nvSpPr>
          <p:cNvPr id="3" name="TextBox 2"/>
          <p:cNvSpPr txBox="1"/>
          <p:nvPr/>
        </p:nvSpPr>
        <p:spPr>
          <a:xfrm>
            <a:off x="839498" y="2086708"/>
            <a:ext cx="10351477" cy="523220"/>
          </a:xfrm>
          <a:prstGeom prst="rect">
            <a:avLst/>
          </a:prstGeom>
          <a:noFill/>
        </p:spPr>
        <p:txBody>
          <a:bodyPr wrap="square" rtlCol="0">
            <a:spAutoFit/>
          </a:bodyPr>
          <a:lstStyle/>
          <a:p>
            <a:pPr algn="ctr"/>
            <a:r>
              <a:rPr lang="en-US" sz="2800" dirty="0" smtClean="0">
                <a:solidFill>
                  <a:srgbClr val="002060"/>
                </a:solidFill>
              </a:rPr>
              <a:t>Its just a collection or grouping of items</a:t>
            </a:r>
            <a:endParaRPr lang="en-US" sz="2800" dirty="0">
              <a:solidFill>
                <a:srgbClr val="002060"/>
              </a:solidFill>
            </a:endParaRPr>
          </a:p>
        </p:txBody>
      </p:sp>
    </p:spTree>
    <p:extLst>
      <p:ext uri="{BB962C8B-B14F-4D97-AF65-F5344CB8AC3E}">
        <p14:creationId xmlns:p14="http://schemas.microsoft.com/office/powerpoint/2010/main" val="17898864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0307" y="884257"/>
            <a:ext cx="4398255" cy="584775"/>
          </a:xfrm>
          <a:prstGeom prst="rect">
            <a:avLst/>
          </a:prstGeom>
          <a:noFill/>
        </p:spPr>
        <p:txBody>
          <a:bodyPr wrap="none" rtlCol="0">
            <a:spAutoFit/>
          </a:bodyPr>
          <a:lstStyle/>
          <a:p>
            <a:r>
              <a:rPr lang="en-US" sz="3200" b="1" dirty="0" smtClean="0">
                <a:solidFill>
                  <a:schemeClr val="accent1">
                    <a:lumMod val="75000"/>
                  </a:schemeClr>
                </a:solidFill>
              </a:rPr>
              <a:t>HOW ARE LISTS USEFUL?</a:t>
            </a:r>
            <a:endParaRPr lang="en-US" sz="3200" b="1" dirty="0">
              <a:solidFill>
                <a:schemeClr val="accent1">
                  <a:lumMod val="75000"/>
                </a:schemeClr>
              </a:solidFill>
            </a:endParaRPr>
          </a:p>
        </p:txBody>
      </p:sp>
      <p:sp>
        <p:nvSpPr>
          <p:cNvPr id="3" name="TextBox 2"/>
          <p:cNvSpPr txBox="1"/>
          <p:nvPr/>
        </p:nvSpPr>
        <p:spPr>
          <a:xfrm>
            <a:off x="1512277" y="2197668"/>
            <a:ext cx="8007513" cy="461665"/>
          </a:xfrm>
          <a:prstGeom prst="rect">
            <a:avLst/>
          </a:prstGeom>
          <a:noFill/>
        </p:spPr>
        <p:txBody>
          <a:bodyPr wrap="none" rtlCol="0">
            <a:spAutoFit/>
          </a:bodyPr>
          <a:lstStyle/>
          <a:p>
            <a:r>
              <a:rPr lang="en-US" sz="2400" dirty="0" smtClean="0">
                <a:solidFill>
                  <a:srgbClr val="002060"/>
                </a:solidFill>
              </a:rPr>
              <a:t>A fundamental data structure for organizing collections of item</a:t>
            </a:r>
            <a:endParaRPr lang="en-US" sz="2400" dirty="0">
              <a:solidFill>
                <a:srgbClr val="002060"/>
              </a:solidFill>
            </a:endParaRPr>
          </a:p>
        </p:txBody>
      </p:sp>
      <p:sp>
        <p:nvSpPr>
          <p:cNvPr id="4" name="TextBox 3"/>
          <p:cNvSpPr txBox="1"/>
          <p:nvPr/>
        </p:nvSpPr>
        <p:spPr>
          <a:xfrm>
            <a:off x="1699846" y="3387969"/>
            <a:ext cx="3900683" cy="1200329"/>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2400" dirty="0">
                <a:solidFill>
                  <a:srgbClr val="002060"/>
                </a:solidFill>
              </a:rPr>
              <a:t>f</a:t>
            </a:r>
            <a:r>
              <a:rPr lang="en-US" sz="2400" dirty="0" smtClean="0">
                <a:solidFill>
                  <a:srgbClr val="002060"/>
                </a:solidFill>
              </a:rPr>
              <a:t>irst_task = “install python”</a:t>
            </a:r>
          </a:p>
          <a:p>
            <a:r>
              <a:rPr lang="en-US" sz="2400" dirty="0">
                <a:solidFill>
                  <a:srgbClr val="002060"/>
                </a:solidFill>
              </a:rPr>
              <a:t>s</a:t>
            </a:r>
            <a:r>
              <a:rPr lang="en-US" sz="2400" dirty="0" smtClean="0">
                <a:solidFill>
                  <a:srgbClr val="002060"/>
                </a:solidFill>
              </a:rPr>
              <a:t>econd_task = “learn python”</a:t>
            </a:r>
          </a:p>
          <a:p>
            <a:r>
              <a:rPr lang="en-US" sz="2400" dirty="0">
                <a:solidFill>
                  <a:srgbClr val="002060"/>
                </a:solidFill>
              </a:rPr>
              <a:t>t</a:t>
            </a:r>
            <a:r>
              <a:rPr lang="en-US" sz="2400" dirty="0" smtClean="0">
                <a:solidFill>
                  <a:srgbClr val="002060"/>
                </a:solidFill>
              </a:rPr>
              <a:t>hird_task = “take a break”</a:t>
            </a:r>
            <a:endParaRPr lang="en-US" sz="2400" dirty="0">
              <a:solidFill>
                <a:srgbClr val="002060"/>
              </a:solidFill>
            </a:endParaRPr>
          </a:p>
        </p:txBody>
      </p:sp>
      <p:sp>
        <p:nvSpPr>
          <p:cNvPr id="5" name="TextBox 4"/>
          <p:cNvSpPr txBox="1"/>
          <p:nvPr/>
        </p:nvSpPr>
        <p:spPr>
          <a:xfrm>
            <a:off x="1512277" y="5509846"/>
            <a:ext cx="1679499" cy="461665"/>
          </a:xfrm>
          <a:prstGeom prst="rect">
            <a:avLst/>
          </a:prstGeom>
          <a:noFill/>
        </p:spPr>
        <p:txBody>
          <a:bodyPr wrap="none" rtlCol="0">
            <a:spAutoFit/>
          </a:bodyPr>
          <a:lstStyle/>
          <a:p>
            <a:r>
              <a:rPr lang="en-US" sz="2400" dirty="0" smtClean="0">
                <a:solidFill>
                  <a:schemeClr val="accent1">
                    <a:lumMod val="75000"/>
                  </a:schemeClr>
                </a:solidFill>
              </a:rPr>
              <a:t>No ordering</a:t>
            </a:r>
            <a:endParaRPr lang="en-US" sz="2400" dirty="0">
              <a:solidFill>
                <a:schemeClr val="accent1">
                  <a:lumMod val="75000"/>
                </a:schemeClr>
              </a:solidFill>
            </a:endParaRPr>
          </a:p>
        </p:txBody>
      </p:sp>
    </p:spTree>
    <p:extLst>
      <p:ext uri="{BB962C8B-B14F-4D97-AF65-F5344CB8AC3E}">
        <p14:creationId xmlns:p14="http://schemas.microsoft.com/office/powerpoint/2010/main" val="342146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05212" y="815498"/>
            <a:ext cx="3611758" cy="584775"/>
          </a:xfrm>
          <a:prstGeom prst="rect">
            <a:avLst/>
          </a:prstGeom>
          <a:noFill/>
        </p:spPr>
        <p:txBody>
          <a:bodyPr wrap="none" rtlCol="0">
            <a:spAutoFit/>
          </a:bodyPr>
          <a:lstStyle/>
          <a:p>
            <a:r>
              <a:rPr lang="en-US" sz="3200" b="1" dirty="0" smtClean="0">
                <a:solidFill>
                  <a:schemeClr val="accent1">
                    <a:lumMod val="75000"/>
                  </a:schemeClr>
                </a:solidFill>
              </a:rPr>
              <a:t>What List Looks Like</a:t>
            </a:r>
            <a:endParaRPr lang="en-US" sz="3200" b="1" dirty="0">
              <a:solidFill>
                <a:schemeClr val="accent1">
                  <a:lumMod val="75000"/>
                </a:schemeClr>
              </a:solidFill>
            </a:endParaRPr>
          </a:p>
        </p:txBody>
      </p:sp>
      <p:sp>
        <p:nvSpPr>
          <p:cNvPr id="3" name="TextBox 2"/>
          <p:cNvSpPr txBox="1"/>
          <p:nvPr/>
        </p:nvSpPr>
        <p:spPr>
          <a:xfrm>
            <a:off x="1326076" y="1701779"/>
            <a:ext cx="10011508" cy="461665"/>
          </a:xfrm>
          <a:prstGeom prst="rect">
            <a:avLst/>
          </a:prstGeom>
          <a:noFill/>
        </p:spPr>
        <p:txBody>
          <a:bodyPr wrap="square" rtlCol="0">
            <a:spAutoFit/>
          </a:bodyPr>
          <a:lstStyle/>
          <a:p>
            <a:r>
              <a:rPr lang="en-US" sz="2400" dirty="0" smtClean="0"/>
              <a:t>A fundamental data structure for organizing data </a:t>
            </a:r>
            <a:endParaRPr lang="en-US" sz="2400" dirty="0"/>
          </a:p>
        </p:txBody>
      </p:sp>
      <p:sp>
        <p:nvSpPr>
          <p:cNvPr id="4" name="TextBox 3"/>
          <p:cNvSpPr txBox="1"/>
          <p:nvPr/>
        </p:nvSpPr>
        <p:spPr>
          <a:xfrm>
            <a:off x="1326076" y="2813674"/>
            <a:ext cx="5996450" cy="40011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2000" dirty="0" smtClean="0">
                <a:solidFill>
                  <a:srgbClr val="002060"/>
                </a:solidFill>
              </a:rPr>
              <a:t>Tasks</a:t>
            </a:r>
            <a:r>
              <a:rPr lang="en-US" sz="2000" dirty="0" smtClean="0"/>
              <a:t> </a:t>
            </a:r>
            <a:r>
              <a:rPr lang="en-US" sz="2000" dirty="0" smtClean="0">
                <a:solidFill>
                  <a:srgbClr val="002060"/>
                </a:solidFill>
              </a:rPr>
              <a:t>=</a:t>
            </a:r>
            <a:r>
              <a:rPr lang="en-US" sz="2000" dirty="0" smtClean="0"/>
              <a:t> </a:t>
            </a:r>
            <a:r>
              <a:rPr lang="en-US" sz="2000" dirty="0" smtClean="0">
                <a:solidFill>
                  <a:srgbClr val="7030A0"/>
                </a:solidFill>
              </a:rPr>
              <a:t>[</a:t>
            </a:r>
            <a:r>
              <a:rPr lang="en-US" sz="2000" dirty="0" smtClean="0">
                <a:solidFill>
                  <a:srgbClr val="002060"/>
                </a:solidFill>
              </a:rPr>
              <a:t>“Install python”, “learn python”, “take a break”</a:t>
            </a:r>
            <a:r>
              <a:rPr lang="en-US" sz="2000" dirty="0" smtClean="0">
                <a:solidFill>
                  <a:srgbClr val="7030A0"/>
                </a:solidFill>
              </a:rPr>
              <a:t>]</a:t>
            </a:r>
            <a:endParaRPr lang="en-US" sz="2000" dirty="0">
              <a:solidFill>
                <a:srgbClr val="7030A0"/>
              </a:solidFill>
            </a:endParaRPr>
          </a:p>
        </p:txBody>
      </p:sp>
      <p:sp>
        <p:nvSpPr>
          <p:cNvPr id="5" name="TextBox 4"/>
          <p:cNvSpPr txBox="1"/>
          <p:nvPr/>
        </p:nvSpPr>
        <p:spPr>
          <a:xfrm>
            <a:off x="4051149" y="3843767"/>
            <a:ext cx="3389454" cy="461665"/>
          </a:xfrm>
          <a:prstGeom prst="rect">
            <a:avLst/>
          </a:prstGeom>
          <a:noFill/>
        </p:spPr>
        <p:txBody>
          <a:bodyPr wrap="none" rtlCol="0">
            <a:spAutoFit/>
          </a:bodyPr>
          <a:lstStyle/>
          <a:p>
            <a:r>
              <a:rPr lang="en-US" sz="2400" b="1" dirty="0" smtClean="0">
                <a:solidFill>
                  <a:schemeClr val="accent1">
                    <a:lumMod val="75000"/>
                  </a:schemeClr>
                </a:solidFill>
              </a:rPr>
              <a:t>Comma separated values</a:t>
            </a:r>
            <a:endParaRPr lang="en-US" sz="2400" b="1" dirty="0">
              <a:solidFill>
                <a:schemeClr val="accent1">
                  <a:lumMod val="75000"/>
                </a:schemeClr>
              </a:solidFill>
            </a:endParaRPr>
          </a:p>
        </p:txBody>
      </p:sp>
      <p:sp>
        <p:nvSpPr>
          <p:cNvPr id="7" name="TextBox 6"/>
          <p:cNvSpPr txBox="1"/>
          <p:nvPr/>
        </p:nvSpPr>
        <p:spPr>
          <a:xfrm>
            <a:off x="1326076" y="4607169"/>
            <a:ext cx="4271106" cy="1477328"/>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smtClean="0">
                <a:solidFill>
                  <a:srgbClr val="002060"/>
                </a:solidFill>
              </a:rPr>
              <a:t>first_task </a:t>
            </a:r>
            <a:r>
              <a:rPr lang="en-US" dirty="0">
                <a:solidFill>
                  <a:srgbClr val="002060"/>
                </a:solidFill>
              </a:rPr>
              <a:t>= “install python”</a:t>
            </a:r>
          </a:p>
          <a:p>
            <a:r>
              <a:rPr lang="en-US" dirty="0" smtClean="0">
                <a:solidFill>
                  <a:srgbClr val="002060"/>
                </a:solidFill>
              </a:rPr>
              <a:t>second_task </a:t>
            </a:r>
            <a:r>
              <a:rPr lang="en-US" dirty="0">
                <a:solidFill>
                  <a:srgbClr val="002060"/>
                </a:solidFill>
              </a:rPr>
              <a:t>= “learn python”</a:t>
            </a:r>
          </a:p>
          <a:p>
            <a:r>
              <a:rPr lang="en-US" dirty="0" smtClean="0">
                <a:solidFill>
                  <a:srgbClr val="002060"/>
                </a:solidFill>
              </a:rPr>
              <a:t>third_task </a:t>
            </a:r>
            <a:r>
              <a:rPr lang="en-US" dirty="0">
                <a:solidFill>
                  <a:srgbClr val="002060"/>
                </a:solidFill>
              </a:rPr>
              <a:t>= “take a break</a:t>
            </a:r>
            <a:r>
              <a:rPr lang="en-US" dirty="0" smtClean="0">
                <a:solidFill>
                  <a:srgbClr val="002060"/>
                </a:solidFill>
              </a:rPr>
              <a:t>”</a:t>
            </a:r>
          </a:p>
          <a:p>
            <a:endParaRPr lang="en-US" dirty="0"/>
          </a:p>
          <a:p>
            <a:r>
              <a:rPr lang="en-US" dirty="0">
                <a:solidFill>
                  <a:srgbClr val="002060"/>
                </a:solidFill>
              </a:rPr>
              <a:t>Tasks = </a:t>
            </a:r>
            <a:r>
              <a:rPr lang="en-US" dirty="0" smtClean="0">
                <a:solidFill>
                  <a:srgbClr val="7030A0"/>
                </a:solidFill>
              </a:rPr>
              <a:t>[</a:t>
            </a:r>
            <a:r>
              <a:rPr lang="en-US" dirty="0" smtClean="0">
                <a:solidFill>
                  <a:srgbClr val="002060"/>
                </a:solidFill>
              </a:rPr>
              <a:t>first_task, second_task, third_task</a:t>
            </a:r>
            <a:r>
              <a:rPr lang="en-US" dirty="0" smtClean="0">
                <a:solidFill>
                  <a:srgbClr val="7030A0"/>
                </a:solidFill>
              </a:rPr>
              <a:t>]</a:t>
            </a:r>
            <a:endParaRPr lang="en-US" dirty="0">
              <a:solidFill>
                <a:srgbClr val="7030A0"/>
              </a:solidFill>
            </a:endParaRPr>
          </a:p>
        </p:txBody>
      </p:sp>
    </p:spTree>
    <p:extLst>
      <p:ext uri="{BB962C8B-B14F-4D97-AF65-F5344CB8AC3E}">
        <p14:creationId xmlns:p14="http://schemas.microsoft.com/office/powerpoint/2010/main" val="5203284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5199" y="633046"/>
            <a:ext cx="4770921" cy="584775"/>
          </a:xfrm>
          <a:prstGeom prst="rect">
            <a:avLst/>
          </a:prstGeom>
          <a:noFill/>
        </p:spPr>
        <p:txBody>
          <a:bodyPr wrap="none" rtlCol="0">
            <a:spAutoFit/>
          </a:bodyPr>
          <a:lstStyle/>
          <a:p>
            <a:r>
              <a:rPr lang="en-US" sz="3200" b="1" dirty="0" smtClean="0">
                <a:solidFill>
                  <a:schemeClr val="accent1">
                    <a:lumMod val="75000"/>
                  </a:schemeClr>
                </a:solidFill>
              </a:rPr>
              <a:t>How Many Elements Exist?</a:t>
            </a:r>
            <a:endParaRPr lang="en-US" sz="3200" b="1" dirty="0">
              <a:solidFill>
                <a:schemeClr val="accent1">
                  <a:lumMod val="75000"/>
                </a:schemeClr>
              </a:solidFill>
            </a:endParaRPr>
          </a:p>
        </p:txBody>
      </p:sp>
      <p:sp>
        <p:nvSpPr>
          <p:cNvPr id="3" name="TextBox 2"/>
          <p:cNvSpPr txBox="1"/>
          <p:nvPr/>
        </p:nvSpPr>
        <p:spPr>
          <a:xfrm>
            <a:off x="1277815" y="1578930"/>
            <a:ext cx="5310685" cy="430887"/>
          </a:xfrm>
          <a:prstGeom prst="rect">
            <a:avLst/>
          </a:prstGeom>
          <a:noFill/>
        </p:spPr>
        <p:txBody>
          <a:bodyPr wrap="none" rtlCol="0">
            <a:spAutoFit/>
          </a:bodyPr>
          <a:lstStyle/>
          <a:p>
            <a:r>
              <a:rPr lang="en-US" sz="2200" dirty="0" smtClean="0"/>
              <a:t>Lets use our first built in function for list - </a:t>
            </a:r>
            <a:r>
              <a:rPr lang="en-US" sz="2200" b="1" dirty="0" smtClean="0"/>
              <a:t>len</a:t>
            </a:r>
            <a:endParaRPr lang="en-US" sz="2200" b="1" dirty="0"/>
          </a:p>
        </p:txBody>
      </p:sp>
      <p:sp>
        <p:nvSpPr>
          <p:cNvPr id="4" name="TextBox 3"/>
          <p:cNvSpPr txBox="1"/>
          <p:nvPr/>
        </p:nvSpPr>
        <p:spPr>
          <a:xfrm>
            <a:off x="1277815" y="2543908"/>
            <a:ext cx="5390899" cy="1200329"/>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smtClean="0">
                <a:solidFill>
                  <a:srgbClr val="002060"/>
                </a:solidFill>
              </a:rPr>
              <a:t>tasks </a:t>
            </a:r>
            <a:r>
              <a:rPr lang="en-US" dirty="0">
                <a:solidFill>
                  <a:srgbClr val="002060"/>
                </a:solidFill>
              </a:rPr>
              <a:t>= </a:t>
            </a:r>
            <a:r>
              <a:rPr lang="en-US" dirty="0">
                <a:solidFill>
                  <a:srgbClr val="7030A0"/>
                </a:solidFill>
              </a:rPr>
              <a:t>[</a:t>
            </a:r>
            <a:r>
              <a:rPr lang="en-US" dirty="0">
                <a:solidFill>
                  <a:srgbClr val="002060"/>
                </a:solidFill>
              </a:rPr>
              <a:t>“Install python”, “learn python”, “take a break</a:t>
            </a:r>
            <a:r>
              <a:rPr lang="en-US" dirty="0" smtClean="0">
                <a:solidFill>
                  <a:srgbClr val="002060"/>
                </a:solidFill>
              </a:rPr>
              <a:t>”]</a:t>
            </a:r>
            <a:endParaRPr lang="en-US" dirty="0" smtClean="0">
              <a:solidFill>
                <a:srgbClr val="7030A0"/>
              </a:solidFill>
            </a:endParaRPr>
          </a:p>
          <a:p>
            <a:endParaRPr lang="en-US" dirty="0">
              <a:solidFill>
                <a:srgbClr val="002060"/>
              </a:solidFill>
            </a:endParaRPr>
          </a:p>
          <a:p>
            <a:endParaRPr lang="en-US" dirty="0" smtClean="0"/>
          </a:p>
          <a:p>
            <a:r>
              <a:rPr lang="en-US" dirty="0" err="1">
                <a:solidFill>
                  <a:srgbClr val="7030A0"/>
                </a:solidFill>
              </a:rPr>
              <a:t>l</a:t>
            </a:r>
            <a:r>
              <a:rPr lang="en-US" dirty="0" err="1" smtClean="0">
                <a:solidFill>
                  <a:srgbClr val="7030A0"/>
                </a:solidFill>
              </a:rPr>
              <a:t>en</a:t>
            </a:r>
            <a:r>
              <a:rPr lang="en-US" dirty="0" smtClean="0">
                <a:solidFill>
                  <a:srgbClr val="7030A0"/>
                </a:solidFill>
              </a:rPr>
              <a:t>(</a:t>
            </a:r>
            <a:r>
              <a:rPr lang="en-US" dirty="0" smtClean="0">
                <a:solidFill>
                  <a:srgbClr val="002060"/>
                </a:solidFill>
              </a:rPr>
              <a:t>tasks</a:t>
            </a:r>
            <a:r>
              <a:rPr lang="en-US" dirty="0" smtClean="0">
                <a:solidFill>
                  <a:srgbClr val="7030A0"/>
                </a:solidFill>
              </a:rPr>
              <a:t>)</a:t>
            </a:r>
            <a:r>
              <a:rPr lang="en-US" dirty="0" smtClean="0"/>
              <a:t>  </a:t>
            </a:r>
            <a:r>
              <a:rPr lang="en-US" dirty="0" smtClean="0">
                <a:solidFill>
                  <a:schemeClr val="accent1">
                    <a:lumMod val="60000"/>
                    <a:lumOff val="40000"/>
                  </a:schemeClr>
                </a:solidFill>
              </a:rPr>
              <a:t>#3</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3166188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93710" y="731857"/>
            <a:ext cx="4891339" cy="584775"/>
          </a:xfrm>
          <a:prstGeom prst="rect">
            <a:avLst/>
          </a:prstGeom>
          <a:noFill/>
        </p:spPr>
        <p:txBody>
          <a:bodyPr wrap="none" rtlCol="0">
            <a:spAutoFit/>
          </a:bodyPr>
          <a:lstStyle/>
          <a:p>
            <a:r>
              <a:rPr lang="en-US" sz="3200" b="1" dirty="0" smtClean="0">
                <a:solidFill>
                  <a:schemeClr val="accent1">
                    <a:lumMod val="75000"/>
                  </a:schemeClr>
                </a:solidFill>
              </a:rPr>
              <a:t>Another Way to Make a List</a:t>
            </a:r>
            <a:endParaRPr lang="en-US" sz="3200" b="1" dirty="0">
              <a:solidFill>
                <a:schemeClr val="accent1">
                  <a:lumMod val="75000"/>
                </a:schemeClr>
              </a:solidFill>
            </a:endParaRPr>
          </a:p>
        </p:txBody>
      </p:sp>
      <p:sp>
        <p:nvSpPr>
          <p:cNvPr id="3" name="TextBox 2"/>
          <p:cNvSpPr txBox="1"/>
          <p:nvPr/>
        </p:nvSpPr>
        <p:spPr>
          <a:xfrm>
            <a:off x="1268745" y="1799083"/>
            <a:ext cx="5412636" cy="461665"/>
          </a:xfrm>
          <a:prstGeom prst="rect">
            <a:avLst/>
          </a:prstGeom>
          <a:noFill/>
        </p:spPr>
        <p:txBody>
          <a:bodyPr wrap="none" rtlCol="0">
            <a:spAutoFit/>
          </a:bodyPr>
          <a:lstStyle/>
          <a:p>
            <a:r>
              <a:rPr lang="en-US" sz="2400" dirty="0" smtClean="0"/>
              <a:t>Using another built in function called list()</a:t>
            </a:r>
            <a:endParaRPr lang="en-US" sz="2400" dirty="0"/>
          </a:p>
        </p:txBody>
      </p:sp>
      <p:sp>
        <p:nvSpPr>
          <p:cNvPr id="4" name="TextBox 3"/>
          <p:cNvSpPr txBox="1"/>
          <p:nvPr/>
        </p:nvSpPr>
        <p:spPr>
          <a:xfrm>
            <a:off x="1268745" y="2743199"/>
            <a:ext cx="2299604" cy="1200329"/>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a:solidFill>
                  <a:srgbClr val="002060"/>
                </a:solidFill>
              </a:rPr>
              <a:t>t</a:t>
            </a:r>
            <a:r>
              <a:rPr lang="en-US" dirty="0" smtClean="0">
                <a:solidFill>
                  <a:srgbClr val="002060"/>
                </a:solidFill>
              </a:rPr>
              <a:t>asks = </a:t>
            </a:r>
            <a:r>
              <a:rPr lang="en-US" dirty="0" smtClean="0">
                <a:solidFill>
                  <a:srgbClr val="7030A0"/>
                </a:solidFill>
              </a:rPr>
              <a:t>list</a:t>
            </a:r>
            <a:r>
              <a:rPr lang="en-US" dirty="0" smtClean="0"/>
              <a:t>(</a:t>
            </a:r>
            <a:r>
              <a:rPr lang="en-US" dirty="0" smtClean="0">
                <a:solidFill>
                  <a:srgbClr val="7030A0"/>
                </a:solidFill>
              </a:rPr>
              <a:t>range(</a:t>
            </a:r>
            <a:r>
              <a:rPr lang="en-US" dirty="0" smtClean="0">
                <a:solidFill>
                  <a:srgbClr val="002060"/>
                </a:solidFill>
              </a:rPr>
              <a:t>1, 4</a:t>
            </a:r>
            <a:r>
              <a:rPr lang="en-US" dirty="0" smtClean="0">
                <a:solidFill>
                  <a:srgbClr val="7030A0"/>
                </a:solidFill>
              </a:rPr>
              <a:t>)</a:t>
            </a:r>
            <a:r>
              <a:rPr lang="en-US" dirty="0" smtClean="0"/>
              <a:t>)</a:t>
            </a:r>
          </a:p>
          <a:p>
            <a:endParaRPr lang="en-US" dirty="0"/>
          </a:p>
          <a:p>
            <a:r>
              <a:rPr lang="en-US" dirty="0">
                <a:solidFill>
                  <a:srgbClr val="002060"/>
                </a:solidFill>
              </a:rPr>
              <a:t>t</a:t>
            </a:r>
            <a:r>
              <a:rPr lang="en-US" dirty="0" smtClean="0">
                <a:solidFill>
                  <a:srgbClr val="002060"/>
                </a:solidFill>
              </a:rPr>
              <a:t>asks </a:t>
            </a:r>
          </a:p>
          <a:p>
            <a:r>
              <a:rPr lang="en-US" dirty="0" smtClean="0">
                <a:solidFill>
                  <a:schemeClr val="accent1">
                    <a:lumMod val="60000"/>
                    <a:lumOff val="40000"/>
                  </a:schemeClr>
                </a:solidFill>
              </a:rPr>
              <a:t>&gt;&gt;</a:t>
            </a:r>
            <a:r>
              <a:rPr lang="en-US" dirty="0" smtClean="0"/>
              <a:t> </a:t>
            </a:r>
            <a:r>
              <a:rPr lang="en-US" dirty="0" smtClean="0">
                <a:solidFill>
                  <a:srgbClr val="002060"/>
                </a:solidFill>
              </a:rPr>
              <a:t>[1, 2, 3]</a:t>
            </a:r>
            <a:endParaRPr lang="en-US" dirty="0">
              <a:solidFill>
                <a:srgbClr val="002060"/>
              </a:solidFill>
            </a:endParaRPr>
          </a:p>
        </p:txBody>
      </p:sp>
    </p:spTree>
    <p:extLst>
      <p:ext uri="{BB962C8B-B14F-4D97-AF65-F5344CB8AC3E}">
        <p14:creationId xmlns:p14="http://schemas.microsoft.com/office/powerpoint/2010/main" val="8449856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11415" y="738554"/>
            <a:ext cx="4407169" cy="584775"/>
          </a:xfrm>
          <a:prstGeom prst="rect">
            <a:avLst/>
          </a:prstGeom>
          <a:noFill/>
        </p:spPr>
        <p:txBody>
          <a:bodyPr wrap="none" rtlCol="0">
            <a:spAutoFit/>
          </a:bodyPr>
          <a:lstStyle/>
          <a:p>
            <a:r>
              <a:rPr lang="en-US" sz="3200" b="1" dirty="0" smtClean="0">
                <a:solidFill>
                  <a:schemeClr val="accent1">
                    <a:lumMod val="75000"/>
                  </a:schemeClr>
                </a:solidFill>
              </a:rPr>
              <a:t>Accessing Values in a List</a:t>
            </a:r>
            <a:endParaRPr lang="en-US" sz="3200" b="1" dirty="0">
              <a:solidFill>
                <a:schemeClr val="accent1">
                  <a:lumMod val="75000"/>
                </a:schemeClr>
              </a:solidFill>
            </a:endParaRPr>
          </a:p>
        </p:txBody>
      </p:sp>
      <p:sp>
        <p:nvSpPr>
          <p:cNvPr id="3" name="TextBox 2"/>
          <p:cNvSpPr txBox="1"/>
          <p:nvPr/>
        </p:nvSpPr>
        <p:spPr>
          <a:xfrm>
            <a:off x="941283" y="1798059"/>
            <a:ext cx="5046703" cy="461665"/>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2400" dirty="0">
                <a:solidFill>
                  <a:srgbClr val="002060"/>
                </a:solidFill>
              </a:rPr>
              <a:t>f</a:t>
            </a:r>
            <a:r>
              <a:rPr lang="en-US" sz="2400" dirty="0" smtClean="0">
                <a:solidFill>
                  <a:srgbClr val="002060"/>
                </a:solidFill>
              </a:rPr>
              <a:t>riends = [“Food”, “Laptop”, “Internet”]</a:t>
            </a:r>
            <a:endParaRPr lang="en-US" sz="2400" dirty="0">
              <a:solidFill>
                <a:srgbClr val="002060"/>
              </a:solidFill>
            </a:endParaRPr>
          </a:p>
        </p:txBody>
      </p:sp>
      <p:sp>
        <p:nvSpPr>
          <p:cNvPr id="4" name="TextBox 3"/>
          <p:cNvSpPr txBox="1"/>
          <p:nvPr/>
        </p:nvSpPr>
        <p:spPr>
          <a:xfrm>
            <a:off x="941283" y="2734454"/>
            <a:ext cx="9347431" cy="430887"/>
          </a:xfrm>
          <a:prstGeom prst="rect">
            <a:avLst/>
          </a:prstGeom>
          <a:noFill/>
        </p:spPr>
        <p:txBody>
          <a:bodyPr wrap="none" rtlCol="0">
            <a:spAutoFit/>
          </a:bodyPr>
          <a:lstStyle/>
          <a:p>
            <a:r>
              <a:rPr lang="en-US" sz="2200" dirty="0" smtClean="0"/>
              <a:t>Like ranges, list always start counting at </a:t>
            </a:r>
            <a:r>
              <a:rPr lang="en-US" sz="2200" b="1" dirty="0" smtClean="0"/>
              <a:t>zero</a:t>
            </a:r>
            <a:r>
              <a:rPr lang="en-US" sz="2200" dirty="0" smtClean="0"/>
              <a:t>, so the first element lives at index 0</a:t>
            </a:r>
            <a:endParaRPr lang="en-US" sz="2200" dirty="0"/>
          </a:p>
        </p:txBody>
      </p:sp>
      <p:sp>
        <p:nvSpPr>
          <p:cNvPr id="5" name="TextBox 4"/>
          <p:cNvSpPr txBox="1"/>
          <p:nvPr/>
        </p:nvSpPr>
        <p:spPr>
          <a:xfrm>
            <a:off x="941283" y="3640071"/>
            <a:ext cx="2993512" cy="92333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a:solidFill>
                  <a:srgbClr val="7030A0"/>
                </a:solidFill>
              </a:rPr>
              <a:t>p</a:t>
            </a:r>
            <a:r>
              <a:rPr lang="en-US" dirty="0" smtClean="0">
                <a:solidFill>
                  <a:srgbClr val="7030A0"/>
                </a:solidFill>
              </a:rPr>
              <a:t>rint(</a:t>
            </a:r>
            <a:r>
              <a:rPr lang="en-US" dirty="0" smtClean="0">
                <a:solidFill>
                  <a:srgbClr val="002060"/>
                </a:solidFill>
              </a:rPr>
              <a:t>friends[0])</a:t>
            </a:r>
            <a:r>
              <a:rPr lang="en-US" dirty="0" smtClean="0"/>
              <a:t>   </a:t>
            </a:r>
            <a:r>
              <a:rPr lang="en-US" dirty="0" smtClean="0">
                <a:solidFill>
                  <a:schemeClr val="accent1">
                    <a:lumMod val="60000"/>
                    <a:lumOff val="40000"/>
                  </a:schemeClr>
                </a:solidFill>
              </a:rPr>
              <a:t># ‘Food’</a:t>
            </a:r>
          </a:p>
          <a:p>
            <a:r>
              <a:rPr lang="en-US" dirty="0" smtClean="0">
                <a:solidFill>
                  <a:srgbClr val="7030A0"/>
                </a:solidFill>
              </a:rPr>
              <a:t>print(</a:t>
            </a:r>
            <a:r>
              <a:rPr lang="en-US" dirty="0" smtClean="0">
                <a:solidFill>
                  <a:srgbClr val="002060"/>
                </a:solidFill>
              </a:rPr>
              <a:t>friends[2])</a:t>
            </a:r>
            <a:r>
              <a:rPr lang="en-US" dirty="0" smtClean="0"/>
              <a:t>   </a:t>
            </a:r>
            <a:r>
              <a:rPr lang="en-US" dirty="0" smtClean="0">
                <a:solidFill>
                  <a:schemeClr val="accent1">
                    <a:lumMod val="60000"/>
                    <a:lumOff val="40000"/>
                  </a:schemeClr>
                </a:solidFill>
              </a:rPr>
              <a:t># ‘Internet’</a:t>
            </a:r>
            <a:endParaRPr lang="en-US" dirty="0">
              <a:solidFill>
                <a:schemeClr val="accent1">
                  <a:lumMod val="60000"/>
                  <a:lumOff val="40000"/>
                </a:schemeClr>
              </a:solidFill>
            </a:endParaRPr>
          </a:p>
          <a:p>
            <a:r>
              <a:rPr lang="en-US" dirty="0" smtClean="0">
                <a:solidFill>
                  <a:srgbClr val="7030A0"/>
                </a:solidFill>
              </a:rPr>
              <a:t>print(</a:t>
            </a:r>
            <a:r>
              <a:rPr lang="en-US" dirty="0" smtClean="0">
                <a:solidFill>
                  <a:srgbClr val="002060"/>
                </a:solidFill>
              </a:rPr>
              <a:t>friends[3])   </a:t>
            </a:r>
            <a:r>
              <a:rPr lang="en-US" dirty="0" smtClean="0">
                <a:solidFill>
                  <a:schemeClr val="accent1">
                    <a:lumMod val="60000"/>
                    <a:lumOff val="40000"/>
                  </a:schemeClr>
                </a:solidFill>
              </a:rPr>
              <a:t># </a:t>
            </a:r>
            <a:r>
              <a:rPr lang="en-US" dirty="0" err="1" smtClean="0">
                <a:solidFill>
                  <a:schemeClr val="accent1">
                    <a:lumMod val="60000"/>
                    <a:lumOff val="40000"/>
                  </a:schemeClr>
                </a:solidFill>
              </a:rPr>
              <a:t>indexError</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15696518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36277" y="640341"/>
            <a:ext cx="5463099" cy="584775"/>
          </a:xfrm>
          <a:prstGeom prst="rect">
            <a:avLst/>
          </a:prstGeom>
          <a:noFill/>
        </p:spPr>
        <p:txBody>
          <a:bodyPr wrap="none" rtlCol="0">
            <a:spAutoFit/>
          </a:bodyPr>
          <a:lstStyle/>
          <a:p>
            <a:r>
              <a:rPr lang="en-US" sz="3200" b="1" dirty="0" smtClean="0">
                <a:solidFill>
                  <a:schemeClr val="accent1">
                    <a:lumMod val="75000"/>
                  </a:schemeClr>
                </a:solidFill>
              </a:rPr>
              <a:t>Accessing Values From </a:t>
            </a:r>
            <a:r>
              <a:rPr lang="en-US" sz="3200" b="1" dirty="0">
                <a:solidFill>
                  <a:schemeClr val="accent1">
                    <a:lumMod val="75000"/>
                  </a:schemeClr>
                </a:solidFill>
              </a:rPr>
              <a:t>T</a:t>
            </a:r>
            <a:r>
              <a:rPr lang="en-US" sz="3200" b="1" dirty="0" smtClean="0">
                <a:solidFill>
                  <a:schemeClr val="accent1">
                    <a:lumMod val="75000"/>
                  </a:schemeClr>
                </a:solidFill>
              </a:rPr>
              <a:t>he End</a:t>
            </a:r>
            <a:endParaRPr lang="en-US" sz="3200" b="1" dirty="0">
              <a:solidFill>
                <a:schemeClr val="accent1">
                  <a:lumMod val="75000"/>
                </a:schemeClr>
              </a:solidFill>
            </a:endParaRPr>
          </a:p>
        </p:txBody>
      </p:sp>
      <p:sp>
        <p:nvSpPr>
          <p:cNvPr id="4" name="TextBox 3"/>
          <p:cNvSpPr txBox="1"/>
          <p:nvPr/>
        </p:nvSpPr>
        <p:spPr>
          <a:xfrm>
            <a:off x="1395047" y="1672734"/>
            <a:ext cx="4243021" cy="40011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2000" dirty="0">
                <a:solidFill>
                  <a:srgbClr val="002060"/>
                </a:solidFill>
              </a:rPr>
              <a:t>friends = [“Food”, “Laptop”, “Internet</a:t>
            </a:r>
            <a:r>
              <a:rPr lang="en-US" sz="2000" dirty="0" smtClean="0">
                <a:solidFill>
                  <a:srgbClr val="002060"/>
                </a:solidFill>
              </a:rPr>
              <a:t>”]</a:t>
            </a:r>
            <a:endParaRPr lang="en-US" sz="2000" dirty="0">
              <a:solidFill>
                <a:srgbClr val="002060"/>
              </a:solidFill>
            </a:endParaRPr>
          </a:p>
        </p:txBody>
      </p:sp>
      <p:sp>
        <p:nvSpPr>
          <p:cNvPr id="5" name="TextBox 4"/>
          <p:cNvSpPr txBox="1"/>
          <p:nvPr/>
        </p:nvSpPr>
        <p:spPr>
          <a:xfrm>
            <a:off x="1395047" y="2520462"/>
            <a:ext cx="5298951" cy="400110"/>
          </a:xfrm>
          <a:prstGeom prst="rect">
            <a:avLst/>
          </a:prstGeom>
          <a:noFill/>
        </p:spPr>
        <p:txBody>
          <a:bodyPr wrap="none" rtlCol="0">
            <a:spAutoFit/>
          </a:bodyPr>
          <a:lstStyle/>
          <a:p>
            <a:r>
              <a:rPr lang="en-US" sz="2000" dirty="0" smtClean="0">
                <a:solidFill>
                  <a:srgbClr val="002060"/>
                </a:solidFill>
              </a:rPr>
              <a:t>You can use negative number to index backwards</a:t>
            </a:r>
            <a:endParaRPr lang="en-US" sz="2000" dirty="0">
              <a:solidFill>
                <a:srgbClr val="002060"/>
              </a:solidFill>
            </a:endParaRPr>
          </a:p>
        </p:txBody>
      </p:sp>
      <p:sp>
        <p:nvSpPr>
          <p:cNvPr id="6" name="TextBox 5"/>
          <p:cNvSpPr txBox="1"/>
          <p:nvPr/>
        </p:nvSpPr>
        <p:spPr>
          <a:xfrm>
            <a:off x="1395047" y="3368190"/>
            <a:ext cx="3064044" cy="92333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a:t>print(friends</a:t>
            </a:r>
            <a:r>
              <a:rPr lang="en-US" dirty="0" smtClean="0"/>
              <a:t>[-1])   </a:t>
            </a:r>
            <a:r>
              <a:rPr lang="en-US" dirty="0"/>
              <a:t># </a:t>
            </a:r>
            <a:r>
              <a:rPr lang="en-US" dirty="0" smtClean="0"/>
              <a:t>‘internet</a:t>
            </a:r>
            <a:r>
              <a:rPr lang="en-US" dirty="0" smtClean="0"/>
              <a:t>’</a:t>
            </a:r>
            <a:endParaRPr lang="en-US" dirty="0"/>
          </a:p>
          <a:p>
            <a:r>
              <a:rPr lang="en-US" dirty="0"/>
              <a:t>print(friends</a:t>
            </a:r>
            <a:r>
              <a:rPr lang="en-US" dirty="0" smtClean="0"/>
              <a:t>[-3])   </a:t>
            </a:r>
            <a:r>
              <a:rPr lang="en-US" dirty="0"/>
              <a:t># </a:t>
            </a:r>
            <a:r>
              <a:rPr lang="en-US" dirty="0" smtClean="0"/>
              <a:t>‘Food’</a:t>
            </a:r>
            <a:endParaRPr lang="en-US" dirty="0"/>
          </a:p>
          <a:p>
            <a:r>
              <a:rPr lang="en-US" dirty="0"/>
              <a:t>print(friends</a:t>
            </a:r>
            <a:r>
              <a:rPr lang="en-US" dirty="0" smtClean="0"/>
              <a:t>[-4])   </a:t>
            </a:r>
            <a:r>
              <a:rPr lang="en-US" dirty="0"/>
              <a:t># </a:t>
            </a:r>
            <a:r>
              <a:rPr lang="en-US" dirty="0" err="1" smtClean="0"/>
              <a:t>indexError</a:t>
            </a:r>
            <a:endParaRPr lang="en-US" dirty="0"/>
          </a:p>
        </p:txBody>
      </p:sp>
    </p:spTree>
    <p:extLst>
      <p:ext uri="{BB962C8B-B14F-4D97-AF65-F5344CB8AC3E}">
        <p14:creationId xmlns:p14="http://schemas.microsoft.com/office/powerpoint/2010/main" val="12331722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5200" y="750278"/>
            <a:ext cx="4593117" cy="584775"/>
          </a:xfrm>
          <a:prstGeom prst="rect">
            <a:avLst/>
          </a:prstGeom>
          <a:noFill/>
        </p:spPr>
        <p:txBody>
          <a:bodyPr wrap="none" rtlCol="0">
            <a:spAutoFit/>
          </a:bodyPr>
          <a:lstStyle/>
          <a:p>
            <a:r>
              <a:rPr lang="en-US" sz="3200" b="1" dirty="0" smtClean="0">
                <a:solidFill>
                  <a:schemeClr val="accent1">
                    <a:lumMod val="75000"/>
                  </a:schemeClr>
                </a:solidFill>
              </a:rPr>
              <a:t>Check if a Value is in a List</a:t>
            </a:r>
            <a:endParaRPr lang="en-US" sz="3200" b="1" dirty="0">
              <a:solidFill>
                <a:schemeClr val="accent1">
                  <a:lumMod val="75000"/>
                </a:schemeClr>
              </a:solidFill>
            </a:endParaRPr>
          </a:p>
        </p:txBody>
      </p:sp>
      <p:sp>
        <p:nvSpPr>
          <p:cNvPr id="3" name="TextBox 2"/>
          <p:cNvSpPr txBox="1"/>
          <p:nvPr/>
        </p:nvSpPr>
        <p:spPr>
          <a:xfrm>
            <a:off x="3329354" y="1875692"/>
            <a:ext cx="5046703" cy="156966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2400" dirty="0">
                <a:solidFill>
                  <a:srgbClr val="002060"/>
                </a:solidFill>
              </a:rPr>
              <a:t>friends = [“Food”, “Laptop”, “Internet</a:t>
            </a:r>
            <a:r>
              <a:rPr lang="en-US" sz="2400" dirty="0" smtClean="0">
                <a:solidFill>
                  <a:srgbClr val="002060"/>
                </a:solidFill>
              </a:rPr>
              <a:t>”]</a:t>
            </a:r>
          </a:p>
          <a:p>
            <a:endParaRPr lang="en-US" sz="2400" dirty="0">
              <a:solidFill>
                <a:srgbClr val="002060"/>
              </a:solidFill>
            </a:endParaRPr>
          </a:p>
          <a:p>
            <a:r>
              <a:rPr lang="en-US" sz="2400" dirty="0" smtClean="0">
                <a:solidFill>
                  <a:srgbClr val="002060"/>
                </a:solidFill>
              </a:rPr>
              <a:t>“Laptop” </a:t>
            </a:r>
            <a:r>
              <a:rPr lang="en-US" sz="2400" dirty="0" smtClean="0">
                <a:solidFill>
                  <a:srgbClr val="7030A0"/>
                </a:solidFill>
              </a:rPr>
              <a:t>in</a:t>
            </a:r>
            <a:r>
              <a:rPr lang="en-US" sz="2400" dirty="0" smtClean="0">
                <a:solidFill>
                  <a:srgbClr val="002060"/>
                </a:solidFill>
              </a:rPr>
              <a:t> friends   </a:t>
            </a:r>
            <a:r>
              <a:rPr lang="en-US" sz="2400" dirty="0" smtClean="0">
                <a:solidFill>
                  <a:schemeClr val="accent1">
                    <a:lumMod val="60000"/>
                    <a:lumOff val="40000"/>
                  </a:schemeClr>
                </a:solidFill>
              </a:rPr>
              <a:t>#True</a:t>
            </a:r>
          </a:p>
          <a:p>
            <a:r>
              <a:rPr lang="en-US" sz="2400" dirty="0" smtClean="0">
                <a:solidFill>
                  <a:srgbClr val="002060"/>
                </a:solidFill>
              </a:rPr>
              <a:t>“Game” </a:t>
            </a:r>
            <a:r>
              <a:rPr lang="en-US" sz="2400" dirty="0" smtClean="0">
                <a:solidFill>
                  <a:srgbClr val="7030A0"/>
                </a:solidFill>
              </a:rPr>
              <a:t>in</a:t>
            </a:r>
            <a:r>
              <a:rPr lang="en-US" sz="2400" dirty="0" smtClean="0">
                <a:solidFill>
                  <a:srgbClr val="002060"/>
                </a:solidFill>
              </a:rPr>
              <a:t> friends   </a:t>
            </a:r>
            <a:r>
              <a:rPr lang="en-US" sz="2400" dirty="0" smtClean="0">
                <a:solidFill>
                  <a:schemeClr val="accent1">
                    <a:lumMod val="60000"/>
                    <a:lumOff val="40000"/>
                  </a:schemeClr>
                </a:solidFill>
              </a:rPr>
              <a:t>#False</a:t>
            </a:r>
            <a:endParaRPr lang="en-US" sz="2400" dirty="0">
              <a:solidFill>
                <a:schemeClr val="accent1">
                  <a:lumMod val="60000"/>
                  <a:lumOff val="40000"/>
                </a:schemeClr>
              </a:solidFill>
            </a:endParaRPr>
          </a:p>
        </p:txBody>
      </p:sp>
    </p:spTree>
    <p:extLst>
      <p:ext uri="{BB962C8B-B14F-4D97-AF65-F5344CB8AC3E}">
        <p14:creationId xmlns:p14="http://schemas.microsoft.com/office/powerpoint/2010/main" val="1905640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70585" y="562707"/>
            <a:ext cx="1981200" cy="523220"/>
          </a:xfrm>
          <a:prstGeom prst="rect">
            <a:avLst/>
          </a:prstGeom>
          <a:noFill/>
        </p:spPr>
        <p:txBody>
          <a:bodyPr wrap="square" rtlCol="0">
            <a:spAutoFit/>
          </a:bodyPr>
          <a:lstStyle/>
          <a:p>
            <a:r>
              <a:rPr lang="en-US" sz="2800" b="1" dirty="0" smtClean="0">
                <a:solidFill>
                  <a:schemeClr val="accent1">
                    <a:lumMod val="75000"/>
                  </a:schemeClr>
                </a:solidFill>
              </a:rPr>
              <a:t>USER INPUT</a:t>
            </a:r>
            <a:endParaRPr lang="en-US" sz="2800" b="1" dirty="0">
              <a:solidFill>
                <a:schemeClr val="accent1">
                  <a:lumMod val="75000"/>
                </a:schemeClr>
              </a:solidFill>
            </a:endParaRPr>
          </a:p>
        </p:txBody>
      </p:sp>
      <p:sp>
        <p:nvSpPr>
          <p:cNvPr id="3" name="TextBox 2"/>
          <p:cNvSpPr txBox="1"/>
          <p:nvPr/>
        </p:nvSpPr>
        <p:spPr>
          <a:xfrm>
            <a:off x="373597" y="1655893"/>
            <a:ext cx="11592148" cy="400110"/>
          </a:xfrm>
          <a:prstGeom prst="rect">
            <a:avLst/>
          </a:prstGeom>
          <a:noFill/>
        </p:spPr>
        <p:txBody>
          <a:bodyPr wrap="none" rtlCol="0">
            <a:spAutoFit/>
          </a:bodyPr>
          <a:lstStyle/>
          <a:p>
            <a:r>
              <a:rPr lang="en-US" sz="2000" dirty="0" smtClean="0"/>
              <a:t>There is a built in function in python called  ”input” that will prompt the user and store the result in a variable</a:t>
            </a:r>
            <a:endParaRPr lang="en-US" sz="2000" dirty="0"/>
          </a:p>
        </p:txBody>
      </p:sp>
      <p:sp>
        <p:nvSpPr>
          <p:cNvPr id="4" name="TextBox 3"/>
          <p:cNvSpPr txBox="1"/>
          <p:nvPr/>
        </p:nvSpPr>
        <p:spPr>
          <a:xfrm>
            <a:off x="1040022" y="2801815"/>
            <a:ext cx="4341445" cy="1323439"/>
          </a:xfrm>
          <a:prstGeom prst="rect">
            <a:avLst/>
          </a:prstGeom>
          <a:ln/>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2000" dirty="0">
                <a:solidFill>
                  <a:srgbClr val="002060"/>
                </a:solidFill>
              </a:rPr>
              <a:t>n</a:t>
            </a:r>
            <a:r>
              <a:rPr lang="en-US" sz="2000" dirty="0" smtClean="0">
                <a:solidFill>
                  <a:srgbClr val="002060"/>
                </a:solidFill>
              </a:rPr>
              <a:t>ame</a:t>
            </a:r>
            <a:r>
              <a:rPr lang="en-US" sz="2000" dirty="0" smtClean="0"/>
              <a:t> </a:t>
            </a:r>
            <a:r>
              <a:rPr lang="en-US" sz="2000" dirty="0" smtClean="0">
                <a:solidFill>
                  <a:schemeClr val="tx1">
                    <a:lumMod val="95000"/>
                    <a:lumOff val="5000"/>
                  </a:schemeClr>
                </a:solidFill>
              </a:rPr>
              <a:t>=</a:t>
            </a:r>
            <a:r>
              <a:rPr lang="en-US" sz="2000" dirty="0" smtClean="0"/>
              <a:t> </a:t>
            </a:r>
            <a:r>
              <a:rPr lang="en-US" sz="2000" dirty="0" smtClean="0">
                <a:solidFill>
                  <a:srgbClr val="7030A0"/>
                </a:solidFill>
              </a:rPr>
              <a:t>input(</a:t>
            </a:r>
            <a:r>
              <a:rPr lang="en-US" sz="2000" dirty="0" smtClean="0">
                <a:solidFill>
                  <a:schemeClr val="accent1">
                    <a:lumMod val="60000"/>
                    <a:lumOff val="40000"/>
                  </a:schemeClr>
                </a:solidFill>
              </a:rPr>
              <a:t>“</a:t>
            </a:r>
            <a:r>
              <a:rPr lang="en-US" sz="2000" dirty="0" smtClean="0">
                <a:solidFill>
                  <a:srgbClr val="002060"/>
                </a:solidFill>
              </a:rPr>
              <a:t>Enter your name here: </a:t>
            </a:r>
            <a:r>
              <a:rPr lang="en-US" sz="2000" dirty="0" smtClean="0">
                <a:solidFill>
                  <a:schemeClr val="accent1">
                    <a:lumMod val="60000"/>
                    <a:lumOff val="40000"/>
                  </a:schemeClr>
                </a:solidFill>
              </a:rPr>
              <a:t>“</a:t>
            </a:r>
            <a:r>
              <a:rPr lang="en-US" sz="2000" dirty="0" smtClean="0">
                <a:solidFill>
                  <a:srgbClr val="7030A0"/>
                </a:solidFill>
              </a:rPr>
              <a:t>)</a:t>
            </a:r>
          </a:p>
          <a:p>
            <a:r>
              <a:rPr lang="en-US" sz="2000" dirty="0" smtClean="0">
                <a:solidFill>
                  <a:srgbClr val="002060"/>
                </a:solidFill>
              </a:rPr>
              <a:t>Enter your name here: Kay</a:t>
            </a:r>
          </a:p>
          <a:p>
            <a:r>
              <a:rPr lang="en-US" sz="2000" dirty="0">
                <a:solidFill>
                  <a:srgbClr val="002060"/>
                </a:solidFill>
              </a:rPr>
              <a:t>n</a:t>
            </a:r>
            <a:r>
              <a:rPr lang="en-US" sz="2000" dirty="0" smtClean="0">
                <a:solidFill>
                  <a:srgbClr val="002060"/>
                </a:solidFill>
              </a:rPr>
              <a:t>ame</a:t>
            </a:r>
          </a:p>
          <a:p>
            <a:r>
              <a:rPr lang="en-US" sz="2000" dirty="0" smtClean="0">
                <a:solidFill>
                  <a:schemeClr val="accent1">
                    <a:lumMod val="60000"/>
                    <a:lumOff val="40000"/>
                  </a:schemeClr>
                </a:solidFill>
              </a:rPr>
              <a:t>&gt;&gt; Kay</a:t>
            </a:r>
            <a:endParaRPr lang="en-US" sz="2000" dirty="0">
              <a:solidFill>
                <a:schemeClr val="accent1">
                  <a:lumMod val="60000"/>
                  <a:lumOff val="40000"/>
                </a:schemeClr>
              </a:solidFill>
            </a:endParaRPr>
          </a:p>
        </p:txBody>
      </p:sp>
    </p:spTree>
    <p:extLst>
      <p:ext uri="{BB962C8B-B14F-4D97-AF65-F5344CB8AC3E}">
        <p14:creationId xmlns:p14="http://schemas.microsoft.com/office/powerpoint/2010/main" val="340646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2430" y="592034"/>
            <a:ext cx="4311758" cy="523220"/>
          </a:xfrm>
          <a:prstGeom prst="rect">
            <a:avLst/>
          </a:prstGeom>
          <a:noFill/>
        </p:spPr>
        <p:txBody>
          <a:bodyPr wrap="none" rtlCol="0">
            <a:spAutoFit/>
          </a:bodyPr>
          <a:lstStyle/>
          <a:p>
            <a:r>
              <a:rPr lang="en-US" sz="2800" b="1" dirty="0" smtClean="0">
                <a:solidFill>
                  <a:schemeClr val="accent1">
                    <a:lumMod val="75000"/>
                  </a:schemeClr>
                </a:solidFill>
              </a:rPr>
              <a:t>CONDITIONAL STATEMENTS</a:t>
            </a:r>
            <a:endParaRPr lang="en-US" sz="2800" b="1" dirty="0">
              <a:solidFill>
                <a:schemeClr val="accent1">
                  <a:lumMod val="75000"/>
                </a:schemeClr>
              </a:solidFill>
            </a:endParaRPr>
          </a:p>
        </p:txBody>
      </p:sp>
      <p:sp>
        <p:nvSpPr>
          <p:cNvPr id="3" name="TextBox 2"/>
          <p:cNvSpPr txBox="1"/>
          <p:nvPr/>
        </p:nvSpPr>
        <p:spPr>
          <a:xfrm>
            <a:off x="562708" y="1535723"/>
            <a:ext cx="10937630" cy="646331"/>
          </a:xfrm>
          <a:prstGeom prst="rect">
            <a:avLst/>
          </a:prstGeom>
          <a:noFill/>
        </p:spPr>
        <p:txBody>
          <a:bodyPr wrap="square" rtlCol="0">
            <a:spAutoFit/>
          </a:bodyPr>
          <a:lstStyle/>
          <a:p>
            <a:r>
              <a:rPr lang="en-US" dirty="0" smtClean="0"/>
              <a:t>Conditional logic using </a:t>
            </a:r>
            <a:r>
              <a:rPr lang="en-US" b="1" i="1" dirty="0" smtClean="0"/>
              <a:t>if</a:t>
            </a:r>
            <a:r>
              <a:rPr lang="en-US" dirty="0" smtClean="0"/>
              <a:t> statements represent different paths a program can take based on some type of comparison of input</a:t>
            </a:r>
            <a:endParaRPr lang="en-US" dirty="0"/>
          </a:p>
        </p:txBody>
      </p:sp>
      <p:sp>
        <p:nvSpPr>
          <p:cNvPr id="4" name="TextBox 3"/>
          <p:cNvSpPr txBox="1"/>
          <p:nvPr/>
        </p:nvSpPr>
        <p:spPr>
          <a:xfrm>
            <a:off x="1043354" y="2602523"/>
            <a:ext cx="3617978" cy="193899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2000" dirty="0" smtClean="0">
                <a:solidFill>
                  <a:srgbClr val="7030A0"/>
                </a:solidFill>
              </a:rPr>
              <a:t>if </a:t>
            </a:r>
            <a:r>
              <a:rPr lang="en-US" sz="2000" dirty="0" smtClean="0">
                <a:solidFill>
                  <a:srgbClr val="002060"/>
                </a:solidFill>
              </a:rPr>
              <a:t>some condition</a:t>
            </a:r>
            <a:r>
              <a:rPr lang="en-US" sz="2000" dirty="0" smtClean="0"/>
              <a:t> is </a:t>
            </a:r>
            <a:r>
              <a:rPr lang="en-US" sz="2000" dirty="0" smtClean="0">
                <a:solidFill>
                  <a:srgbClr val="C00000"/>
                </a:solidFill>
              </a:rPr>
              <a:t>True</a:t>
            </a:r>
            <a:r>
              <a:rPr lang="en-US" sz="2000" dirty="0" smtClean="0"/>
              <a:t>:</a:t>
            </a:r>
          </a:p>
          <a:p>
            <a:r>
              <a:rPr lang="en-US" sz="2000" dirty="0"/>
              <a:t> </a:t>
            </a:r>
            <a:r>
              <a:rPr lang="en-US" sz="2000" dirty="0" smtClean="0"/>
              <a:t>   </a:t>
            </a:r>
            <a:r>
              <a:rPr lang="en-US" sz="2000" dirty="0" smtClean="0">
                <a:solidFill>
                  <a:srgbClr val="002060"/>
                </a:solidFill>
              </a:rPr>
              <a:t>do something</a:t>
            </a:r>
          </a:p>
          <a:p>
            <a:r>
              <a:rPr lang="en-US" sz="2000" dirty="0">
                <a:solidFill>
                  <a:srgbClr val="7030A0"/>
                </a:solidFill>
              </a:rPr>
              <a:t>e</a:t>
            </a:r>
            <a:r>
              <a:rPr lang="en-US" sz="2000" dirty="0" smtClean="0">
                <a:solidFill>
                  <a:srgbClr val="7030A0"/>
                </a:solidFill>
              </a:rPr>
              <a:t>lif</a:t>
            </a:r>
            <a:r>
              <a:rPr lang="en-US" sz="2000" dirty="0" smtClean="0"/>
              <a:t> </a:t>
            </a:r>
            <a:r>
              <a:rPr lang="en-US" sz="2000" dirty="0" smtClean="0">
                <a:solidFill>
                  <a:schemeClr val="accent5">
                    <a:lumMod val="50000"/>
                  </a:schemeClr>
                </a:solidFill>
              </a:rPr>
              <a:t>some other condition is </a:t>
            </a:r>
            <a:r>
              <a:rPr lang="en-US" sz="2000" dirty="0" smtClean="0">
                <a:solidFill>
                  <a:srgbClr val="C00000"/>
                </a:solidFill>
              </a:rPr>
              <a:t>True</a:t>
            </a:r>
            <a:r>
              <a:rPr lang="en-US" sz="2000" dirty="0" smtClean="0"/>
              <a:t>:</a:t>
            </a:r>
          </a:p>
          <a:p>
            <a:r>
              <a:rPr lang="en-US" sz="2000" dirty="0">
                <a:solidFill>
                  <a:srgbClr val="002060"/>
                </a:solidFill>
              </a:rPr>
              <a:t> </a:t>
            </a:r>
            <a:r>
              <a:rPr lang="en-US" sz="2000" dirty="0" smtClean="0">
                <a:solidFill>
                  <a:srgbClr val="002060"/>
                </a:solidFill>
              </a:rPr>
              <a:t>   do something</a:t>
            </a:r>
          </a:p>
          <a:p>
            <a:r>
              <a:rPr lang="en-US" sz="2000" dirty="0" smtClean="0">
                <a:solidFill>
                  <a:srgbClr val="7030A0"/>
                </a:solidFill>
              </a:rPr>
              <a:t>else</a:t>
            </a:r>
            <a:r>
              <a:rPr lang="en-US" sz="2000" dirty="0" smtClean="0">
                <a:solidFill>
                  <a:srgbClr val="002060"/>
                </a:solidFill>
              </a:rPr>
              <a:t>:</a:t>
            </a:r>
            <a:br>
              <a:rPr lang="en-US" sz="2000" dirty="0" smtClean="0">
                <a:solidFill>
                  <a:srgbClr val="002060"/>
                </a:solidFill>
              </a:rPr>
            </a:br>
            <a:r>
              <a:rPr lang="en-US" sz="2000" dirty="0" smtClean="0">
                <a:solidFill>
                  <a:srgbClr val="002060"/>
                </a:solidFill>
              </a:rPr>
              <a:t>    do something</a:t>
            </a:r>
            <a:endParaRPr lang="en-US" sz="2000" dirty="0">
              <a:solidFill>
                <a:srgbClr val="002060"/>
              </a:solidFill>
            </a:endParaRPr>
          </a:p>
        </p:txBody>
      </p:sp>
    </p:spTree>
    <p:extLst>
      <p:ext uri="{BB962C8B-B14F-4D97-AF65-F5344CB8AC3E}">
        <p14:creationId xmlns:p14="http://schemas.microsoft.com/office/powerpoint/2010/main" val="316198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05305" y="592035"/>
            <a:ext cx="3453061" cy="523220"/>
          </a:xfrm>
          <a:prstGeom prst="rect">
            <a:avLst/>
          </a:prstGeom>
          <a:noFill/>
        </p:spPr>
        <p:txBody>
          <a:bodyPr wrap="none" rtlCol="0">
            <a:spAutoFit/>
          </a:bodyPr>
          <a:lstStyle/>
          <a:p>
            <a:r>
              <a:rPr lang="en-US" sz="2800" dirty="0" smtClean="0">
                <a:solidFill>
                  <a:schemeClr val="accent1">
                    <a:lumMod val="75000"/>
                  </a:schemeClr>
                </a:solidFill>
              </a:rPr>
              <a:t>CONDITIONAL CHECKS</a:t>
            </a:r>
            <a:endParaRPr lang="en-US" sz="2800" dirty="0">
              <a:solidFill>
                <a:schemeClr val="accent1">
                  <a:lumMod val="75000"/>
                </a:schemeClr>
              </a:solidFill>
            </a:endParaRPr>
          </a:p>
        </p:txBody>
      </p:sp>
      <p:sp>
        <p:nvSpPr>
          <p:cNvPr id="3" name="TextBox 2"/>
          <p:cNvSpPr txBox="1"/>
          <p:nvPr/>
        </p:nvSpPr>
        <p:spPr>
          <a:xfrm>
            <a:off x="1148862" y="1606062"/>
            <a:ext cx="10081846" cy="707886"/>
          </a:xfrm>
          <a:prstGeom prst="rect">
            <a:avLst/>
          </a:prstGeom>
          <a:noFill/>
        </p:spPr>
        <p:txBody>
          <a:bodyPr wrap="square" rtlCol="0">
            <a:spAutoFit/>
          </a:bodyPr>
          <a:lstStyle/>
          <a:p>
            <a:r>
              <a:rPr lang="en-US" sz="2200" dirty="0" smtClean="0"/>
              <a:t>In python, </a:t>
            </a:r>
            <a:r>
              <a:rPr lang="en-US" sz="2200" b="1" dirty="0" smtClean="0">
                <a:solidFill>
                  <a:srgbClr val="7030A0"/>
                </a:solidFill>
              </a:rPr>
              <a:t>==</a:t>
            </a:r>
            <a:r>
              <a:rPr lang="en-US" sz="2200" dirty="0" smtClean="0">
                <a:solidFill>
                  <a:srgbClr val="7030A0"/>
                </a:solidFill>
              </a:rPr>
              <a:t> </a:t>
            </a:r>
            <a:r>
              <a:rPr lang="en-US" sz="2200" dirty="0" smtClean="0"/>
              <a:t>is used to compare values of a variable</a:t>
            </a:r>
          </a:p>
          <a:p>
            <a:r>
              <a:rPr lang="en-US" dirty="0">
                <a:solidFill>
                  <a:schemeClr val="accent1">
                    <a:lumMod val="60000"/>
                    <a:lumOff val="40000"/>
                  </a:schemeClr>
                </a:solidFill>
              </a:rPr>
              <a:t>f</a:t>
            </a:r>
            <a:r>
              <a:rPr lang="en-US" dirty="0" smtClean="0">
                <a:solidFill>
                  <a:schemeClr val="accent1">
                    <a:lumMod val="60000"/>
                    <a:lumOff val="40000"/>
                  </a:schemeClr>
                </a:solidFill>
              </a:rPr>
              <a:t>irst_example.py</a:t>
            </a:r>
            <a:endParaRPr lang="en-US" dirty="0">
              <a:solidFill>
                <a:schemeClr val="accent1">
                  <a:lumMod val="60000"/>
                  <a:lumOff val="40000"/>
                </a:schemeClr>
              </a:solidFill>
            </a:endParaRPr>
          </a:p>
        </p:txBody>
      </p:sp>
      <p:sp>
        <p:nvSpPr>
          <p:cNvPr id="4" name="TextBox 3"/>
          <p:cNvSpPr txBox="1"/>
          <p:nvPr/>
        </p:nvSpPr>
        <p:spPr>
          <a:xfrm>
            <a:off x="1160585" y="2743200"/>
            <a:ext cx="5059718" cy="677108"/>
          </a:xfrm>
          <a:prstGeom prst="rect">
            <a:avLst/>
          </a:prstGeom>
          <a:noFill/>
        </p:spPr>
        <p:txBody>
          <a:bodyPr wrap="none" rtlCol="0">
            <a:spAutoFit/>
          </a:bodyPr>
          <a:lstStyle/>
          <a:p>
            <a:r>
              <a:rPr lang="en-US" sz="2000" dirty="0" smtClean="0"/>
              <a:t>Note: you can also use multiple elif statements</a:t>
            </a:r>
          </a:p>
          <a:p>
            <a:r>
              <a:rPr lang="en-US" dirty="0" smtClean="0">
                <a:solidFill>
                  <a:schemeClr val="accent1">
                    <a:lumMod val="60000"/>
                    <a:lumOff val="40000"/>
                  </a:schemeClr>
                </a:solidFill>
              </a:rPr>
              <a:t>Logic.py</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1495928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84591" y="764820"/>
            <a:ext cx="3956724" cy="523220"/>
          </a:xfrm>
          <a:prstGeom prst="rect">
            <a:avLst/>
          </a:prstGeom>
          <a:noFill/>
        </p:spPr>
        <p:txBody>
          <a:bodyPr wrap="none" rtlCol="0">
            <a:spAutoFit/>
          </a:bodyPr>
          <a:lstStyle/>
          <a:p>
            <a:r>
              <a:rPr lang="en-US" sz="2800" b="1" dirty="0" smtClean="0">
                <a:solidFill>
                  <a:schemeClr val="accent1">
                    <a:lumMod val="75000"/>
                  </a:schemeClr>
                </a:solidFill>
              </a:rPr>
              <a:t>COMPARISM OPERATORS</a:t>
            </a:r>
            <a:endParaRPr lang="en-US" sz="2800" b="1" dirty="0">
              <a:solidFill>
                <a:schemeClr val="accent1">
                  <a:lumMod val="75000"/>
                </a:schemeClr>
              </a:solidFill>
            </a:endParaRPr>
          </a:p>
        </p:txBody>
      </p:sp>
      <p:sp>
        <p:nvSpPr>
          <p:cNvPr id="3" name="TextBox 2"/>
          <p:cNvSpPr txBox="1"/>
          <p:nvPr/>
        </p:nvSpPr>
        <p:spPr>
          <a:xfrm>
            <a:off x="1398954" y="1648567"/>
            <a:ext cx="4260077" cy="738664"/>
          </a:xfrm>
          <a:prstGeom prst="rect">
            <a:avLst/>
          </a:prstGeom>
          <a:noFill/>
        </p:spPr>
        <p:txBody>
          <a:bodyPr wrap="none" rtlCol="0">
            <a:spAutoFit/>
          </a:bodyPr>
          <a:lstStyle/>
          <a:p>
            <a:r>
              <a:rPr lang="en-US" sz="2100" dirty="0" smtClean="0"/>
              <a:t>Here is a list of comparism operators.</a:t>
            </a:r>
          </a:p>
          <a:p>
            <a:r>
              <a:rPr lang="en-US" sz="2100" dirty="0" smtClean="0"/>
              <a:t>In the examples, </a:t>
            </a:r>
            <a:r>
              <a:rPr lang="en-US" sz="2100" b="1" dirty="0" smtClean="0"/>
              <a:t>a = 1 </a:t>
            </a:r>
            <a:r>
              <a:rPr lang="en-US" sz="2100" dirty="0" smtClean="0"/>
              <a:t>and </a:t>
            </a:r>
            <a:r>
              <a:rPr lang="en-US" sz="2100" b="1" dirty="0" smtClean="0"/>
              <a:t>b = 1</a:t>
            </a:r>
            <a:endParaRPr lang="en-US" sz="2100" b="1" dirty="0"/>
          </a:p>
        </p:txBody>
      </p:sp>
      <p:graphicFrame>
        <p:nvGraphicFramePr>
          <p:cNvPr id="4" name="Table 3"/>
          <p:cNvGraphicFramePr>
            <a:graphicFrameLocks noGrp="1"/>
          </p:cNvGraphicFramePr>
          <p:nvPr>
            <p:extLst>
              <p:ext uri="{D42A27DB-BD31-4B8C-83A1-F6EECF244321}">
                <p14:modId xmlns:p14="http://schemas.microsoft.com/office/powerpoint/2010/main" val="1815641570"/>
              </p:ext>
            </p:extLst>
          </p:nvPr>
        </p:nvGraphicFramePr>
        <p:xfrm>
          <a:off x="1398954" y="2747758"/>
          <a:ext cx="8127999" cy="2392680"/>
        </p:xfrm>
        <a:graphic>
          <a:graphicData uri="http://schemas.openxmlformats.org/drawingml/2006/table">
            <a:tbl>
              <a:tblPr firstRow="1" bandRow="1">
                <a:tableStyleId>{5C22544A-7EE6-4342-B048-85BDC9FD1C3A}</a:tableStyleId>
              </a:tblPr>
              <a:tblGrid>
                <a:gridCol w="664308"/>
                <a:gridCol w="4754358"/>
                <a:gridCol w="2709333"/>
              </a:tblGrid>
              <a:tr h="370840">
                <a:tc>
                  <a:txBody>
                    <a:bodyPr/>
                    <a:lstStyle/>
                    <a:p>
                      <a:r>
                        <a:rPr lang="en-US" dirty="0" smtClean="0"/>
                        <a:t>Op</a:t>
                      </a:r>
                      <a:endParaRPr lang="en-US" dirty="0"/>
                    </a:p>
                  </a:txBody>
                  <a:tcPr/>
                </a:tc>
                <a:tc>
                  <a:txBody>
                    <a:bodyPr/>
                    <a:lstStyle/>
                    <a:p>
                      <a:r>
                        <a:rPr lang="en-US" dirty="0" smtClean="0"/>
                        <a:t>What it does</a:t>
                      </a:r>
                      <a:endParaRPr lang="en-US" dirty="0"/>
                    </a:p>
                  </a:txBody>
                  <a:tcPr/>
                </a:tc>
                <a:tc>
                  <a:txBody>
                    <a:bodyPr/>
                    <a:lstStyle/>
                    <a:p>
                      <a:r>
                        <a:rPr lang="en-US" dirty="0" smtClean="0"/>
                        <a:t>Example</a:t>
                      </a:r>
                      <a:endParaRPr lang="en-US" dirty="0"/>
                    </a:p>
                  </a:txBody>
                  <a:tcPr/>
                </a:tc>
              </a:tr>
              <a:tr h="370840">
                <a:tc>
                  <a:txBody>
                    <a:bodyPr/>
                    <a:lstStyle/>
                    <a:p>
                      <a:r>
                        <a:rPr lang="en-US" dirty="0" smtClean="0"/>
                        <a:t>==</a:t>
                      </a:r>
                      <a:endParaRPr lang="en-US" dirty="0"/>
                    </a:p>
                  </a:txBody>
                  <a:tcPr/>
                </a:tc>
                <a:tc>
                  <a:txBody>
                    <a:bodyPr/>
                    <a:lstStyle/>
                    <a:p>
                      <a:r>
                        <a:rPr lang="en-US" dirty="0" smtClean="0"/>
                        <a:t>True if a has the same value as b</a:t>
                      </a:r>
                      <a:endParaRPr lang="en-US" dirty="0"/>
                    </a:p>
                  </a:txBody>
                  <a:tcPr/>
                </a:tc>
                <a:tc>
                  <a:txBody>
                    <a:bodyPr/>
                    <a:lstStyle/>
                    <a:p>
                      <a:r>
                        <a:rPr lang="en-US" dirty="0" smtClean="0"/>
                        <a:t>a == b  #True</a:t>
                      </a:r>
                      <a:endParaRPr lang="en-US" dirty="0"/>
                    </a:p>
                  </a:txBody>
                  <a:tcPr/>
                </a:tc>
              </a:tr>
              <a:tr h="370840">
                <a:tc>
                  <a:txBody>
                    <a:bodyPr/>
                    <a:lstStyle/>
                    <a:p>
                      <a:r>
                        <a:rPr lang="en-US" dirty="0" smtClean="0"/>
                        <a:t>!=</a:t>
                      </a:r>
                      <a:endParaRPr lang="en-US" dirty="0"/>
                    </a:p>
                  </a:txBody>
                  <a:tcPr/>
                </a:tc>
                <a:tc>
                  <a:txBody>
                    <a:bodyPr/>
                    <a:lstStyle/>
                    <a:p>
                      <a:r>
                        <a:rPr lang="en-US" dirty="0" smtClean="0"/>
                        <a:t>True if a does not have the same value</a:t>
                      </a:r>
                      <a:r>
                        <a:rPr lang="en-US" baseline="0" dirty="0" smtClean="0"/>
                        <a:t> as b</a:t>
                      </a:r>
                      <a:endParaRPr lang="en-US" dirty="0"/>
                    </a:p>
                  </a:txBody>
                  <a:tcPr/>
                </a:tc>
                <a:tc>
                  <a:txBody>
                    <a:bodyPr/>
                    <a:lstStyle/>
                    <a:p>
                      <a:r>
                        <a:rPr lang="en-US" dirty="0" smtClean="0"/>
                        <a:t>a != b   #False</a:t>
                      </a:r>
                      <a:endParaRPr lang="en-US" dirty="0"/>
                    </a:p>
                  </a:txBody>
                  <a:tcPr/>
                </a:tc>
              </a:tr>
              <a:tr h="370840">
                <a:tc>
                  <a:txBody>
                    <a:bodyPr/>
                    <a:lstStyle/>
                    <a:p>
                      <a:r>
                        <a:rPr lang="en-US" dirty="0" smtClean="0"/>
                        <a:t>&gt;</a:t>
                      </a:r>
                    </a:p>
                    <a:p>
                      <a:r>
                        <a:rPr lang="en-US" dirty="0" smtClean="0"/>
                        <a:t>&lt;</a:t>
                      </a:r>
                      <a:endParaRPr lang="en-US" dirty="0"/>
                    </a:p>
                  </a:txBody>
                  <a:tcPr/>
                </a:tc>
                <a:tc>
                  <a:txBody>
                    <a:bodyPr/>
                    <a:lstStyle/>
                    <a:p>
                      <a:r>
                        <a:rPr lang="en-US" dirty="0" smtClean="0"/>
                        <a:t>True if a &gt; b</a:t>
                      </a:r>
                    </a:p>
                    <a:p>
                      <a:r>
                        <a:rPr lang="en-US" dirty="0" smtClean="0"/>
                        <a:t>True if a &lt; b</a:t>
                      </a:r>
                      <a:endParaRPr lang="en-US" dirty="0"/>
                    </a:p>
                  </a:txBody>
                  <a:tcPr/>
                </a:tc>
                <a:tc>
                  <a:txBody>
                    <a:bodyPr/>
                    <a:lstStyle/>
                    <a:p>
                      <a:r>
                        <a:rPr lang="en-US" dirty="0" smtClean="0"/>
                        <a:t>a &gt; b   #False</a:t>
                      </a:r>
                    </a:p>
                    <a:p>
                      <a:r>
                        <a:rPr lang="en-US" baseline="0" dirty="0" smtClean="0"/>
                        <a:t>a &lt; b    #False</a:t>
                      </a:r>
                      <a:endParaRPr lang="en-US" dirty="0"/>
                    </a:p>
                  </a:txBody>
                  <a:tcPr/>
                </a:tc>
              </a:tr>
              <a:tr h="370840">
                <a:tc>
                  <a:txBody>
                    <a:bodyPr/>
                    <a:lstStyle/>
                    <a:p>
                      <a:r>
                        <a:rPr lang="en-US" dirty="0" smtClean="0"/>
                        <a:t>&gt;=</a:t>
                      </a:r>
                    </a:p>
                    <a:p>
                      <a:r>
                        <a:rPr lang="en-US" dirty="0" smtClean="0"/>
                        <a:t>&lt;=</a:t>
                      </a:r>
                      <a:endParaRPr lang="en-US" dirty="0"/>
                    </a:p>
                  </a:txBody>
                  <a:tcPr/>
                </a:tc>
                <a:tc>
                  <a:txBody>
                    <a:bodyPr/>
                    <a:lstStyle/>
                    <a:p>
                      <a:r>
                        <a:rPr lang="en-US" dirty="0" smtClean="0"/>
                        <a:t>True if a is greater than or equal to be</a:t>
                      </a:r>
                    </a:p>
                    <a:p>
                      <a:r>
                        <a:rPr lang="en-US" dirty="0" smtClean="0"/>
                        <a:t>True if a is less than or equal to b</a:t>
                      </a:r>
                      <a:endParaRPr lang="en-US" dirty="0"/>
                    </a:p>
                  </a:txBody>
                  <a:tcPr/>
                </a:tc>
                <a:tc>
                  <a:txBody>
                    <a:bodyPr/>
                    <a:lstStyle/>
                    <a:p>
                      <a:r>
                        <a:rPr lang="en-US" dirty="0" smtClean="0"/>
                        <a:t>a</a:t>
                      </a:r>
                      <a:r>
                        <a:rPr lang="en-US" baseline="0" dirty="0" smtClean="0"/>
                        <a:t> &gt;= b   #True</a:t>
                      </a:r>
                    </a:p>
                    <a:p>
                      <a:r>
                        <a:rPr lang="en-US" baseline="0" dirty="0" smtClean="0"/>
                        <a:t>A &lt;= b   #True</a:t>
                      </a:r>
                      <a:endParaRPr lang="en-US" dirty="0"/>
                    </a:p>
                  </a:txBody>
                  <a:tcPr/>
                </a:tc>
              </a:tr>
            </a:tbl>
          </a:graphicData>
        </a:graphic>
      </p:graphicFrame>
    </p:spTree>
    <p:extLst>
      <p:ext uri="{BB962C8B-B14F-4D97-AF65-F5344CB8AC3E}">
        <p14:creationId xmlns:p14="http://schemas.microsoft.com/office/powerpoint/2010/main" val="1015431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74025" y="633046"/>
            <a:ext cx="3319948" cy="523220"/>
          </a:xfrm>
          <a:prstGeom prst="rect">
            <a:avLst/>
          </a:prstGeom>
          <a:noFill/>
        </p:spPr>
        <p:txBody>
          <a:bodyPr wrap="none" rtlCol="0">
            <a:spAutoFit/>
          </a:bodyPr>
          <a:lstStyle/>
          <a:p>
            <a:r>
              <a:rPr lang="en-US" sz="2800" b="1" dirty="0" smtClean="0">
                <a:solidFill>
                  <a:schemeClr val="accent1">
                    <a:lumMod val="75000"/>
                  </a:schemeClr>
                </a:solidFill>
              </a:rPr>
              <a:t>LOGICAL OPERATORS</a:t>
            </a:r>
            <a:endParaRPr lang="en-US" sz="2800" b="1" dirty="0">
              <a:solidFill>
                <a:schemeClr val="accent1">
                  <a:lumMod val="75000"/>
                </a:schemeClr>
              </a:solidFill>
            </a:endParaRPr>
          </a:p>
        </p:txBody>
      </p:sp>
      <p:sp>
        <p:nvSpPr>
          <p:cNvPr id="3" name="TextBox 2"/>
          <p:cNvSpPr txBox="1"/>
          <p:nvPr/>
        </p:nvSpPr>
        <p:spPr>
          <a:xfrm>
            <a:off x="1270000" y="1511137"/>
            <a:ext cx="9917723" cy="738664"/>
          </a:xfrm>
          <a:prstGeom prst="rect">
            <a:avLst/>
          </a:prstGeom>
          <a:noFill/>
        </p:spPr>
        <p:txBody>
          <a:bodyPr wrap="square" rtlCol="0">
            <a:spAutoFit/>
          </a:bodyPr>
          <a:lstStyle/>
          <a:p>
            <a:r>
              <a:rPr lang="en-US" sz="2100" dirty="0" smtClean="0"/>
              <a:t>In Python, the following operators can be used to make Boolean Logic comparisons or statements</a:t>
            </a:r>
            <a:endParaRPr lang="en-US" sz="2100" dirty="0"/>
          </a:p>
        </p:txBody>
      </p:sp>
      <p:graphicFrame>
        <p:nvGraphicFramePr>
          <p:cNvPr id="4" name="Table 3"/>
          <p:cNvGraphicFramePr>
            <a:graphicFrameLocks noGrp="1"/>
          </p:cNvGraphicFramePr>
          <p:nvPr>
            <p:extLst>
              <p:ext uri="{D42A27DB-BD31-4B8C-83A1-F6EECF244321}">
                <p14:modId xmlns:p14="http://schemas.microsoft.com/office/powerpoint/2010/main" val="1098593272"/>
              </p:ext>
            </p:extLst>
          </p:nvPr>
        </p:nvGraphicFramePr>
        <p:xfrm>
          <a:off x="1270000" y="2604673"/>
          <a:ext cx="8127999" cy="2291080"/>
        </p:xfrm>
        <a:graphic>
          <a:graphicData uri="http://schemas.openxmlformats.org/drawingml/2006/table">
            <a:tbl>
              <a:tblPr firstRow="1" bandRow="1">
                <a:tableStyleId>{5C22544A-7EE6-4342-B048-85BDC9FD1C3A}</a:tableStyleId>
              </a:tblPr>
              <a:tblGrid>
                <a:gridCol w="1098062"/>
                <a:gridCol w="4320604"/>
                <a:gridCol w="2709333"/>
              </a:tblGrid>
              <a:tr h="370840">
                <a:tc>
                  <a:txBody>
                    <a:bodyPr/>
                    <a:lstStyle/>
                    <a:p>
                      <a:r>
                        <a:rPr lang="en-US" dirty="0" smtClean="0"/>
                        <a:t>Op</a:t>
                      </a:r>
                      <a:endParaRPr lang="en-US" dirty="0"/>
                    </a:p>
                  </a:txBody>
                  <a:tcPr/>
                </a:tc>
                <a:tc>
                  <a:txBody>
                    <a:bodyPr/>
                    <a:lstStyle/>
                    <a:p>
                      <a:r>
                        <a:rPr lang="en-US" dirty="0" smtClean="0"/>
                        <a:t>What it does</a:t>
                      </a:r>
                      <a:endParaRPr lang="en-US" dirty="0"/>
                    </a:p>
                  </a:txBody>
                  <a:tcPr/>
                </a:tc>
                <a:tc>
                  <a:txBody>
                    <a:bodyPr/>
                    <a:lstStyle/>
                    <a:p>
                      <a:r>
                        <a:rPr lang="en-US" dirty="0" smtClean="0"/>
                        <a:t>Example</a:t>
                      </a:r>
                      <a:endParaRPr lang="en-US" dirty="0"/>
                    </a:p>
                  </a:txBody>
                  <a:tcPr/>
                </a:tc>
              </a:tr>
              <a:tr h="370840">
                <a:tc>
                  <a:txBody>
                    <a:bodyPr/>
                    <a:lstStyle/>
                    <a:p>
                      <a:r>
                        <a:rPr lang="en-US" dirty="0" smtClean="0"/>
                        <a:t>and</a:t>
                      </a:r>
                      <a:endParaRPr lang="en-US" dirty="0"/>
                    </a:p>
                  </a:txBody>
                  <a:tcPr/>
                </a:tc>
                <a:tc>
                  <a:txBody>
                    <a:bodyPr/>
                    <a:lstStyle/>
                    <a:p>
                      <a:r>
                        <a:rPr lang="en-US" dirty="0" smtClean="0"/>
                        <a:t>True if both a AND b are true</a:t>
                      </a:r>
                    </a:p>
                    <a:p>
                      <a:r>
                        <a:rPr lang="en-US" dirty="0" smtClean="0"/>
                        <a:t>(Logical Conjunction)</a:t>
                      </a:r>
                      <a:endParaRPr lang="en-US" dirty="0"/>
                    </a:p>
                  </a:txBody>
                  <a:tcPr/>
                </a:tc>
                <a:tc>
                  <a:txBody>
                    <a:bodyPr/>
                    <a:lstStyle/>
                    <a:p>
                      <a:r>
                        <a:rPr lang="en-US" b="1" dirty="0" smtClean="0">
                          <a:solidFill>
                            <a:srgbClr val="7030A0"/>
                          </a:solidFill>
                        </a:rPr>
                        <a:t>if</a:t>
                      </a:r>
                      <a:r>
                        <a:rPr lang="en-US" dirty="0" smtClean="0"/>
                        <a:t> </a:t>
                      </a:r>
                      <a:r>
                        <a:rPr lang="en-US" b="1" dirty="0" smtClean="0"/>
                        <a:t>a</a:t>
                      </a:r>
                      <a:r>
                        <a:rPr lang="en-US" dirty="0" smtClean="0"/>
                        <a:t> </a:t>
                      </a:r>
                      <a:r>
                        <a:rPr lang="en-US" b="1" dirty="0" smtClean="0">
                          <a:solidFill>
                            <a:srgbClr val="7030A0"/>
                          </a:solidFill>
                        </a:rPr>
                        <a:t>and</a:t>
                      </a:r>
                      <a:r>
                        <a:rPr lang="en-US" dirty="0" smtClean="0"/>
                        <a:t> </a:t>
                      </a:r>
                      <a:r>
                        <a:rPr lang="en-US" b="1" dirty="0" smtClean="0"/>
                        <a:t>b</a:t>
                      </a:r>
                      <a:r>
                        <a:rPr lang="en-US" dirty="0" smtClean="0"/>
                        <a:t>:</a:t>
                      </a:r>
                    </a:p>
                    <a:p>
                      <a:r>
                        <a:rPr lang="en-US" dirty="0" smtClean="0"/>
                        <a:t>    </a:t>
                      </a:r>
                      <a:r>
                        <a:rPr lang="en-US" dirty="0" smtClean="0">
                          <a:solidFill>
                            <a:srgbClr val="002060"/>
                          </a:solidFill>
                        </a:rPr>
                        <a:t>print</a:t>
                      </a:r>
                      <a:r>
                        <a:rPr lang="de-DE" dirty="0" smtClean="0">
                          <a:solidFill>
                            <a:srgbClr val="002060"/>
                          </a:solidFill>
                        </a:rPr>
                        <a:t>(c)</a:t>
                      </a:r>
                      <a:endParaRPr lang="en-US" dirty="0">
                        <a:solidFill>
                          <a:srgbClr val="002060"/>
                        </a:solidFill>
                      </a:endParaRPr>
                    </a:p>
                  </a:txBody>
                  <a:tcPr/>
                </a:tc>
              </a:tr>
              <a:tr h="370840">
                <a:tc>
                  <a:txBody>
                    <a:bodyPr/>
                    <a:lstStyle/>
                    <a:p>
                      <a:r>
                        <a:rPr lang="en-US" dirty="0" smtClean="0"/>
                        <a:t>or</a:t>
                      </a:r>
                      <a:endParaRPr lang="en-US" dirty="0"/>
                    </a:p>
                  </a:txBody>
                  <a:tcPr/>
                </a:tc>
                <a:tc>
                  <a:txBody>
                    <a:bodyPr/>
                    <a:lstStyle/>
                    <a:p>
                      <a:r>
                        <a:rPr lang="en-US" dirty="0" smtClean="0"/>
                        <a:t>True if either a OR b is true</a:t>
                      </a:r>
                    </a:p>
                    <a:p>
                      <a:r>
                        <a:rPr lang="en-US" dirty="0" smtClean="0"/>
                        <a:t>(Logical</a:t>
                      </a:r>
                      <a:r>
                        <a:rPr lang="en-US" baseline="0" dirty="0" smtClean="0"/>
                        <a:t> Disjunction)</a:t>
                      </a:r>
                      <a:endParaRPr lang="en-US" dirty="0"/>
                    </a:p>
                  </a:txBody>
                  <a:tcPr/>
                </a:tc>
                <a:tc>
                  <a:txBody>
                    <a:bodyPr/>
                    <a:lstStyle/>
                    <a:p>
                      <a:r>
                        <a:rPr lang="en-US" b="1" dirty="0" smtClean="0">
                          <a:solidFill>
                            <a:srgbClr val="7030A0"/>
                          </a:solidFill>
                        </a:rPr>
                        <a:t>if</a:t>
                      </a:r>
                      <a:r>
                        <a:rPr lang="en-US" dirty="0" smtClean="0"/>
                        <a:t> </a:t>
                      </a:r>
                      <a:r>
                        <a:rPr lang="en-US" b="1" dirty="0" smtClean="0"/>
                        <a:t>am_tired</a:t>
                      </a:r>
                      <a:r>
                        <a:rPr lang="en-US" dirty="0" smtClean="0"/>
                        <a:t> </a:t>
                      </a:r>
                      <a:r>
                        <a:rPr lang="en-US" b="1" dirty="0" smtClean="0">
                          <a:solidFill>
                            <a:srgbClr val="7030A0"/>
                          </a:solidFill>
                        </a:rPr>
                        <a:t>or</a:t>
                      </a:r>
                      <a:r>
                        <a:rPr lang="en-US" dirty="0" smtClean="0">
                          <a:solidFill>
                            <a:srgbClr val="7030A0"/>
                          </a:solidFill>
                        </a:rPr>
                        <a:t> </a:t>
                      </a:r>
                      <a:r>
                        <a:rPr lang="en-US" b="1" dirty="0" smtClean="0"/>
                        <a:t>is_bedtime</a:t>
                      </a:r>
                      <a:r>
                        <a:rPr lang="en-US" dirty="0" smtClean="0"/>
                        <a:t>:</a:t>
                      </a:r>
                    </a:p>
                    <a:p>
                      <a:r>
                        <a:rPr lang="en-US" dirty="0" smtClean="0"/>
                        <a:t>    </a:t>
                      </a:r>
                      <a:r>
                        <a:rPr lang="en-US" dirty="0" smtClean="0">
                          <a:solidFill>
                            <a:srgbClr val="002060"/>
                          </a:solidFill>
                        </a:rPr>
                        <a:t>print(“go to sleep”)</a:t>
                      </a:r>
                      <a:endParaRPr lang="en-US" dirty="0">
                        <a:solidFill>
                          <a:srgbClr val="002060"/>
                        </a:solidFill>
                      </a:endParaRPr>
                    </a:p>
                  </a:txBody>
                  <a:tcPr/>
                </a:tc>
              </a:tr>
              <a:tr h="370840">
                <a:tc>
                  <a:txBody>
                    <a:bodyPr/>
                    <a:lstStyle/>
                    <a:p>
                      <a:r>
                        <a:rPr lang="en-US" dirty="0" smtClean="0"/>
                        <a:t>not</a:t>
                      </a:r>
                      <a:endParaRPr lang="en-US" dirty="0"/>
                    </a:p>
                  </a:txBody>
                  <a:tcPr/>
                </a:tc>
                <a:tc>
                  <a:txBody>
                    <a:bodyPr/>
                    <a:lstStyle/>
                    <a:p>
                      <a:r>
                        <a:rPr lang="en-US" dirty="0" smtClean="0"/>
                        <a:t>True if the opposite of a is true</a:t>
                      </a:r>
                    </a:p>
                    <a:p>
                      <a:r>
                        <a:rPr lang="en-US" dirty="0" smtClean="0"/>
                        <a:t>(Logical Negation)</a:t>
                      </a:r>
                      <a:endParaRPr lang="en-US" dirty="0"/>
                    </a:p>
                  </a:txBody>
                  <a:tcPr/>
                </a:tc>
                <a:tc>
                  <a:txBody>
                    <a:bodyPr/>
                    <a:lstStyle/>
                    <a:p>
                      <a:r>
                        <a:rPr lang="en-US" b="1" dirty="0" smtClean="0">
                          <a:solidFill>
                            <a:srgbClr val="7030A0"/>
                          </a:solidFill>
                        </a:rPr>
                        <a:t>If not</a:t>
                      </a:r>
                      <a:r>
                        <a:rPr lang="en-US" dirty="0" smtClean="0"/>
                        <a:t> is_weekend:</a:t>
                      </a:r>
                    </a:p>
                    <a:p>
                      <a:r>
                        <a:rPr lang="en-US" dirty="0" smtClean="0"/>
                        <a:t>   </a:t>
                      </a:r>
                      <a:r>
                        <a:rPr lang="en-US" dirty="0" smtClean="0">
                          <a:solidFill>
                            <a:srgbClr val="002060"/>
                          </a:solidFill>
                        </a:rPr>
                        <a:t>print(“go to school”)</a:t>
                      </a:r>
                      <a:endParaRPr lang="en-US" dirty="0">
                        <a:solidFill>
                          <a:srgbClr val="002060"/>
                        </a:solidFill>
                      </a:endParaRPr>
                    </a:p>
                  </a:txBody>
                  <a:tcPr/>
                </a:tc>
              </a:tr>
            </a:tbl>
          </a:graphicData>
        </a:graphic>
      </p:graphicFrame>
    </p:spTree>
    <p:extLst>
      <p:ext uri="{BB962C8B-B14F-4D97-AF65-F5344CB8AC3E}">
        <p14:creationId xmlns:p14="http://schemas.microsoft.com/office/powerpoint/2010/main" val="1053439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9349" y="1090246"/>
            <a:ext cx="4417941" cy="2862322"/>
          </a:xfrm>
          <a:prstGeom prst="rect">
            <a:avLst/>
          </a:prstGeom>
          <a:noFill/>
        </p:spPr>
        <p:txBody>
          <a:bodyPr wrap="none" rtlCol="0">
            <a:spAutoFit/>
          </a:bodyPr>
          <a:lstStyle/>
          <a:p>
            <a:pPr algn="ctr"/>
            <a:r>
              <a:rPr lang="en-US" sz="6000" dirty="0" smtClean="0">
                <a:solidFill>
                  <a:schemeClr val="accent1">
                    <a:lumMod val="75000"/>
                  </a:schemeClr>
                </a:solidFill>
              </a:rPr>
              <a:t>BOUNCER</a:t>
            </a:r>
          </a:p>
          <a:p>
            <a:pPr algn="ctr"/>
            <a:endParaRPr lang="en-US" sz="6000" dirty="0" smtClean="0">
              <a:solidFill>
                <a:schemeClr val="accent1">
                  <a:lumMod val="75000"/>
                </a:schemeClr>
              </a:solidFill>
            </a:endParaRPr>
          </a:p>
          <a:p>
            <a:pPr algn="ctr"/>
            <a:r>
              <a:rPr lang="en-US" sz="6000" dirty="0" smtClean="0">
                <a:solidFill>
                  <a:schemeClr val="accent1">
                    <a:lumMod val="75000"/>
                  </a:schemeClr>
                </a:solidFill>
              </a:rPr>
              <a:t>CODE-ALONG</a:t>
            </a:r>
            <a:endParaRPr lang="en-US" sz="6000" dirty="0">
              <a:solidFill>
                <a:schemeClr val="accent1">
                  <a:lumMod val="75000"/>
                </a:schemeClr>
              </a:solidFill>
            </a:endParaRPr>
          </a:p>
        </p:txBody>
      </p:sp>
    </p:spTree>
    <p:extLst>
      <p:ext uri="{BB962C8B-B14F-4D97-AF65-F5344CB8AC3E}">
        <p14:creationId xmlns:p14="http://schemas.microsoft.com/office/powerpoint/2010/main" val="91986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88043" y="527539"/>
            <a:ext cx="4709238" cy="1015663"/>
          </a:xfrm>
          <a:prstGeom prst="rect">
            <a:avLst/>
          </a:prstGeom>
          <a:noFill/>
        </p:spPr>
        <p:txBody>
          <a:bodyPr wrap="none" rtlCol="0">
            <a:spAutoFit/>
          </a:bodyPr>
          <a:lstStyle/>
          <a:p>
            <a:r>
              <a:rPr lang="en-US" sz="6000" b="1" dirty="0" smtClean="0">
                <a:solidFill>
                  <a:schemeClr val="accent1">
                    <a:lumMod val="75000"/>
                  </a:schemeClr>
                </a:solidFill>
              </a:rPr>
              <a:t>MINI PROJECT</a:t>
            </a:r>
            <a:endParaRPr lang="en-US" sz="6000" b="1" dirty="0">
              <a:solidFill>
                <a:schemeClr val="accent1">
                  <a:lumMod val="75000"/>
                </a:schemeClr>
              </a:solidFill>
            </a:endParaRPr>
          </a:p>
        </p:txBody>
      </p:sp>
      <p:sp>
        <p:nvSpPr>
          <p:cNvPr id="3" name="TextBox 2"/>
          <p:cNvSpPr txBox="1"/>
          <p:nvPr/>
        </p:nvSpPr>
        <p:spPr>
          <a:xfrm>
            <a:off x="3927874" y="3071446"/>
            <a:ext cx="3829575" cy="461665"/>
          </a:xfrm>
          <a:prstGeom prst="rect">
            <a:avLst/>
          </a:prstGeom>
          <a:noFill/>
        </p:spPr>
        <p:txBody>
          <a:bodyPr wrap="none" rtlCol="0">
            <a:spAutoFit/>
          </a:bodyPr>
          <a:lstStyle/>
          <a:p>
            <a:r>
              <a:rPr lang="en-US" sz="2400" dirty="0" smtClean="0">
                <a:solidFill>
                  <a:schemeClr val="accent1">
                    <a:lumMod val="75000"/>
                  </a:schemeClr>
                </a:solidFill>
              </a:rPr>
              <a:t>ROCK PAPER SCISSORS GAME</a:t>
            </a:r>
            <a:endParaRPr lang="en-US" sz="2400" dirty="0">
              <a:solidFill>
                <a:schemeClr val="accent1">
                  <a:lumMod val="75000"/>
                </a:schemeClr>
              </a:solidFill>
            </a:endParaRPr>
          </a:p>
        </p:txBody>
      </p:sp>
    </p:spTree>
    <p:extLst>
      <p:ext uri="{BB962C8B-B14F-4D97-AF65-F5344CB8AC3E}">
        <p14:creationId xmlns:p14="http://schemas.microsoft.com/office/powerpoint/2010/main" val="761953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1795</TotalTime>
  <Words>1099</Words>
  <Application>Microsoft Macintosh PowerPoint</Application>
  <PresentationFormat>Widescreen</PresentationFormat>
  <Paragraphs>205</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30</cp:revision>
  <dcterms:created xsi:type="dcterms:W3CDTF">2020-03-17T23:41:09Z</dcterms:created>
  <dcterms:modified xsi:type="dcterms:W3CDTF">2020-03-20T12:49:09Z</dcterms:modified>
</cp:coreProperties>
</file>