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 id="271" r:id="rId15"/>
    <p:sldId id="272" r:id="rId16"/>
    <p:sldId id="273" r:id="rId17"/>
    <p:sldId id="275" r:id="rId18"/>
    <p:sldId id="274"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7"/>
    <p:restoredTop sz="95701"/>
  </p:normalViewPr>
  <p:slideViewPr>
    <p:cSldViewPr snapToGrid="0" snapToObjects="1">
      <p:cViewPr varScale="1">
        <p:scale>
          <a:sx n="122" d="100"/>
          <a:sy n="122" d="100"/>
        </p:scale>
        <p:origin x="20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9C512E-7D20-914C-B40A-8904B6CEE366}"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2570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C512E-7D20-914C-B40A-8904B6CEE366}"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172906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C512E-7D20-914C-B40A-8904B6CEE366}"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71118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C512E-7D20-914C-B40A-8904B6CEE366}"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72542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C512E-7D20-914C-B40A-8904B6CEE366}"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53157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9C512E-7D20-914C-B40A-8904B6CEE366}"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59365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9C512E-7D20-914C-B40A-8904B6CEE366}" type="datetimeFigureOut">
              <a:rPr lang="en-US" smtClean="0"/>
              <a:t>6/25/21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39439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C512E-7D20-914C-B40A-8904B6CEE366}" type="datetimeFigureOut">
              <a:rPr lang="en-US" smtClean="0"/>
              <a:t>6/25/21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144028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C512E-7D20-914C-B40A-8904B6CEE366}" type="datetimeFigureOut">
              <a:rPr lang="en-US" smtClean="0"/>
              <a:t>6/25/21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35728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C512E-7D20-914C-B40A-8904B6CEE366}"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48653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C512E-7D20-914C-B40A-8904B6CEE366}"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4D445-F531-9A4D-82CB-3B9CBD67E129}" type="slidenum">
              <a:rPr lang="en-US" smtClean="0"/>
              <a:t>‹#›</a:t>
            </a:fld>
            <a:endParaRPr lang="en-US"/>
          </a:p>
        </p:txBody>
      </p:sp>
    </p:spTree>
    <p:extLst>
      <p:ext uri="{BB962C8B-B14F-4D97-AF65-F5344CB8AC3E}">
        <p14:creationId xmlns:p14="http://schemas.microsoft.com/office/powerpoint/2010/main" val="1681214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C512E-7D20-914C-B40A-8904B6CEE366}" type="datetimeFigureOut">
              <a:rPr lang="en-US" smtClean="0"/>
              <a:t>6/25/21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4D445-F531-9A4D-82CB-3B9CBD67E129}" type="slidenum">
              <a:rPr lang="en-US" smtClean="0"/>
              <a:t>‹#›</a:t>
            </a:fld>
            <a:endParaRPr lang="en-US"/>
          </a:p>
        </p:txBody>
      </p:sp>
    </p:spTree>
    <p:extLst>
      <p:ext uri="{BB962C8B-B14F-4D97-AF65-F5344CB8AC3E}">
        <p14:creationId xmlns:p14="http://schemas.microsoft.com/office/powerpoint/2010/main" val="160382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MTH205 PRESENTATION</a:t>
            </a:r>
            <a:endParaRPr lang="en-US" dirty="0"/>
          </a:p>
        </p:txBody>
      </p:sp>
      <p:sp>
        <p:nvSpPr>
          <p:cNvPr id="3" name="Subtitle 2"/>
          <p:cNvSpPr>
            <a:spLocks noGrp="1"/>
          </p:cNvSpPr>
          <p:nvPr>
            <p:ph type="subTitle" idx="1"/>
          </p:nvPr>
        </p:nvSpPr>
        <p:spPr/>
        <p:txBody>
          <a:bodyPr/>
          <a:lstStyle/>
          <a:p>
            <a:r>
              <a:rPr lang="en-US" dirty="0" smtClean="0"/>
              <a:t>NUMERICAL WEATHER PREDICTION</a:t>
            </a:r>
            <a:endParaRPr lang="en-US" dirty="0"/>
          </a:p>
        </p:txBody>
      </p:sp>
    </p:spTree>
    <p:extLst>
      <p:ext uri="{BB962C8B-B14F-4D97-AF65-F5344CB8AC3E}">
        <p14:creationId xmlns:p14="http://schemas.microsoft.com/office/powerpoint/2010/main" val="176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3076" y="1082566"/>
            <a:ext cx="10058400" cy="4247317"/>
          </a:xfrm>
          <a:prstGeom prst="rect">
            <a:avLst/>
          </a:prstGeom>
          <a:noFill/>
        </p:spPr>
        <p:txBody>
          <a:bodyPr wrap="square" rtlCol="0">
            <a:spAutoFit/>
          </a:bodyPr>
          <a:lstStyle/>
          <a:p>
            <a:pPr marL="285750" indent="-285750">
              <a:buFont typeface="Arial" charset="0"/>
              <a:buChar char="•"/>
            </a:pPr>
            <a:r>
              <a:rPr lang="en-US" sz="2800" dirty="0" smtClean="0"/>
              <a:t>Parameterization </a:t>
            </a:r>
            <a:r>
              <a:rPr lang="en-US" sz="2800" dirty="0"/>
              <a:t>is necessary for several reasons: </a:t>
            </a:r>
            <a:endParaRPr lang="en-US" sz="2800" dirty="0" smtClean="0"/>
          </a:p>
          <a:p>
            <a:endParaRPr lang="en-US" sz="2800" dirty="0" smtClean="0"/>
          </a:p>
          <a:p>
            <a:pPr marL="800100" lvl="1" indent="-342900">
              <a:buFont typeface="+mj-lt"/>
              <a:buAutoNum type="arabicPeriod"/>
            </a:pPr>
            <a:r>
              <a:rPr lang="en-US" sz="2800" dirty="0" smtClean="0"/>
              <a:t>Computers </a:t>
            </a:r>
            <a:r>
              <a:rPr lang="en-US" sz="2800" dirty="0"/>
              <a:t>are not yet powerful enough to treat many physical processes explicitly because they are either too small or complex to be resolved </a:t>
            </a:r>
            <a:endParaRPr lang="en-US" sz="2800" dirty="0" smtClean="0"/>
          </a:p>
          <a:p>
            <a:pPr marL="800100" lvl="1" indent="-342900">
              <a:buFont typeface="+mj-lt"/>
              <a:buAutoNum type="arabicPeriod"/>
            </a:pPr>
            <a:r>
              <a:rPr lang="en-US" sz="2800" dirty="0" smtClean="0"/>
              <a:t>Many </a:t>
            </a:r>
            <a:r>
              <a:rPr lang="en-US" sz="2800" dirty="0"/>
              <a:t>other physical processes cannot be explicitly modeled because they are not sufficiently understood to be represented in equation format or there are no appropriate data </a:t>
            </a:r>
            <a:endParaRPr lang="en-US" sz="2800" dirty="0" smtClean="0"/>
          </a:p>
          <a:p>
            <a:endParaRPr lang="en-US" dirty="0"/>
          </a:p>
        </p:txBody>
      </p:sp>
    </p:spTree>
    <p:extLst>
      <p:ext uri="{BB962C8B-B14F-4D97-AF65-F5344CB8AC3E}">
        <p14:creationId xmlns:p14="http://schemas.microsoft.com/office/powerpoint/2010/main" val="187333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a:bodyPr>
          <a:lstStyle/>
          <a:p>
            <a:pPr algn="ctr"/>
            <a:r>
              <a:rPr lang="en-US" sz="4000" dirty="0" smtClean="0"/>
              <a:t>NWP EQUATIONS</a:t>
            </a:r>
            <a:endParaRPr lang="en-US" sz="4000" dirty="0"/>
          </a:p>
        </p:txBody>
      </p:sp>
      <p:sp>
        <p:nvSpPr>
          <p:cNvPr id="3" name="Content Placeholder 2"/>
          <p:cNvSpPr>
            <a:spLocks noGrp="1"/>
          </p:cNvSpPr>
          <p:nvPr>
            <p:ph idx="1"/>
          </p:nvPr>
        </p:nvSpPr>
        <p:spPr>
          <a:xfrm>
            <a:off x="838200" y="1187670"/>
            <a:ext cx="10515600" cy="4989293"/>
          </a:xfrm>
        </p:spPr>
        <p:txBody>
          <a:bodyPr/>
          <a:lstStyle/>
          <a:p>
            <a:r>
              <a:rPr lang="en-US" dirty="0" smtClean="0"/>
              <a:t>The </a:t>
            </a:r>
            <a:r>
              <a:rPr lang="en-US" dirty="0"/>
              <a:t>PRIMITIVE EQUATIONS are used as the forecast equations in NWP models. </a:t>
            </a:r>
            <a:endParaRPr lang="en-US" dirty="0" smtClean="0"/>
          </a:p>
          <a:p>
            <a:r>
              <a:rPr lang="en-US" dirty="0" err="1" smtClean="0"/>
              <a:t>Vilhelm</a:t>
            </a:r>
            <a:r>
              <a:rPr lang="en-US" dirty="0" smtClean="0"/>
              <a:t> </a:t>
            </a:r>
            <a:r>
              <a:rPr lang="en-US" dirty="0" err="1"/>
              <a:t>Bjerknes</a:t>
            </a:r>
            <a:r>
              <a:rPr lang="en-US" dirty="0"/>
              <a:t> first recognized that numerical weather prediction was possible in principle in 1904. </a:t>
            </a:r>
            <a:endParaRPr lang="en-US" dirty="0" smtClean="0"/>
          </a:p>
          <a:p>
            <a:r>
              <a:rPr lang="en-US" dirty="0" smtClean="0"/>
              <a:t>He </a:t>
            </a:r>
            <a:r>
              <a:rPr lang="en-US" dirty="0"/>
              <a:t>proposed that weather prediction could be seen as an initial value problem in mathematics </a:t>
            </a:r>
            <a:endParaRPr lang="en-US" dirty="0" smtClean="0"/>
          </a:p>
          <a:p>
            <a:r>
              <a:rPr lang="en-US" dirty="0" smtClean="0"/>
              <a:t>Since </a:t>
            </a:r>
            <a:r>
              <a:rPr lang="en-US" dirty="0"/>
              <a:t>equations govern how meteorological variables change with time, if we know the initial condition of the atmosphere, we can solve the equations to obtain new values of those variables at a later time (i.e., make a forecast). </a:t>
            </a:r>
          </a:p>
        </p:txBody>
      </p:sp>
    </p:spTree>
    <p:extLst>
      <p:ext uri="{BB962C8B-B14F-4D97-AF65-F5344CB8AC3E}">
        <p14:creationId xmlns:p14="http://schemas.microsoft.com/office/powerpoint/2010/main" val="497517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8882" y="480300"/>
            <a:ext cx="10515600" cy="5846927"/>
          </a:xfrm>
        </p:spPr>
        <p:txBody>
          <a:bodyPr>
            <a:normAutofit fontScale="92500" lnSpcReduction="10000"/>
          </a:bodyPr>
          <a:lstStyle/>
          <a:p>
            <a:r>
              <a:rPr lang="en-US" dirty="0"/>
              <a:t>To represent an NWP model in its simplest form, we can </a:t>
            </a:r>
            <a:r>
              <a:rPr lang="en-US" dirty="0" smtClean="0"/>
              <a:t>write </a:t>
            </a:r>
          </a:p>
          <a:p>
            <a:pPr marL="0" indent="0">
              <a:buNone/>
            </a:pPr>
            <a:r>
              <a:rPr lang="en-US" dirty="0"/>
              <a:t>	</a:t>
            </a:r>
            <a:endParaRPr lang="en-US" dirty="0" smtClean="0"/>
          </a:p>
          <a:p>
            <a:pPr marL="0" indent="0">
              <a:buNone/>
            </a:pPr>
            <a:r>
              <a:rPr lang="en-US" dirty="0" smtClean="0"/>
              <a:t>	</a:t>
            </a:r>
            <a:endParaRPr lang="is-IS" b="1" dirty="0" smtClean="0">
              <a:solidFill>
                <a:schemeClr val="accent1">
                  <a:lumMod val="75000"/>
                </a:schemeClr>
              </a:solidFill>
            </a:endParaRPr>
          </a:p>
          <a:p>
            <a:pPr marL="0" indent="0">
              <a:buNone/>
            </a:pPr>
            <a:r>
              <a:rPr lang="en-US" dirty="0"/>
              <a:t>	</a:t>
            </a:r>
            <a:r>
              <a:rPr lang="en-US" b="1" dirty="0" smtClean="0"/>
              <a:t>where </a:t>
            </a:r>
          </a:p>
          <a:p>
            <a:pPr marL="0" indent="0">
              <a:buNone/>
            </a:pPr>
            <a:r>
              <a:rPr lang="en-US" dirty="0" smtClean="0"/>
              <a:t>	∆</a:t>
            </a:r>
            <a:r>
              <a:rPr lang="en-US" dirty="0"/>
              <a:t>A gives the change in a forecast variable at a particular point in space </a:t>
            </a:r>
            <a:endParaRPr lang="en-US" dirty="0" smtClean="0"/>
          </a:p>
          <a:p>
            <a:pPr marL="0" indent="0">
              <a:buNone/>
            </a:pPr>
            <a:r>
              <a:rPr lang="en-US" dirty="0" smtClean="0"/>
              <a:t>	∆</a:t>
            </a:r>
            <a:r>
              <a:rPr lang="en-US" dirty="0"/>
              <a:t>t gives the change in time (how far into the future we are </a:t>
            </a:r>
            <a:r>
              <a:rPr lang="en-US" dirty="0" smtClean="0"/>
              <a:t>			    forecasting</a:t>
            </a:r>
            <a:r>
              <a:rPr lang="en-US" dirty="0"/>
              <a:t>) </a:t>
            </a:r>
            <a:endParaRPr lang="en-US" dirty="0" smtClean="0"/>
          </a:p>
          <a:p>
            <a:pPr marL="0" indent="0">
              <a:buNone/>
            </a:pPr>
            <a:r>
              <a:rPr lang="en-US" dirty="0" smtClean="0"/>
              <a:t>	F(A</a:t>
            </a:r>
            <a:r>
              <a:rPr lang="en-US" dirty="0"/>
              <a:t>) represents terms that can cause changes in the value of A </a:t>
            </a:r>
            <a:endParaRPr lang="en-US" dirty="0" smtClean="0"/>
          </a:p>
          <a:p>
            <a:r>
              <a:rPr lang="en-US" dirty="0" smtClean="0"/>
              <a:t>This </a:t>
            </a:r>
            <a:r>
              <a:rPr lang="en-US" dirty="0"/>
              <a:t>equation means that the change in forecast variable </a:t>
            </a:r>
            <a:r>
              <a:rPr lang="en-US" b="1" dirty="0">
                <a:solidFill>
                  <a:schemeClr val="accent1">
                    <a:lumMod val="75000"/>
                  </a:schemeClr>
                </a:solidFill>
              </a:rPr>
              <a:t>A</a:t>
            </a:r>
            <a:r>
              <a:rPr lang="en-US" dirty="0">
                <a:solidFill>
                  <a:schemeClr val="accent1">
                    <a:lumMod val="75000"/>
                  </a:schemeClr>
                </a:solidFill>
              </a:rPr>
              <a:t> </a:t>
            </a:r>
            <a:r>
              <a:rPr lang="en-US" dirty="0"/>
              <a:t>during the time period </a:t>
            </a:r>
            <a:r>
              <a:rPr lang="en-US" b="1" dirty="0">
                <a:solidFill>
                  <a:schemeClr val="accent1">
                    <a:lumMod val="75000"/>
                  </a:schemeClr>
                </a:solidFill>
              </a:rPr>
              <a:t>t</a:t>
            </a:r>
            <a:r>
              <a:rPr lang="en-US" dirty="0">
                <a:solidFill>
                  <a:schemeClr val="accent1">
                    <a:lumMod val="75000"/>
                  </a:schemeClr>
                </a:solidFill>
              </a:rPr>
              <a:t> </a:t>
            </a:r>
            <a:r>
              <a:rPr lang="en-US" dirty="0"/>
              <a:t>is equal to the </a:t>
            </a:r>
            <a:r>
              <a:rPr lang="en-US" dirty="0" smtClean="0"/>
              <a:t>cumulative effects </a:t>
            </a:r>
            <a:r>
              <a:rPr lang="en-US" dirty="0"/>
              <a:t>of all processes that force </a:t>
            </a:r>
            <a:r>
              <a:rPr lang="en-US" b="1" dirty="0">
                <a:solidFill>
                  <a:schemeClr val="accent1">
                    <a:lumMod val="75000"/>
                  </a:schemeClr>
                </a:solidFill>
              </a:rPr>
              <a:t>A</a:t>
            </a:r>
            <a:r>
              <a:rPr lang="en-US" dirty="0">
                <a:solidFill>
                  <a:schemeClr val="accent1">
                    <a:lumMod val="75000"/>
                  </a:schemeClr>
                </a:solidFill>
              </a:rPr>
              <a:t> </a:t>
            </a:r>
            <a:r>
              <a:rPr lang="en-US" dirty="0"/>
              <a:t>to change. </a:t>
            </a:r>
            <a:endParaRPr lang="en-US" dirty="0" smtClean="0"/>
          </a:p>
          <a:p>
            <a:r>
              <a:rPr lang="en-US" dirty="0" smtClean="0"/>
              <a:t>Future </a:t>
            </a:r>
            <a:r>
              <a:rPr lang="en-US" dirty="0"/>
              <a:t>values of meteorological variables are solved for by finding their initial values and then adding the physical forcing that acts on the variables over the time period of the forecast. This is stated as </a:t>
            </a:r>
            <a:endParaRPr lang="en-US" dirty="0" smtClean="0"/>
          </a:p>
          <a:p>
            <a:pPr marL="0" indent="0">
              <a:buNone/>
            </a:pPr>
            <a:endParaRPr lang="is-IS" b="1" dirty="0">
              <a:solidFill>
                <a:srgbClr val="FF0000"/>
              </a:solidFill>
            </a:endParaRPr>
          </a:p>
        </p:txBody>
      </p:sp>
      <mc:AlternateContent xmlns:mc="http://schemas.openxmlformats.org/markup-compatibility/2006">
        <mc:Choice xmlns:a14="http://schemas.microsoft.com/office/drawing/2010/main" Requires="a14">
          <p:sp>
            <p:nvSpPr>
              <p:cNvPr id="5" name="TextBox 4"/>
              <p:cNvSpPr txBox="1"/>
              <p:nvPr/>
            </p:nvSpPr>
            <p:spPr>
              <a:xfrm>
                <a:off x="1923394" y="914401"/>
                <a:ext cx="1387365" cy="947952"/>
              </a:xfrm>
              <a:prstGeom prst="rect">
                <a:avLst/>
              </a:prstGeom>
              <a:noFill/>
            </p:spPr>
            <p:txBody>
              <a:bodyPr wrap="square" rtlCol="0">
                <a:spAutoFit/>
              </a:bodyPr>
              <a:lstStyle/>
              <a:p>
                <a14:m>
                  <m:oMath xmlns:m="http://schemas.openxmlformats.org/officeDocument/2006/math">
                    <m:f>
                      <m:fPr>
                        <m:ctrlPr>
                          <a:rPr lang="bg-BG" sz="2400" b="1" i="1" smtClean="0">
                            <a:solidFill>
                              <a:schemeClr val="accent1">
                                <a:lumMod val="75000"/>
                              </a:schemeClr>
                            </a:solidFill>
                            <a:latin typeface="Cambria Math" charset="0"/>
                          </a:rPr>
                        </m:ctrlPr>
                      </m:fPr>
                      <m:num>
                        <m:r>
                          <m:rPr>
                            <m:nor/>
                          </m:rPr>
                          <a:rPr lang="is-IS" sz="2400" b="1" dirty="0" smtClean="0">
                            <a:solidFill>
                              <a:schemeClr val="accent1">
                                <a:lumMod val="75000"/>
                              </a:schemeClr>
                            </a:solidFill>
                          </a:rPr>
                          <m:t>∆</m:t>
                        </m:r>
                        <m:r>
                          <m:rPr>
                            <m:nor/>
                          </m:rPr>
                          <a:rPr lang="is-IS" sz="2400" b="1" dirty="0" smtClean="0">
                            <a:solidFill>
                              <a:schemeClr val="accent1">
                                <a:lumMod val="75000"/>
                              </a:schemeClr>
                            </a:solidFill>
                          </a:rPr>
                          <m:t>A</m:t>
                        </m:r>
                      </m:num>
                      <m:den>
                        <m:r>
                          <m:rPr>
                            <m:nor/>
                          </m:rPr>
                          <a:rPr lang="is-IS" sz="2400" b="1" dirty="0" smtClean="0">
                            <a:solidFill>
                              <a:schemeClr val="accent1">
                                <a:lumMod val="75000"/>
                              </a:schemeClr>
                            </a:solidFill>
                          </a:rPr>
                          <m:t>∆</m:t>
                        </m:r>
                        <m:r>
                          <m:rPr>
                            <m:nor/>
                          </m:rPr>
                          <a:rPr lang="is-IS" sz="2400" b="1" dirty="0" smtClean="0">
                            <a:solidFill>
                              <a:schemeClr val="accent1">
                                <a:lumMod val="75000"/>
                              </a:schemeClr>
                            </a:solidFill>
                          </a:rPr>
                          <m:t>t</m:t>
                        </m:r>
                      </m:den>
                    </m:f>
                  </m:oMath>
                </a14:m>
                <a:r>
                  <a:rPr lang="is-IS" sz="2400" b="1" dirty="0" smtClean="0">
                    <a:solidFill>
                      <a:schemeClr val="accent1">
                        <a:lumMod val="75000"/>
                      </a:schemeClr>
                    </a:solidFill>
                  </a:rPr>
                  <a:t> = F(A) </a:t>
                </a:r>
              </a:p>
              <a:p>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923394" y="914401"/>
                <a:ext cx="1387365" cy="947952"/>
              </a:xfrm>
              <a:prstGeom prst="rect">
                <a:avLst/>
              </a:prstGeom>
              <a:blipFill rotWithShape="0">
                <a:blip r:embed="rId2"/>
                <a:stretch>
                  <a:fillRect r="-8811"/>
                </a:stretch>
              </a:blipFill>
            </p:spPr>
            <p:txBody>
              <a:bodyPr/>
              <a:lstStyle/>
              <a:p>
                <a:r>
                  <a:rPr lang="en-US">
                    <a:noFill/>
                  </a:rPr>
                  <a:t> </a:t>
                </a:r>
              </a:p>
            </p:txBody>
          </p:sp>
        </mc:Fallback>
      </mc:AlternateContent>
    </p:spTree>
    <p:extLst>
      <p:ext uri="{BB962C8B-B14F-4D97-AF65-F5344CB8AC3E}">
        <p14:creationId xmlns:p14="http://schemas.microsoft.com/office/powerpoint/2010/main" val="213568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marL="457200" lvl="1" indent="0">
              <a:buNone/>
            </a:pPr>
            <a:r>
              <a:rPr lang="en-US" dirty="0"/>
              <a:t>where F(A) stands for the combination of all of the kinds </a:t>
            </a:r>
            <a:endParaRPr lang="en-US" dirty="0" smtClean="0"/>
          </a:p>
          <a:p>
            <a:pPr marL="457200" lvl="1" indent="0">
              <a:buNone/>
            </a:pPr>
            <a:r>
              <a:rPr lang="en-US" dirty="0"/>
              <a:t>of forcing that can occur </a:t>
            </a:r>
            <a:endParaRPr lang="en-US" dirty="0" smtClean="0"/>
          </a:p>
          <a:p>
            <a:r>
              <a:rPr lang="en-US" dirty="0" smtClean="0"/>
              <a:t>The </a:t>
            </a:r>
            <a:r>
              <a:rPr lang="en-US" dirty="0"/>
              <a:t>process is then repeated for the duration of the simulation </a:t>
            </a:r>
            <a:endParaRPr lang="en-US" dirty="0" smtClean="0"/>
          </a:p>
          <a:p>
            <a:r>
              <a:rPr lang="en-US" dirty="0" smtClean="0"/>
              <a:t>This </a:t>
            </a:r>
            <a:r>
              <a:rPr lang="en-US" dirty="0"/>
              <a:t>stepwise process represents the configuration of the prediction equations used in NWP. </a:t>
            </a:r>
            <a:endParaRPr lang="en-US" dirty="0" smtClean="0"/>
          </a:p>
          <a:p>
            <a:endParaRPr lang="en-US" dirty="0"/>
          </a:p>
        </p:txBody>
      </p:sp>
      <p:sp>
        <p:nvSpPr>
          <p:cNvPr id="11" name="Title 10"/>
          <p:cNvSpPr txBox="1">
            <a:spLocks noGrp="1"/>
          </p:cNvSpPr>
          <p:nvPr>
            <p:ph type="title"/>
          </p:nvPr>
        </p:nvSpPr>
        <p:spPr>
          <a:xfrm>
            <a:off x="2856187" y="798351"/>
            <a:ext cx="4658710" cy="480131"/>
          </a:xfrm>
          <a:prstGeom prst="rect">
            <a:avLst/>
          </a:prstGeom>
          <a:solidFill>
            <a:schemeClr val="accent1">
              <a:lumMod val="60000"/>
              <a:lumOff val="40000"/>
            </a:schemeClr>
          </a:solidFill>
        </p:spPr>
        <p:txBody>
          <a:bodyPr wrap="square" rtlCol="0" anchor="ctr">
            <a:spAutoFit/>
          </a:bodyPr>
          <a:lstStyle/>
          <a:p>
            <a:pPr algn="ctr"/>
            <a:r>
              <a:rPr lang="en-US" sz="2800" dirty="0"/>
              <a:t>A</a:t>
            </a:r>
            <a:r>
              <a:rPr lang="en-US" sz="2800" baseline="30000" dirty="0"/>
              <a:t>forecast</a:t>
            </a:r>
            <a:r>
              <a:rPr lang="en-US" sz="2800" dirty="0"/>
              <a:t> </a:t>
            </a:r>
            <a:r>
              <a:rPr lang="en-US" sz="2800" dirty="0" smtClean="0"/>
              <a:t>= A</a:t>
            </a:r>
            <a:r>
              <a:rPr lang="en-US" sz="2800" baseline="30000" dirty="0" smtClean="0"/>
              <a:t>initial</a:t>
            </a:r>
            <a:r>
              <a:rPr lang="en-US" sz="2800" dirty="0" smtClean="0"/>
              <a:t>  + F(A</a:t>
            </a:r>
            <a:r>
              <a:rPr lang="en-US" sz="2800" dirty="0"/>
              <a:t>)∆</a:t>
            </a:r>
            <a:r>
              <a:rPr lang="en-US" sz="2800" dirty="0" smtClean="0"/>
              <a:t>t</a:t>
            </a:r>
          </a:p>
        </p:txBody>
      </p:sp>
    </p:spTree>
    <p:extLst>
      <p:ext uri="{BB962C8B-B14F-4D97-AF65-F5344CB8AC3E}">
        <p14:creationId xmlns:p14="http://schemas.microsoft.com/office/powerpoint/2010/main" val="295898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a:bodyPr>
          <a:lstStyle/>
          <a:p>
            <a:pPr algn="ctr"/>
            <a:r>
              <a:rPr lang="en-US" sz="3200" dirty="0" smtClean="0"/>
              <a:t>PROBLEMS ASSOCIATED WITH NWP EQUATIONS</a:t>
            </a:r>
            <a:endParaRPr lang="en-US" sz="3200" dirty="0"/>
          </a:p>
        </p:txBody>
      </p:sp>
      <p:sp>
        <p:nvSpPr>
          <p:cNvPr id="3" name="Content Placeholder 2"/>
          <p:cNvSpPr>
            <a:spLocks noGrp="1"/>
          </p:cNvSpPr>
          <p:nvPr>
            <p:ph idx="1"/>
          </p:nvPr>
        </p:nvSpPr>
        <p:spPr>
          <a:xfrm>
            <a:off x="838200" y="945932"/>
            <a:ext cx="10515600" cy="5339254"/>
          </a:xfrm>
        </p:spPr>
        <p:txBody>
          <a:bodyPr>
            <a:normAutofit fontScale="85000" lnSpcReduction="20000"/>
          </a:bodyPr>
          <a:lstStyle/>
          <a:p>
            <a:pPr marL="514350" indent="-514350">
              <a:buFont typeface="+mj-lt"/>
              <a:buAutoNum type="arabicPeriod"/>
            </a:pPr>
            <a:r>
              <a:rPr lang="en-US" dirty="0"/>
              <a:t>The way in which primitive equations are derived from their complete theoretical form and converted to computer codes can contribute to errors </a:t>
            </a:r>
          </a:p>
          <a:p>
            <a:pPr marL="514350" indent="-514350">
              <a:buFont typeface="+mj-lt"/>
              <a:buAutoNum type="arabicPeriod"/>
            </a:pPr>
            <a:r>
              <a:rPr lang="en-US" dirty="0" smtClean="0"/>
              <a:t>The </a:t>
            </a:r>
            <a:r>
              <a:rPr lang="en-US" dirty="0"/>
              <a:t>model forecast equations are simplified versions of the actual physical laws governing atmospheric processes, especially cloud processes, land- atmosphere exchanges, and radiation. The physical and dynamic approximations in these equations limit the phenomena that can be predicted. </a:t>
            </a:r>
          </a:p>
          <a:p>
            <a:pPr marL="514350" indent="-514350">
              <a:buFont typeface="+mj-lt"/>
              <a:buAutoNum type="arabicPeriod"/>
            </a:pPr>
            <a:r>
              <a:rPr lang="en-US" dirty="0" smtClean="0"/>
              <a:t>Due </a:t>
            </a:r>
            <a:r>
              <a:rPr lang="en-US" dirty="0"/>
              <a:t>to their complexity, the primitive equations must be solved numerically using algebraic approximations, rather than calculating complete analytic solutions. These numerical approximations introduce error even when the forecast equations completely describe the phenomenon of interest and even if the initial state were perfectly represented. </a:t>
            </a:r>
            <a:endParaRPr lang="en-US" dirty="0" smtClean="0"/>
          </a:p>
          <a:p>
            <a:pPr marL="514350" indent="-514350">
              <a:buFont typeface="+mj-lt"/>
              <a:buAutoNum type="arabicPeriod"/>
            </a:pPr>
            <a:r>
              <a:rPr lang="en-US" dirty="0" smtClean="0"/>
              <a:t>Computer </a:t>
            </a:r>
            <a:r>
              <a:rPr lang="en-US" dirty="0"/>
              <a:t>translations of the model forecast equations cannot contain all details at all resolutions. Therefore, some information about atmospheric fields will be missing or misrepresented in the model even if perfect observations were available and the initial state of the atmosphere were known exactly. </a:t>
            </a:r>
            <a:endParaRPr lang="en-US" dirty="0" smtClean="0"/>
          </a:p>
          <a:p>
            <a:pPr marL="514350" indent="-514350">
              <a:buFont typeface="+mj-lt"/>
              <a:buAutoNum type="arabicPeriod"/>
            </a:pPr>
            <a:r>
              <a:rPr lang="en-US" dirty="0" smtClean="0"/>
              <a:t>Grid </a:t>
            </a:r>
            <a:r>
              <a:rPr lang="en-US" dirty="0"/>
              <a:t>point and spectral methods are techniques for representing information about atmospheric variables in the model and solving the set of forecast equations. Each technique introduces different types of errors. </a:t>
            </a: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145818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TYPES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type of model being used (grid point or spectral) influences: </a:t>
            </a:r>
            <a:endParaRPr lang="en-US" dirty="0" smtClean="0"/>
          </a:p>
          <a:p>
            <a:pPr marL="514350" indent="-514350">
              <a:buFont typeface="+mj-lt"/>
              <a:buAutoNum type="arabicPeriod"/>
            </a:pPr>
            <a:r>
              <a:rPr lang="en-US" dirty="0"/>
              <a:t>How the model equations are solved </a:t>
            </a:r>
          </a:p>
          <a:p>
            <a:pPr marL="514350" indent="-514350">
              <a:buFont typeface="+mj-lt"/>
              <a:buAutoNum type="arabicPeriod"/>
            </a:pPr>
            <a:r>
              <a:rPr lang="en-US" dirty="0"/>
              <a:t>How the data are represented </a:t>
            </a:r>
          </a:p>
          <a:p>
            <a:pPr marL="514350" indent="-514350">
              <a:buFont typeface="+mj-lt"/>
              <a:buAutoNum type="arabicPeriod"/>
            </a:pPr>
            <a:r>
              <a:rPr lang="en-US" dirty="0" smtClean="0"/>
              <a:t>The </a:t>
            </a:r>
            <a:r>
              <a:rPr lang="en-US" dirty="0"/>
              <a:t>type of weather features that can be resolved </a:t>
            </a:r>
          </a:p>
          <a:p>
            <a:pPr marL="0" indent="0">
              <a:buNone/>
            </a:pPr>
            <a:endParaRPr lang="en-US" dirty="0" smtClean="0"/>
          </a:p>
          <a:p>
            <a:pPr marL="0" indent="0">
              <a:buNone/>
            </a:pPr>
            <a:r>
              <a:rPr lang="en-US" dirty="0"/>
              <a:t>We will look at 4 different types of models: </a:t>
            </a:r>
            <a:endParaRPr lang="en-US" dirty="0" smtClean="0"/>
          </a:p>
          <a:p>
            <a:pPr marL="514350" indent="-514350">
              <a:buFont typeface="+mj-lt"/>
              <a:buAutoNum type="arabicPeriod"/>
            </a:pPr>
            <a:r>
              <a:rPr lang="en-US" dirty="0"/>
              <a:t>Grid point models </a:t>
            </a:r>
          </a:p>
          <a:p>
            <a:pPr marL="514350" indent="-514350">
              <a:buFont typeface="+mj-lt"/>
              <a:buAutoNum type="arabicPeriod"/>
            </a:pPr>
            <a:r>
              <a:rPr lang="en-US" dirty="0"/>
              <a:t>Spectral models </a:t>
            </a:r>
          </a:p>
          <a:p>
            <a:pPr marL="514350" indent="-514350">
              <a:buFont typeface="+mj-lt"/>
              <a:buAutoNum type="arabicPeriod"/>
            </a:pPr>
            <a:r>
              <a:rPr lang="en-US" dirty="0"/>
              <a:t>Hydrostatic models </a:t>
            </a:r>
          </a:p>
          <a:p>
            <a:pPr marL="514350" indent="-514350">
              <a:buFont typeface="+mj-lt"/>
              <a:buAutoNum type="arabicPeriod"/>
            </a:pPr>
            <a:r>
              <a:rPr lang="en-US" dirty="0" smtClean="0"/>
              <a:t>Non-hydrostatic </a:t>
            </a:r>
            <a:r>
              <a:rPr lang="en-US" dirty="0"/>
              <a:t>models </a:t>
            </a:r>
            <a:endParaRPr lang="en-US" dirty="0" smtClean="0"/>
          </a:p>
          <a:p>
            <a:endParaRPr lang="en-US" dirty="0"/>
          </a:p>
        </p:txBody>
      </p:sp>
    </p:spTree>
    <p:extLst>
      <p:ext uri="{BB962C8B-B14F-4D97-AF65-F5344CB8AC3E}">
        <p14:creationId xmlns:p14="http://schemas.microsoft.com/office/powerpoint/2010/main" val="1767903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3"/>
          </a:xfrm>
        </p:spPr>
        <p:txBody>
          <a:bodyPr>
            <a:normAutofit/>
          </a:bodyPr>
          <a:lstStyle/>
          <a:p>
            <a:pPr algn="ctr"/>
            <a:r>
              <a:rPr lang="en-US" sz="3600" b="1" dirty="0" smtClean="0"/>
              <a:t>GRID POINT MODELS</a:t>
            </a:r>
            <a:endParaRPr lang="en-US" sz="3600" b="1" dirty="0"/>
          </a:p>
        </p:txBody>
      </p:sp>
      <p:sp>
        <p:nvSpPr>
          <p:cNvPr id="3" name="Content Placeholder 2"/>
          <p:cNvSpPr>
            <a:spLocks noGrp="1"/>
          </p:cNvSpPr>
          <p:nvPr>
            <p:ph idx="1"/>
          </p:nvPr>
        </p:nvSpPr>
        <p:spPr>
          <a:xfrm>
            <a:off x="838200" y="1198179"/>
            <a:ext cx="10515600" cy="4978784"/>
          </a:xfrm>
        </p:spPr>
        <p:txBody>
          <a:bodyPr>
            <a:normAutofit/>
          </a:bodyPr>
          <a:lstStyle/>
          <a:p>
            <a:pPr>
              <a:buFont typeface="Wingdings" charset="2"/>
              <a:buChar char="q"/>
            </a:pPr>
            <a:r>
              <a:rPr lang="en-US" b="1" dirty="0" smtClean="0"/>
              <a:t> Data </a:t>
            </a:r>
            <a:r>
              <a:rPr lang="en-US" b="1" dirty="0"/>
              <a:t>Representation </a:t>
            </a:r>
            <a:endParaRPr lang="en-US" b="1" dirty="0" smtClean="0"/>
          </a:p>
          <a:p>
            <a:r>
              <a:rPr lang="en-US" dirty="0" smtClean="0"/>
              <a:t>In </a:t>
            </a:r>
            <a:r>
              <a:rPr lang="en-US" dirty="0"/>
              <a:t>the real atmosphere, wind, pressure, temperature, and moisture vary from location to location in a smooth, continuous way </a:t>
            </a:r>
            <a:endParaRPr lang="en-US" dirty="0" smtClean="0"/>
          </a:p>
          <a:p>
            <a:r>
              <a:rPr lang="en-US" dirty="0" smtClean="0"/>
              <a:t>Grid </a:t>
            </a:r>
            <a:r>
              <a:rPr lang="en-US" dirty="0"/>
              <a:t>point models, however, perform their calculations on a fixed array of spatially disconnected grid points. The values at the grid points actually represent an area average over a grid box. </a:t>
            </a:r>
            <a:endParaRPr lang="en-US" dirty="0" smtClean="0"/>
          </a:p>
          <a:p>
            <a:r>
              <a:rPr lang="en-US" dirty="0" smtClean="0"/>
              <a:t>The </a:t>
            </a:r>
            <a:r>
              <a:rPr lang="en-US" dirty="0"/>
              <a:t>continuous temperature field shown in the next graphic, therefore, must be represented at each grid point as shown by the black numbers in the right panel of the previous graphic. The temperature value at the grid point represents the grid box volume average. </a:t>
            </a:r>
            <a:endParaRPr lang="en-US" dirty="0" smtClean="0"/>
          </a:p>
          <a:p>
            <a:endParaRPr lang="en-US" dirty="0"/>
          </a:p>
        </p:txBody>
      </p:sp>
    </p:spTree>
    <p:extLst>
      <p:ext uri="{BB962C8B-B14F-4D97-AF65-F5344CB8AC3E}">
        <p14:creationId xmlns:p14="http://schemas.microsoft.com/office/powerpoint/2010/main" val="518396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17" y="199697"/>
            <a:ext cx="9268811" cy="6337738"/>
          </a:xfrm>
          <a:prstGeom prst="rect">
            <a:avLst/>
          </a:prstGeom>
        </p:spPr>
      </p:pic>
    </p:spTree>
    <p:extLst>
      <p:ext uri="{BB962C8B-B14F-4D97-AF65-F5344CB8AC3E}">
        <p14:creationId xmlns:p14="http://schemas.microsoft.com/office/powerpoint/2010/main" val="1915499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946" y="536028"/>
            <a:ext cx="11109434" cy="5693866"/>
          </a:xfrm>
          <a:prstGeom prst="rect">
            <a:avLst/>
          </a:prstGeom>
          <a:noFill/>
        </p:spPr>
        <p:txBody>
          <a:bodyPr wrap="square" rtlCol="0">
            <a:spAutoFit/>
          </a:bodyPr>
          <a:lstStyle/>
          <a:p>
            <a:pPr marL="285750" indent="-285750">
              <a:buFont typeface="Arial" charset="0"/>
              <a:buChar char="•"/>
            </a:pPr>
            <a:r>
              <a:rPr lang="en-US" sz="2600" dirty="0"/>
              <a:t>Grid point models actually represent the atmosphere in three-dimensional grid cubes, such as the one shown below. </a:t>
            </a:r>
            <a:endParaRPr lang="en-US" sz="2600" dirty="0" smtClean="0"/>
          </a:p>
          <a:p>
            <a:pPr marL="285750" indent="-285750">
              <a:buFont typeface="Arial" charset="0"/>
              <a:buChar char="•"/>
            </a:pPr>
            <a:r>
              <a:rPr lang="en-US" sz="2600" dirty="0" smtClean="0"/>
              <a:t>The </a:t>
            </a:r>
            <a:r>
              <a:rPr lang="en-US" sz="2600" dirty="0"/>
              <a:t>temperature, pressure, and moisture (T, p, and q), shown in the center of the cube, represent the average conditions throughout the cube. </a:t>
            </a:r>
            <a:endParaRPr lang="en-US" sz="2600" dirty="0" smtClean="0"/>
          </a:p>
          <a:p>
            <a:pPr marL="285750" indent="-285750">
              <a:buFont typeface="Arial" charset="0"/>
              <a:buChar char="•"/>
            </a:pPr>
            <a:r>
              <a:rPr lang="en-US" sz="2600" dirty="0" smtClean="0"/>
              <a:t>The </a:t>
            </a:r>
            <a:r>
              <a:rPr lang="en-US" sz="2600" dirty="0"/>
              <a:t>east-west winds (u) and the north-south winds (v), located at the sides of the cube, represent the average of the wind components between the center of this cube and the center of the adjacent cubes. </a:t>
            </a:r>
            <a:endParaRPr lang="en-US" sz="2600" dirty="0" smtClean="0"/>
          </a:p>
          <a:p>
            <a:pPr marL="285750" indent="-285750">
              <a:buFont typeface="Arial" charset="0"/>
              <a:buChar char="•"/>
            </a:pPr>
            <a:r>
              <a:rPr lang="en-US" sz="2600" dirty="0" smtClean="0"/>
              <a:t>Similarly</a:t>
            </a:r>
            <a:r>
              <a:rPr lang="en-US" sz="2600" dirty="0"/>
              <a:t>, the vertical motion (w) is represented on the upper and lower faces of the cube. </a:t>
            </a:r>
            <a:endParaRPr lang="en-US" sz="2600" dirty="0" smtClean="0"/>
          </a:p>
          <a:p>
            <a:pPr marL="285750" indent="-285750">
              <a:buFont typeface="Arial" charset="0"/>
              <a:buChar char="•"/>
            </a:pPr>
            <a:r>
              <a:rPr lang="en-US" sz="2600" dirty="0" smtClean="0"/>
              <a:t>This </a:t>
            </a:r>
            <a:r>
              <a:rPr lang="en-US" sz="2600" dirty="0"/>
              <a:t>arrangement of variables within and around the grid cube (called a staggered grid) has advantages when calculating derivatives. It is also physically intuitive; average thermodynamic properties inside the grid cube are represented at the center, while the winds on the faces are associated with fluxes into and out of the cube. </a:t>
            </a:r>
          </a:p>
        </p:txBody>
      </p:sp>
    </p:spTree>
    <p:extLst>
      <p:ext uri="{BB962C8B-B14F-4D97-AF65-F5344CB8AC3E}">
        <p14:creationId xmlns:p14="http://schemas.microsoft.com/office/powerpoint/2010/main" val="648889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904" y="220717"/>
            <a:ext cx="7482490" cy="6201309"/>
          </a:xfrm>
          <a:prstGeom prst="rect">
            <a:avLst/>
          </a:prstGeom>
        </p:spPr>
      </p:pic>
    </p:spTree>
    <p:extLst>
      <p:ext uri="{BB962C8B-B14F-4D97-AF65-F5344CB8AC3E}">
        <p14:creationId xmlns:p14="http://schemas.microsoft.com/office/powerpoint/2010/main" val="183243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055"/>
            <a:ext cx="10515600" cy="944691"/>
          </a:xfrm>
        </p:spPr>
        <p:txBody>
          <a:bodyPr>
            <a:normAutofit/>
          </a:bodyPr>
          <a:lstStyle/>
          <a:p>
            <a:pPr algn="ctr"/>
            <a:r>
              <a:rPr lang="en-US" sz="3200" b="1" dirty="0" smtClean="0"/>
              <a:t>OUTLINE</a:t>
            </a:r>
            <a:endParaRPr lang="en-US" sz="3200" b="1" dirty="0"/>
          </a:p>
        </p:txBody>
      </p:sp>
      <p:sp>
        <p:nvSpPr>
          <p:cNvPr id="3" name="Content Placeholder 2"/>
          <p:cNvSpPr>
            <a:spLocks noGrp="1"/>
          </p:cNvSpPr>
          <p:nvPr>
            <p:ph idx="1"/>
          </p:nvPr>
        </p:nvSpPr>
        <p:spPr>
          <a:xfrm>
            <a:off x="714632" y="1272746"/>
            <a:ext cx="10515600" cy="4276716"/>
          </a:xfrm>
        </p:spPr>
        <p:txBody>
          <a:bodyPr>
            <a:normAutofit lnSpcReduction="10000"/>
          </a:bodyPr>
          <a:lstStyle/>
          <a:p>
            <a:r>
              <a:rPr lang="en-US" sz="2400" dirty="0" smtClean="0"/>
              <a:t>Introduction</a:t>
            </a:r>
          </a:p>
          <a:p>
            <a:r>
              <a:rPr lang="en-US" sz="2400" dirty="0" smtClean="0"/>
              <a:t>Historical Background</a:t>
            </a:r>
          </a:p>
          <a:p>
            <a:r>
              <a:rPr lang="en-US" sz="2400" dirty="0" smtClean="0"/>
              <a:t>Models and forecast process</a:t>
            </a:r>
          </a:p>
          <a:p>
            <a:r>
              <a:rPr lang="en-US" sz="2400" dirty="0" smtClean="0"/>
              <a:t>Concept of parameterization</a:t>
            </a:r>
          </a:p>
          <a:p>
            <a:r>
              <a:rPr lang="en-US" sz="2400" dirty="0" smtClean="0"/>
              <a:t>NWP Equations</a:t>
            </a:r>
          </a:p>
          <a:p>
            <a:r>
              <a:rPr lang="en-US" sz="2400" dirty="0" smtClean="0"/>
              <a:t>Model types</a:t>
            </a:r>
          </a:p>
          <a:p>
            <a:r>
              <a:rPr lang="en-US" sz="2400" dirty="0" smtClean="0"/>
              <a:t>Model Errors</a:t>
            </a:r>
          </a:p>
          <a:p>
            <a:r>
              <a:rPr lang="en-US" sz="2400" dirty="0" smtClean="0"/>
              <a:t>Model precipitation</a:t>
            </a:r>
          </a:p>
          <a:p>
            <a:r>
              <a:rPr lang="en-US" sz="2400" dirty="0" smtClean="0"/>
              <a:t>Convective parameterization</a:t>
            </a:r>
          </a:p>
          <a:p>
            <a:r>
              <a:rPr lang="en-US" sz="2400" dirty="0" smtClean="0"/>
              <a:t>Model comparison</a:t>
            </a:r>
          </a:p>
          <a:p>
            <a:endParaRPr lang="en-US" sz="2000" dirty="0" smtClean="0"/>
          </a:p>
          <a:p>
            <a:endParaRPr lang="en-US" sz="2000" dirty="0" smtClean="0"/>
          </a:p>
          <a:p>
            <a:endParaRPr lang="en-US" dirty="0"/>
          </a:p>
        </p:txBody>
      </p:sp>
    </p:spTree>
    <p:extLst>
      <p:ext uri="{BB962C8B-B14F-4D97-AF65-F5344CB8AC3E}">
        <p14:creationId xmlns:p14="http://schemas.microsoft.com/office/powerpoint/2010/main" val="1036253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254"/>
          </a:xfrm>
        </p:spPr>
        <p:txBody>
          <a:bodyPr>
            <a:noAutofit/>
          </a:bodyPr>
          <a:lstStyle/>
          <a:p>
            <a:pPr marL="571500" indent="-571500">
              <a:buFont typeface="Wingdings" charset="2"/>
              <a:buChar char="q"/>
            </a:pPr>
            <a:r>
              <a:rPr lang="en-US" sz="3200" b="1" dirty="0" smtClean="0">
                <a:latin typeface="+mn-lt"/>
              </a:rPr>
              <a:t>Truncation Errors</a:t>
            </a:r>
            <a:endParaRPr lang="en-US" sz="3200" b="1" dirty="0">
              <a:latin typeface="+mn-lt"/>
            </a:endParaRPr>
          </a:p>
        </p:txBody>
      </p:sp>
      <p:sp>
        <p:nvSpPr>
          <p:cNvPr id="3" name="Content Placeholder 2"/>
          <p:cNvSpPr>
            <a:spLocks noGrp="1"/>
          </p:cNvSpPr>
          <p:nvPr>
            <p:ph idx="1"/>
          </p:nvPr>
        </p:nvSpPr>
        <p:spPr>
          <a:xfrm>
            <a:off x="838200" y="893380"/>
            <a:ext cx="10515600" cy="5283583"/>
          </a:xfrm>
        </p:spPr>
        <p:txBody>
          <a:bodyPr/>
          <a:lstStyle/>
          <a:p>
            <a:r>
              <a:rPr lang="en-US" dirty="0" smtClean="0"/>
              <a:t>Grid </a:t>
            </a:r>
            <a:r>
              <a:rPr lang="en-US" dirty="0"/>
              <a:t>point models must use finite difference techniques to solve the forecast equations. </a:t>
            </a:r>
            <a:endParaRPr lang="en-US" dirty="0" smtClean="0"/>
          </a:p>
          <a:p>
            <a:r>
              <a:rPr lang="en-US" dirty="0" smtClean="0"/>
              <a:t>In </a:t>
            </a:r>
            <a:r>
              <a:rPr lang="en-US" dirty="0"/>
              <a:t>the real atmosphere, advection often occurs at very small scales. </a:t>
            </a:r>
            <a:endParaRPr lang="en-US" dirty="0" smtClean="0"/>
          </a:p>
          <a:p>
            <a:r>
              <a:rPr lang="en-US" dirty="0" smtClean="0"/>
              <a:t>The </a:t>
            </a:r>
            <a:r>
              <a:rPr lang="en-US" dirty="0"/>
              <a:t>greater the distance between grid points, the less likely the model will be able to detect small-scale variations in the temperature and moisture fields. </a:t>
            </a:r>
            <a:endParaRPr lang="en-US" dirty="0" smtClean="0"/>
          </a:p>
          <a:p>
            <a:r>
              <a:rPr lang="en-US" dirty="0" smtClean="0"/>
              <a:t>The </a:t>
            </a:r>
            <a:r>
              <a:rPr lang="en-US" dirty="0"/>
              <a:t>lack of resolution introduces errors into the solution of the finite difference equation. </a:t>
            </a:r>
            <a:endParaRPr lang="en-US" dirty="0" smtClean="0"/>
          </a:p>
          <a:p>
            <a:r>
              <a:rPr lang="en-US" dirty="0" smtClean="0"/>
              <a:t>Deficiencies </a:t>
            </a:r>
            <a:r>
              <a:rPr lang="en-US" dirty="0"/>
              <a:t>in the ability of the finite difference approximations to calculate gradients and higher order derivatives exactly are called </a:t>
            </a:r>
            <a:r>
              <a:rPr lang="en-US" b="1" dirty="0"/>
              <a:t>TRUNCATION ERRORS</a:t>
            </a:r>
            <a:r>
              <a:rPr lang="en-US" dirty="0"/>
              <a:t>. </a:t>
            </a:r>
            <a:endParaRPr lang="en-US" dirty="0" smtClean="0"/>
          </a:p>
          <a:p>
            <a:endParaRPr lang="en-US" dirty="0"/>
          </a:p>
        </p:txBody>
      </p:sp>
    </p:spTree>
    <p:extLst>
      <p:ext uri="{BB962C8B-B14F-4D97-AF65-F5344CB8AC3E}">
        <p14:creationId xmlns:p14="http://schemas.microsoft.com/office/powerpoint/2010/main" val="69956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endParaRPr lang="en-US" dirty="0"/>
          </a:p>
        </p:txBody>
      </p:sp>
      <p:sp>
        <p:nvSpPr>
          <p:cNvPr id="3" name="Content Placeholder 2"/>
          <p:cNvSpPr>
            <a:spLocks noGrp="1"/>
          </p:cNvSpPr>
          <p:nvPr>
            <p:ph idx="1"/>
          </p:nvPr>
        </p:nvSpPr>
        <p:spPr/>
        <p:txBody>
          <a:bodyPr/>
          <a:lstStyle/>
          <a:p>
            <a:r>
              <a:rPr lang="en-US" dirty="0" smtClean="0"/>
              <a:t>Data </a:t>
            </a:r>
            <a:r>
              <a:rPr lang="en-US" dirty="0"/>
              <a:t>are represented on a fixed set of grid points </a:t>
            </a:r>
            <a:endParaRPr lang="en-US" dirty="0" smtClean="0"/>
          </a:p>
          <a:p>
            <a:r>
              <a:rPr lang="en-US" dirty="0" smtClean="0"/>
              <a:t>Resolution </a:t>
            </a:r>
            <a:r>
              <a:rPr lang="en-US" dirty="0"/>
              <a:t>is a function of the grid point spacing </a:t>
            </a:r>
            <a:endParaRPr lang="en-US" dirty="0" smtClean="0"/>
          </a:p>
          <a:p>
            <a:r>
              <a:rPr lang="en-US" dirty="0" smtClean="0"/>
              <a:t>All </a:t>
            </a:r>
            <a:r>
              <a:rPr lang="en-US" dirty="0"/>
              <a:t>calculations are performed at grid points </a:t>
            </a:r>
            <a:endParaRPr lang="en-US" dirty="0" smtClean="0"/>
          </a:p>
          <a:p>
            <a:r>
              <a:rPr lang="en-US" dirty="0" smtClean="0"/>
              <a:t>Finite </a:t>
            </a:r>
            <a:r>
              <a:rPr lang="en-US" dirty="0"/>
              <a:t>difference approximations are used for solving the derivatives of the model's equations </a:t>
            </a:r>
            <a:endParaRPr lang="en-US" dirty="0" smtClean="0"/>
          </a:p>
          <a:p>
            <a:r>
              <a:rPr lang="en-US" dirty="0" smtClean="0"/>
              <a:t>Truncation </a:t>
            </a:r>
            <a:r>
              <a:rPr lang="en-US" dirty="0"/>
              <a:t>error is introduced through finite difference approximations of the primitive equations </a:t>
            </a:r>
            <a:endParaRPr lang="en-US" dirty="0" smtClean="0"/>
          </a:p>
          <a:p>
            <a:r>
              <a:rPr lang="en-US" dirty="0" smtClean="0"/>
              <a:t>The </a:t>
            </a:r>
            <a:r>
              <a:rPr lang="en-US" dirty="0"/>
              <a:t>degree of truncation error is a function of grid spacing and time-step </a:t>
            </a:r>
            <a:r>
              <a:rPr lang="en-US" dirty="0" smtClean="0"/>
              <a:t>interval.</a:t>
            </a:r>
          </a:p>
          <a:p>
            <a:endParaRPr lang="en-US" dirty="0"/>
          </a:p>
        </p:txBody>
      </p:sp>
    </p:spTree>
    <p:extLst>
      <p:ext uri="{BB962C8B-B14F-4D97-AF65-F5344CB8AC3E}">
        <p14:creationId xmlns:p14="http://schemas.microsoft.com/office/powerpoint/2010/main" val="788899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a:t>Can provide high horizontal resolution for regional and mesoscale applications </a:t>
            </a:r>
            <a:endParaRPr lang="en-US" dirty="0" smtClean="0"/>
          </a:p>
          <a:p>
            <a:r>
              <a:rPr lang="en-US" dirty="0" smtClean="0"/>
              <a:t>Do </a:t>
            </a:r>
            <a:r>
              <a:rPr lang="en-US" dirty="0"/>
              <a:t>not need to transform physics calculations to and from gridded space </a:t>
            </a:r>
            <a:endParaRPr lang="en-US" dirty="0" smtClean="0"/>
          </a:p>
          <a:p>
            <a:r>
              <a:rPr lang="en-US" dirty="0" smtClean="0"/>
              <a:t>As </a:t>
            </a:r>
            <a:r>
              <a:rPr lang="en-US" dirty="0"/>
              <a:t>the physics in operational models becomes more complex, grid point models are becoming computationally competitive with spectral models </a:t>
            </a:r>
            <a:endParaRPr lang="en-US" dirty="0" smtClean="0"/>
          </a:p>
          <a:p>
            <a:r>
              <a:rPr lang="en-US" dirty="0" smtClean="0"/>
              <a:t>Non-hydrostatic </a:t>
            </a:r>
            <a:r>
              <a:rPr lang="en-US" dirty="0"/>
              <a:t>versions can explicitly forecast details of convection, given sufficient resolution and detail in the initial conditions </a:t>
            </a:r>
            <a:endParaRPr lang="en-US" dirty="0" smtClean="0"/>
          </a:p>
          <a:p>
            <a:endParaRPr lang="en-US" dirty="0"/>
          </a:p>
        </p:txBody>
      </p:sp>
    </p:spTree>
    <p:extLst>
      <p:ext uri="{BB962C8B-B14F-4D97-AF65-F5344CB8AC3E}">
        <p14:creationId xmlns:p14="http://schemas.microsoft.com/office/powerpoint/2010/main" val="958523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normAutofit lnSpcReduction="10000"/>
          </a:bodyPr>
          <a:lstStyle/>
          <a:p>
            <a:r>
              <a:rPr lang="en-US" dirty="0" smtClean="0"/>
              <a:t>Finite </a:t>
            </a:r>
            <a:r>
              <a:rPr lang="en-US" dirty="0"/>
              <a:t>difference approximations of model equations introduce a significant amount of truncation error </a:t>
            </a:r>
            <a:endParaRPr lang="en-US" dirty="0" smtClean="0"/>
          </a:p>
          <a:p>
            <a:r>
              <a:rPr lang="en-US" dirty="0" smtClean="0"/>
              <a:t>Small-scale </a:t>
            </a:r>
            <a:r>
              <a:rPr lang="en-US" dirty="0"/>
              <a:t>noise accumulates when equations are integrated for long periods </a:t>
            </a:r>
            <a:endParaRPr lang="en-US" dirty="0" smtClean="0"/>
          </a:p>
          <a:p>
            <a:r>
              <a:rPr lang="en-US" dirty="0" smtClean="0"/>
              <a:t>The </a:t>
            </a:r>
            <a:r>
              <a:rPr lang="en-US" dirty="0"/>
              <a:t>magnitude of computational errors is generally more than in spectral models of comparable resolution </a:t>
            </a:r>
            <a:endParaRPr lang="en-US" dirty="0" smtClean="0"/>
          </a:p>
          <a:p>
            <a:r>
              <a:rPr lang="en-US" dirty="0" smtClean="0"/>
              <a:t>Boundary </a:t>
            </a:r>
            <a:r>
              <a:rPr lang="en-US" dirty="0"/>
              <a:t>condition errors can propagate into regional models and affect forecast skill </a:t>
            </a:r>
            <a:endParaRPr lang="en-US" dirty="0" smtClean="0"/>
          </a:p>
          <a:p>
            <a:r>
              <a:rPr lang="en-US" dirty="0" smtClean="0"/>
              <a:t>Non-hydrostatic </a:t>
            </a:r>
            <a:r>
              <a:rPr lang="en-US" dirty="0"/>
              <a:t>versions cover only very small domains and short forecast periods </a:t>
            </a:r>
            <a:endParaRPr lang="en-US" dirty="0" smtClean="0"/>
          </a:p>
          <a:p>
            <a:endParaRPr lang="en-US" dirty="0"/>
          </a:p>
        </p:txBody>
      </p:sp>
    </p:spTree>
    <p:extLst>
      <p:ext uri="{BB962C8B-B14F-4D97-AF65-F5344CB8AC3E}">
        <p14:creationId xmlns:p14="http://schemas.microsoft.com/office/powerpoint/2010/main" val="1879702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4888"/>
          </a:xfrm>
        </p:spPr>
        <p:txBody>
          <a:bodyPr>
            <a:normAutofit/>
          </a:bodyPr>
          <a:lstStyle/>
          <a:p>
            <a:pPr algn="ctr"/>
            <a:r>
              <a:rPr lang="en-US" sz="3600" b="1" dirty="0" smtClean="0"/>
              <a:t>SPECTRAL MODELS</a:t>
            </a:r>
            <a:endParaRPr lang="en-US" sz="3600" b="1" dirty="0"/>
          </a:p>
        </p:txBody>
      </p:sp>
      <p:sp>
        <p:nvSpPr>
          <p:cNvPr id="3" name="Content Placeholder 2"/>
          <p:cNvSpPr>
            <a:spLocks noGrp="1"/>
          </p:cNvSpPr>
          <p:nvPr>
            <p:ph idx="1"/>
          </p:nvPr>
        </p:nvSpPr>
        <p:spPr>
          <a:xfrm>
            <a:off x="838200" y="1030015"/>
            <a:ext cx="10515600" cy="5241542"/>
          </a:xfrm>
        </p:spPr>
        <p:txBody>
          <a:bodyPr>
            <a:normAutofit fontScale="85000" lnSpcReduction="20000"/>
          </a:bodyPr>
          <a:lstStyle/>
          <a:p>
            <a:pPr>
              <a:buFont typeface="Wingdings" charset="2"/>
              <a:buChar char="q"/>
            </a:pPr>
            <a:r>
              <a:rPr lang="en-US" b="1" dirty="0" smtClean="0"/>
              <a:t> Data Representation</a:t>
            </a:r>
          </a:p>
          <a:p>
            <a:pPr marL="0" indent="0">
              <a:buNone/>
            </a:pPr>
            <a:r>
              <a:rPr lang="en-US" dirty="0" smtClean="0"/>
              <a:t>Spectral </a:t>
            </a:r>
            <a:r>
              <a:rPr lang="en-US" dirty="0"/>
              <a:t>models represent the spatial variations of meteorological variables as a finite series of waves of differing wavelengths </a:t>
            </a:r>
            <a:endParaRPr lang="en-US" dirty="0" smtClean="0"/>
          </a:p>
          <a:p>
            <a:pPr marL="457200" lvl="1" indent="0">
              <a:buNone/>
            </a:pPr>
            <a:endParaRPr lang="en-US" dirty="0"/>
          </a:p>
          <a:p>
            <a:pPr>
              <a:buFont typeface="Wingdings" charset="2"/>
              <a:buChar char="q"/>
            </a:pPr>
            <a:r>
              <a:rPr lang="en-US" b="1" dirty="0" smtClean="0"/>
              <a:t> Truncation Errors</a:t>
            </a:r>
          </a:p>
          <a:p>
            <a:r>
              <a:rPr lang="en-US" dirty="0"/>
              <a:t>What are the effects of truncation in a spectral model? </a:t>
            </a:r>
            <a:endParaRPr lang="en-US" dirty="0" smtClean="0"/>
          </a:p>
          <a:p>
            <a:r>
              <a:rPr lang="en-US" dirty="0" smtClean="0"/>
              <a:t>Recall </a:t>
            </a:r>
            <a:r>
              <a:rPr lang="en-US" dirty="0"/>
              <a:t>that in a grid point model, truncation error is associated with the finite difference approximations used to evaluate the derivatives of the model forecast equations. </a:t>
            </a:r>
            <a:endParaRPr lang="en-US" dirty="0" smtClean="0"/>
          </a:p>
          <a:p>
            <a:r>
              <a:rPr lang="en-US" dirty="0" smtClean="0"/>
              <a:t>One </a:t>
            </a:r>
            <a:r>
              <a:rPr lang="en-US" dirty="0"/>
              <a:t>of the nice features of the spectral formulation is that most horizontal derivatives are calculated directly from the waves and are therefore extremely accurate. </a:t>
            </a:r>
            <a:endParaRPr lang="en-US" dirty="0" smtClean="0"/>
          </a:p>
          <a:p>
            <a:r>
              <a:rPr lang="en-US" dirty="0" smtClean="0"/>
              <a:t>This </a:t>
            </a:r>
            <a:r>
              <a:rPr lang="en-US" dirty="0"/>
              <a:t>does not mean that spectral models have no truncation effects at all. The degree of truncation for a given spectral model is associated with the scale of the smallest wave represented by the model. </a:t>
            </a:r>
            <a:endParaRPr lang="en-US" dirty="0" smtClean="0"/>
          </a:p>
          <a:p>
            <a:pPr>
              <a:buFont typeface="Arial" charset="0"/>
              <a:buChar char="•"/>
            </a:pPr>
            <a:endParaRPr lang="en-US" b="1" dirty="0" smtClean="0"/>
          </a:p>
        </p:txBody>
      </p:sp>
    </p:spTree>
    <p:extLst>
      <p:ext uri="{BB962C8B-B14F-4D97-AF65-F5344CB8AC3E}">
        <p14:creationId xmlns:p14="http://schemas.microsoft.com/office/powerpoint/2010/main" val="162449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2663" y="536027"/>
            <a:ext cx="10625958" cy="5970865"/>
          </a:xfrm>
          <a:prstGeom prst="rect">
            <a:avLst/>
          </a:prstGeom>
          <a:noFill/>
        </p:spPr>
        <p:txBody>
          <a:bodyPr wrap="square" rtlCol="0">
            <a:spAutoFit/>
          </a:bodyPr>
          <a:lstStyle/>
          <a:p>
            <a:pPr marL="457200" indent="-457200">
              <a:buFont typeface="Arial" charset="0"/>
              <a:buChar char="•"/>
            </a:pPr>
            <a:r>
              <a:rPr lang="en-US" sz="2600" dirty="0"/>
              <a:t>A grid point model tries to include all scales but does a poor job of handling waves only a few grid points across. A spectral model represents all of the waves that it resolves perfectly but includes no information on smaller- scale waves. </a:t>
            </a:r>
            <a:endParaRPr lang="en-US" sz="2600" dirty="0" smtClean="0"/>
          </a:p>
          <a:p>
            <a:pPr marL="457200" indent="-457200">
              <a:buFont typeface="Arial" charset="0"/>
              <a:buChar char="•"/>
            </a:pPr>
            <a:r>
              <a:rPr lang="en-US" sz="2600" dirty="0" smtClean="0"/>
              <a:t>If </a:t>
            </a:r>
            <a:r>
              <a:rPr lang="en-US" sz="2600" dirty="0"/>
              <a:t>the number of waves in the model is small (for example, T80), only larger features can be represented and smaller-scale features observed in the atmosphere will be entirely eliminated from the forecast model. </a:t>
            </a:r>
            <a:endParaRPr lang="en-US" sz="2600" dirty="0" smtClean="0"/>
          </a:p>
          <a:p>
            <a:pPr marL="457200" indent="-457200">
              <a:buFont typeface="Arial" charset="0"/>
              <a:buChar char="•"/>
            </a:pPr>
            <a:r>
              <a:rPr lang="en-US" sz="2600" dirty="0" smtClean="0"/>
              <a:t>Therefore</a:t>
            </a:r>
            <a:r>
              <a:rPr lang="en-US" sz="2600" dirty="0"/>
              <a:t>, spectral models with limited numbers of waves can quickly depart from reality in situations involving rapid growth of initially small-scale features. </a:t>
            </a:r>
            <a:endParaRPr lang="en-US" sz="2600" dirty="0" smtClean="0"/>
          </a:p>
          <a:p>
            <a:pPr marL="457200" indent="-457200">
              <a:buFont typeface="Arial" charset="0"/>
              <a:buChar char="•"/>
            </a:pPr>
            <a:r>
              <a:rPr lang="en-US" sz="2600" dirty="0" smtClean="0"/>
              <a:t>Several </a:t>
            </a:r>
            <a:r>
              <a:rPr lang="en-US" sz="2600" dirty="0"/>
              <a:t>types of wave orientation are possible in spectral models. Triangular (T, as in T170) configuration is the most common in operational models since it has roughly the same resolution in the zonal and meridional directions around the globe. </a:t>
            </a:r>
            <a:endParaRPr lang="en-US" sz="2600" dirty="0" smtClean="0"/>
          </a:p>
          <a:p>
            <a:endParaRPr lang="en-US" dirty="0"/>
          </a:p>
        </p:txBody>
      </p:sp>
    </p:spTree>
    <p:extLst>
      <p:ext uri="{BB962C8B-B14F-4D97-AF65-F5344CB8AC3E}">
        <p14:creationId xmlns:p14="http://schemas.microsoft.com/office/powerpoint/2010/main" val="449704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378"/>
          </a:xfrm>
        </p:spPr>
        <p:txBody>
          <a:bodyPr>
            <a:normAutofit/>
          </a:bodyPr>
          <a:lstStyle/>
          <a:p>
            <a:r>
              <a:rPr lang="en-US" sz="3600" b="1" dirty="0" smtClean="0"/>
              <a:t>Characteristics</a:t>
            </a:r>
            <a:endParaRPr lang="en-US" sz="3600" b="1" dirty="0"/>
          </a:p>
        </p:txBody>
      </p:sp>
      <p:sp>
        <p:nvSpPr>
          <p:cNvPr id="3" name="Content Placeholder 2"/>
          <p:cNvSpPr>
            <a:spLocks noGrp="1"/>
          </p:cNvSpPr>
          <p:nvPr>
            <p:ph idx="1"/>
          </p:nvPr>
        </p:nvSpPr>
        <p:spPr>
          <a:xfrm>
            <a:off x="838200" y="1019504"/>
            <a:ext cx="10515600" cy="5157459"/>
          </a:xfrm>
        </p:spPr>
        <p:txBody>
          <a:bodyPr/>
          <a:lstStyle/>
          <a:p>
            <a:r>
              <a:rPr lang="en-US" dirty="0"/>
              <a:t>Data are represented by wave functions </a:t>
            </a:r>
            <a:endParaRPr lang="en-US" dirty="0" smtClean="0"/>
          </a:p>
          <a:p>
            <a:r>
              <a:rPr lang="en-US" dirty="0" smtClean="0"/>
              <a:t>Resolution </a:t>
            </a:r>
            <a:r>
              <a:rPr lang="en-US" dirty="0"/>
              <a:t>is a function of the number of waves used in the model </a:t>
            </a:r>
            <a:endParaRPr lang="en-US" dirty="0" smtClean="0"/>
          </a:p>
          <a:p>
            <a:r>
              <a:rPr lang="en-US" dirty="0" smtClean="0"/>
              <a:t>Model </a:t>
            </a:r>
            <a:r>
              <a:rPr lang="en-US" dirty="0"/>
              <a:t>resolution is limited by the maximum number of waves </a:t>
            </a:r>
            <a:endParaRPr lang="en-US" dirty="0" smtClean="0"/>
          </a:p>
          <a:p>
            <a:r>
              <a:rPr lang="en-US" dirty="0" smtClean="0"/>
              <a:t>The </a:t>
            </a:r>
            <a:r>
              <a:rPr lang="en-US" dirty="0"/>
              <a:t>linear quantities of the equations of motion can be calculated without introducing computational error </a:t>
            </a:r>
            <a:endParaRPr lang="en-US" dirty="0" smtClean="0"/>
          </a:p>
          <a:p>
            <a:r>
              <a:rPr lang="en-US" dirty="0" smtClean="0"/>
              <a:t>Grids </a:t>
            </a:r>
            <a:r>
              <a:rPr lang="en-US" dirty="0"/>
              <a:t>are used to perform non-linear and physical calculations </a:t>
            </a:r>
            <a:endParaRPr lang="en-US" dirty="0" smtClean="0"/>
          </a:p>
          <a:p>
            <a:r>
              <a:rPr lang="en-US" dirty="0" smtClean="0"/>
              <a:t>Transformations </a:t>
            </a:r>
            <a:r>
              <a:rPr lang="en-US" dirty="0"/>
              <a:t>occur between spectral and grid point space </a:t>
            </a:r>
            <a:endParaRPr lang="en-US" dirty="0" smtClean="0"/>
          </a:p>
          <a:p>
            <a:r>
              <a:rPr lang="en-US" dirty="0" smtClean="0"/>
              <a:t>Equations </a:t>
            </a:r>
            <a:r>
              <a:rPr lang="en-US" dirty="0"/>
              <a:t>can be integrated for large time steps and long periods of time </a:t>
            </a:r>
            <a:endParaRPr lang="en-US" dirty="0" smtClean="0"/>
          </a:p>
          <a:p>
            <a:r>
              <a:rPr lang="en-US" dirty="0" smtClean="0"/>
              <a:t>Originally </a:t>
            </a:r>
            <a:r>
              <a:rPr lang="en-US" dirty="0"/>
              <a:t>designed for global domains </a:t>
            </a:r>
            <a:endParaRPr lang="en-US" dirty="0" smtClean="0"/>
          </a:p>
        </p:txBody>
      </p:sp>
    </p:spTree>
    <p:extLst>
      <p:ext uri="{BB962C8B-B14F-4D97-AF65-F5344CB8AC3E}">
        <p14:creationId xmlns:p14="http://schemas.microsoft.com/office/powerpoint/2010/main" val="1572971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826"/>
          </a:xfrm>
        </p:spPr>
        <p:txBody>
          <a:bodyPr>
            <a:normAutofit/>
          </a:bodyPr>
          <a:lstStyle/>
          <a:p>
            <a:r>
              <a:rPr lang="en-US" sz="2800" b="1" dirty="0" smtClean="0">
                <a:latin typeface="+mn-lt"/>
              </a:rPr>
              <a:t>Advantages</a:t>
            </a:r>
            <a:endParaRPr lang="en-US" sz="2800" b="1" dirty="0">
              <a:latin typeface="+mn-lt"/>
            </a:endParaRPr>
          </a:p>
        </p:txBody>
      </p:sp>
      <p:sp>
        <p:nvSpPr>
          <p:cNvPr id="3" name="Content Placeholder 2"/>
          <p:cNvSpPr>
            <a:spLocks noGrp="1"/>
          </p:cNvSpPr>
          <p:nvPr>
            <p:ph idx="1"/>
          </p:nvPr>
        </p:nvSpPr>
        <p:spPr>
          <a:xfrm>
            <a:off x="838200" y="966952"/>
            <a:ext cx="10515600" cy="5210011"/>
          </a:xfrm>
        </p:spPr>
        <p:txBody>
          <a:bodyPr>
            <a:normAutofit fontScale="92500" lnSpcReduction="10000"/>
          </a:bodyPr>
          <a:lstStyle/>
          <a:p>
            <a:r>
              <a:rPr lang="en-US" dirty="0"/>
              <a:t>The magnitude of computational errors in dynamics calculations is generally less than in grid point models of comparable resolution </a:t>
            </a:r>
            <a:endParaRPr lang="en-US" dirty="0" smtClean="0"/>
          </a:p>
          <a:p>
            <a:r>
              <a:rPr lang="en-US" dirty="0" smtClean="0"/>
              <a:t>Can </a:t>
            </a:r>
            <a:r>
              <a:rPr lang="en-US" dirty="0"/>
              <a:t>calculate the linear quantities of the equations of motion exactly </a:t>
            </a:r>
            <a:endParaRPr lang="en-US" dirty="0" smtClean="0"/>
          </a:p>
          <a:p>
            <a:r>
              <a:rPr lang="en-US" dirty="0" smtClean="0"/>
              <a:t>At </a:t>
            </a:r>
            <a:r>
              <a:rPr lang="en-US" dirty="0"/>
              <a:t>horizontal resolutions typically required for global models (late 1990s), require less computing resources than grid point models with equivalent horizontal resolution and physical processes </a:t>
            </a:r>
            <a:endParaRPr lang="en-US" dirty="0" smtClean="0"/>
          </a:p>
          <a:p>
            <a:pPr marL="0" indent="0">
              <a:buNone/>
            </a:pPr>
            <a:r>
              <a:rPr lang="en-US" sz="3000" b="1" dirty="0" smtClean="0"/>
              <a:t>Disadvantages</a:t>
            </a:r>
          </a:p>
          <a:p>
            <a:r>
              <a:rPr lang="en-US" dirty="0"/>
              <a:t>Transformations between spectral and grid point physics calculations introduce errors in the model solution </a:t>
            </a:r>
            <a:endParaRPr lang="en-US" dirty="0" smtClean="0"/>
          </a:p>
          <a:p>
            <a:r>
              <a:rPr lang="en-US" dirty="0" smtClean="0"/>
              <a:t>Generally </a:t>
            </a:r>
            <a:r>
              <a:rPr lang="en-US" dirty="0"/>
              <a:t>not designed for higher resolution regional and mesoscale applications </a:t>
            </a:r>
            <a:endParaRPr lang="en-US" dirty="0" smtClean="0"/>
          </a:p>
          <a:p>
            <a:r>
              <a:rPr lang="en-US" dirty="0" smtClean="0"/>
              <a:t>Computational </a:t>
            </a:r>
            <a:r>
              <a:rPr lang="en-US" dirty="0"/>
              <a:t>savings decrease as the physical realism of the model increases </a:t>
            </a:r>
            <a:endParaRPr lang="en-US" dirty="0" smtClean="0"/>
          </a:p>
          <a:p>
            <a:pPr marL="0" indent="0">
              <a:buNone/>
            </a:pPr>
            <a:endParaRPr lang="en-US" b="1" dirty="0"/>
          </a:p>
        </p:txBody>
      </p:sp>
    </p:spTree>
    <p:extLst>
      <p:ext uri="{BB962C8B-B14F-4D97-AF65-F5344CB8AC3E}">
        <p14:creationId xmlns:p14="http://schemas.microsoft.com/office/powerpoint/2010/main" val="376373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HYDROSTATIC MODELS</a:t>
            </a:r>
            <a:endParaRPr lang="en-US" dirty="0"/>
          </a:p>
        </p:txBody>
      </p:sp>
      <p:sp>
        <p:nvSpPr>
          <p:cNvPr id="3" name="Content Placeholder 2"/>
          <p:cNvSpPr>
            <a:spLocks noGrp="1"/>
          </p:cNvSpPr>
          <p:nvPr>
            <p:ph idx="1"/>
          </p:nvPr>
        </p:nvSpPr>
        <p:spPr/>
        <p:txBody>
          <a:bodyPr>
            <a:normAutofit lnSpcReduction="10000"/>
          </a:bodyPr>
          <a:lstStyle/>
          <a:p>
            <a:r>
              <a:rPr lang="en-US" dirty="0"/>
              <a:t>Most grid point models and all spectral models in the current operational NWP models are hydrostatic. This means that no vertical accelerations are calculated explicitly. </a:t>
            </a:r>
            <a:endParaRPr lang="en-US" dirty="0" smtClean="0"/>
          </a:p>
          <a:p>
            <a:r>
              <a:rPr lang="en-US" dirty="0" smtClean="0"/>
              <a:t>The </a:t>
            </a:r>
            <a:r>
              <a:rPr lang="en-US" dirty="0"/>
              <a:t>hydrostatic assumption is valid for synoptic- and planetary-scale systems and for some mesoscale phenomena. An important exception is deep convection, where buoyancy becomes an important force. </a:t>
            </a:r>
            <a:endParaRPr lang="en-US" dirty="0" smtClean="0"/>
          </a:p>
          <a:p>
            <a:r>
              <a:rPr lang="en-US" dirty="0" smtClean="0"/>
              <a:t>Hydrostatic </a:t>
            </a:r>
            <a:r>
              <a:rPr lang="en-US" dirty="0"/>
              <a:t>models account for the effects of convection using statistical parameterizations approximating the larger-scale changes in temperature and moisture </a:t>
            </a:r>
            <a:endParaRPr lang="en-US" dirty="0" smtClean="0"/>
          </a:p>
          <a:p>
            <a:r>
              <a:rPr lang="en-US" dirty="0"/>
              <a:t>caused by non-hydrostatic processes. </a:t>
            </a:r>
            <a:endParaRPr lang="en-US" dirty="0" smtClean="0"/>
          </a:p>
        </p:txBody>
      </p:sp>
    </p:spTree>
    <p:extLst>
      <p:ext uri="{BB962C8B-B14F-4D97-AF65-F5344CB8AC3E}">
        <p14:creationId xmlns:p14="http://schemas.microsoft.com/office/powerpoint/2010/main" val="1381631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a:t>Use the hydrostatic primitive equations, diagnosing vertical motion from predicted horizontal motions </a:t>
            </a:r>
            <a:endParaRPr lang="en-US" dirty="0" smtClean="0"/>
          </a:p>
          <a:p>
            <a:r>
              <a:rPr lang="en-US" dirty="0" smtClean="0"/>
              <a:t>Used </a:t>
            </a:r>
            <a:r>
              <a:rPr lang="en-US" dirty="0"/>
              <a:t>for forecasting synoptic-scale phenomena, can forecast some mesoscale phenomena </a:t>
            </a:r>
            <a:endParaRPr lang="en-US" dirty="0" smtClean="0"/>
          </a:p>
          <a:p>
            <a:r>
              <a:rPr lang="en-US" dirty="0" smtClean="0"/>
              <a:t>Used </a:t>
            </a:r>
            <a:r>
              <a:rPr lang="en-US" dirty="0"/>
              <a:t>in both spectral and grid point models (for instance, the AVN/MRF and Eta) </a:t>
            </a:r>
            <a:endParaRPr lang="en-US" dirty="0" smtClean="0"/>
          </a:p>
          <a:p>
            <a:endParaRPr lang="en-US" dirty="0"/>
          </a:p>
        </p:txBody>
      </p:sp>
    </p:spTree>
    <p:extLst>
      <p:ext uri="{BB962C8B-B14F-4D97-AF65-F5344CB8AC3E}">
        <p14:creationId xmlns:p14="http://schemas.microsoft.com/office/powerpoint/2010/main" val="111152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668"/>
          </a:xfrm>
        </p:spPr>
        <p:txBody>
          <a:bodyPr/>
          <a:lstStyle/>
          <a:p>
            <a:pPr algn="ctr"/>
            <a:r>
              <a:rPr lang="en-US" sz="4000" dirty="0" smtClean="0"/>
              <a:t>INTRODUCTION</a:t>
            </a:r>
            <a:endParaRPr lang="en-US" sz="4000" dirty="0"/>
          </a:p>
        </p:txBody>
      </p:sp>
      <p:sp>
        <p:nvSpPr>
          <p:cNvPr id="3" name="Content Placeholder 2"/>
          <p:cNvSpPr>
            <a:spLocks noGrp="1"/>
          </p:cNvSpPr>
          <p:nvPr>
            <p:ph idx="1"/>
          </p:nvPr>
        </p:nvSpPr>
        <p:spPr>
          <a:xfrm>
            <a:off x="838200" y="1408386"/>
            <a:ext cx="10515600" cy="4768577"/>
          </a:xfrm>
        </p:spPr>
        <p:txBody>
          <a:bodyPr/>
          <a:lstStyle/>
          <a:p>
            <a:r>
              <a:rPr lang="en-US" dirty="0"/>
              <a:t>NWP is a highly specialized field </a:t>
            </a:r>
          </a:p>
          <a:p>
            <a:r>
              <a:rPr lang="en-US" dirty="0"/>
              <a:t>Continuously evolving due </a:t>
            </a:r>
            <a:r>
              <a:rPr lang="en-US" dirty="0" smtClean="0"/>
              <a:t>to:</a:t>
            </a:r>
            <a:endParaRPr lang="en-US" dirty="0"/>
          </a:p>
          <a:p>
            <a:pPr lvl="1">
              <a:buFont typeface="Courier New" charset="0"/>
              <a:buChar char="o"/>
            </a:pPr>
            <a:r>
              <a:rPr lang="en-US" dirty="0"/>
              <a:t>development of new modeling techniques </a:t>
            </a:r>
            <a:endParaRPr lang="en-US" dirty="0" smtClean="0"/>
          </a:p>
          <a:p>
            <a:pPr lvl="1">
              <a:buFont typeface="Courier New" charset="0"/>
              <a:buChar char="o"/>
            </a:pPr>
            <a:r>
              <a:rPr lang="en-US" dirty="0"/>
              <a:t>new parameterization </a:t>
            </a:r>
            <a:r>
              <a:rPr lang="en-US" dirty="0" smtClean="0"/>
              <a:t>schemes</a:t>
            </a:r>
          </a:p>
          <a:p>
            <a:pPr lvl="1">
              <a:buFont typeface="Courier New" charset="0"/>
              <a:buChar char="o"/>
            </a:pPr>
            <a:r>
              <a:rPr lang="en-US" dirty="0"/>
              <a:t>availability of faster computing resources </a:t>
            </a:r>
          </a:p>
          <a:p>
            <a:pPr>
              <a:buFont typeface="Arial" charset="0"/>
              <a:buChar char="•"/>
            </a:pPr>
            <a:r>
              <a:rPr lang="en-US" dirty="0"/>
              <a:t>Operational forecast centers utilize complex prediction models that require state of the art computer resources for their solution </a:t>
            </a:r>
          </a:p>
          <a:p>
            <a:pPr>
              <a:buFont typeface="Arial" charset="0"/>
              <a:buChar char="•"/>
            </a:pPr>
            <a:r>
              <a:rPr lang="en-US" dirty="0" smtClean="0"/>
              <a:t>Research </a:t>
            </a:r>
            <a:r>
              <a:rPr lang="en-US" dirty="0"/>
              <a:t>models range from simple to the extremely complex depending on the research application </a:t>
            </a:r>
            <a:endParaRPr lang="en-US" dirty="0" smtClean="0"/>
          </a:p>
          <a:p>
            <a:pPr>
              <a:buFont typeface="Arial" charset="0"/>
              <a:buChar char="•"/>
            </a:pPr>
            <a:endParaRPr lang="en-US" dirty="0"/>
          </a:p>
        </p:txBody>
      </p:sp>
    </p:spTree>
    <p:extLst>
      <p:ext uri="{BB962C8B-B14F-4D97-AF65-F5344CB8AC3E}">
        <p14:creationId xmlns:p14="http://schemas.microsoft.com/office/powerpoint/2010/main" val="1241255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931" y="830317"/>
            <a:ext cx="10279117" cy="4678204"/>
          </a:xfrm>
          <a:prstGeom prst="rect">
            <a:avLst/>
          </a:prstGeom>
          <a:noFill/>
        </p:spPr>
        <p:txBody>
          <a:bodyPr wrap="square" rtlCol="0">
            <a:spAutoFit/>
          </a:bodyPr>
          <a:lstStyle/>
          <a:p>
            <a:r>
              <a:rPr lang="en-US" sz="2800" b="1" dirty="0"/>
              <a:t>Disadvantages </a:t>
            </a:r>
            <a:endParaRPr lang="en-US" sz="2800" dirty="0" smtClean="0"/>
          </a:p>
          <a:p>
            <a:pPr marL="457200" indent="-457200">
              <a:buFont typeface="Arial" charset="0"/>
              <a:buChar char="•"/>
            </a:pPr>
            <a:r>
              <a:rPr lang="en-US" sz="2800" dirty="0" smtClean="0"/>
              <a:t>Cannot </a:t>
            </a:r>
            <a:r>
              <a:rPr lang="en-US" sz="2800" dirty="0"/>
              <a:t>predict vertical accelerations </a:t>
            </a:r>
            <a:endParaRPr lang="en-US" sz="2800" dirty="0" smtClean="0"/>
          </a:p>
          <a:p>
            <a:pPr marL="457200" indent="-457200">
              <a:buFont typeface="Arial" charset="0"/>
              <a:buChar char="•"/>
            </a:pPr>
            <a:r>
              <a:rPr lang="en-US" sz="2800" dirty="0" smtClean="0"/>
              <a:t>Cannot </a:t>
            </a:r>
            <a:r>
              <a:rPr lang="en-US" sz="2800" dirty="0"/>
              <a:t>predict details of small-scale processes associated with buoyancy </a:t>
            </a:r>
            <a:endParaRPr lang="en-US" sz="2800" dirty="0" smtClean="0"/>
          </a:p>
          <a:p>
            <a:endParaRPr lang="en-US" sz="2800" dirty="0" smtClean="0"/>
          </a:p>
          <a:p>
            <a:r>
              <a:rPr lang="en-US" sz="2800" b="1" dirty="0"/>
              <a:t>Advantages </a:t>
            </a:r>
            <a:endParaRPr lang="en-US" sz="2800" dirty="0" smtClean="0"/>
          </a:p>
          <a:p>
            <a:pPr marL="457200" indent="-457200">
              <a:buFont typeface="Arial" charset="0"/>
              <a:buChar char="•"/>
            </a:pPr>
            <a:r>
              <a:rPr lang="en-US" sz="2800" dirty="0" smtClean="0"/>
              <a:t>Can </a:t>
            </a:r>
            <a:r>
              <a:rPr lang="en-US" sz="2800" dirty="0"/>
              <a:t>run fast over limited-area domains, providing forecasts in time for operational use </a:t>
            </a:r>
            <a:endParaRPr lang="en-US" sz="2800" dirty="0" smtClean="0"/>
          </a:p>
          <a:p>
            <a:pPr marL="457200" indent="-457200">
              <a:buFont typeface="Arial" charset="0"/>
              <a:buChar char="•"/>
            </a:pPr>
            <a:r>
              <a:rPr lang="en-US" sz="2800" dirty="0" smtClean="0"/>
              <a:t>The </a:t>
            </a:r>
            <a:r>
              <a:rPr lang="en-US" sz="2800" dirty="0"/>
              <a:t>hydrostatic assumption is valid for many synoptic- and sub-synoptic-scale phenomena </a:t>
            </a:r>
            <a:endParaRPr lang="en-US" sz="2800" dirty="0" smtClean="0"/>
          </a:p>
          <a:p>
            <a:endParaRPr lang="en-US" dirty="0"/>
          </a:p>
        </p:txBody>
      </p:sp>
    </p:spTree>
    <p:extLst>
      <p:ext uri="{BB962C8B-B14F-4D97-AF65-F5344CB8AC3E}">
        <p14:creationId xmlns:p14="http://schemas.microsoft.com/office/powerpoint/2010/main" val="421535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034"/>
          </a:xfrm>
        </p:spPr>
        <p:txBody>
          <a:bodyPr/>
          <a:lstStyle/>
          <a:p>
            <a:pPr algn="ctr"/>
            <a:r>
              <a:rPr lang="en-US" dirty="0" smtClean="0"/>
              <a:t>NON-HYDROSTATIC MODELS</a:t>
            </a:r>
            <a:endParaRPr lang="en-US" dirty="0"/>
          </a:p>
        </p:txBody>
      </p:sp>
      <p:sp>
        <p:nvSpPr>
          <p:cNvPr id="3" name="Content Placeholder 2"/>
          <p:cNvSpPr>
            <a:spLocks noGrp="1"/>
          </p:cNvSpPr>
          <p:nvPr>
            <p:ph idx="1"/>
          </p:nvPr>
        </p:nvSpPr>
        <p:spPr>
          <a:xfrm>
            <a:off x="838200" y="1177160"/>
            <a:ext cx="10515600" cy="4999803"/>
          </a:xfrm>
        </p:spPr>
        <p:txBody>
          <a:bodyPr>
            <a:normAutofit/>
          </a:bodyPr>
          <a:lstStyle/>
          <a:p>
            <a:r>
              <a:rPr lang="en-US" dirty="0" smtClean="0"/>
              <a:t>Currently</a:t>
            </a:r>
            <a:r>
              <a:rPr lang="en-US" dirty="0"/>
              <a:t>, most non-hydrostatic models are grid point models. They are generally used in forecast or research problems requiring very high horizontal resolution (from tens of meters to a few kilometers) and cover relatively small domains. </a:t>
            </a:r>
            <a:endParaRPr lang="en-US" dirty="0" smtClean="0"/>
          </a:p>
          <a:p>
            <a:r>
              <a:rPr lang="en-US" dirty="0" smtClean="0"/>
              <a:t>Non-hydrostatic </a:t>
            </a:r>
            <a:r>
              <a:rPr lang="en-US" dirty="0"/>
              <a:t>models can explicitly (directly) forecast the release of buoyancy in the atmosphere and its effects on the development of deep convection. </a:t>
            </a:r>
            <a:endParaRPr lang="en-US" dirty="0" smtClean="0"/>
          </a:p>
          <a:p>
            <a:r>
              <a:rPr lang="en-US" dirty="0" smtClean="0"/>
              <a:t>To </a:t>
            </a:r>
            <a:r>
              <a:rPr lang="en-US" dirty="0"/>
              <a:t>do this, non-hydrostatic models must include an additional forecast equation that accounts for vertical accelerations and vertical motions directly, rather than determining the vertical motion diagnostically from horizontal divergence. </a:t>
            </a:r>
            <a:endParaRPr lang="en-US" dirty="0" smtClean="0"/>
          </a:p>
          <a:p>
            <a:endParaRPr lang="en-US" dirty="0"/>
          </a:p>
        </p:txBody>
      </p:sp>
    </p:spTree>
    <p:extLst>
      <p:ext uri="{BB962C8B-B14F-4D97-AF65-F5344CB8AC3E}">
        <p14:creationId xmlns:p14="http://schemas.microsoft.com/office/powerpoint/2010/main" val="377613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a:t>Use the non-hydrostatic primitive equations, directly forecasting vertical motion </a:t>
            </a:r>
            <a:endParaRPr lang="en-US" dirty="0" smtClean="0"/>
          </a:p>
          <a:p>
            <a:r>
              <a:rPr lang="en-US" dirty="0" smtClean="0"/>
              <a:t>Used </a:t>
            </a:r>
            <a:r>
              <a:rPr lang="en-US" dirty="0"/>
              <a:t>for forecasting small-scale phenomena </a:t>
            </a:r>
            <a:endParaRPr lang="en-US" dirty="0" smtClean="0"/>
          </a:p>
          <a:p>
            <a:r>
              <a:rPr lang="en-US" dirty="0" smtClean="0"/>
              <a:t>Predict </a:t>
            </a:r>
            <a:r>
              <a:rPr lang="en-US" dirty="0"/>
              <a:t>realistic-looking, detailed mesoscale structure and consistent impact on surrounding weather, resulting in either superior local forecasts or large errors </a:t>
            </a:r>
            <a:endParaRPr lang="en-US" dirty="0" smtClean="0"/>
          </a:p>
          <a:p>
            <a:endParaRPr lang="en-US" dirty="0"/>
          </a:p>
        </p:txBody>
      </p:sp>
    </p:spTree>
    <p:extLst>
      <p:ext uri="{BB962C8B-B14F-4D97-AF65-F5344CB8AC3E}">
        <p14:creationId xmlns:p14="http://schemas.microsoft.com/office/powerpoint/2010/main" val="553957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67" y="351181"/>
            <a:ext cx="9680026" cy="5970865"/>
          </a:xfrm>
          <a:prstGeom prst="rect">
            <a:avLst/>
          </a:prstGeom>
          <a:noFill/>
        </p:spPr>
        <p:txBody>
          <a:bodyPr wrap="square" rtlCol="0">
            <a:spAutoFit/>
          </a:bodyPr>
          <a:lstStyle/>
          <a:p>
            <a:r>
              <a:rPr lang="en-US" sz="2600" b="1" dirty="0"/>
              <a:t>Disadvantages </a:t>
            </a:r>
            <a:endParaRPr lang="en-US" sz="2600" dirty="0" smtClean="0"/>
          </a:p>
          <a:p>
            <a:pPr marL="342900" indent="-342900">
              <a:buFont typeface="Arial" charset="0"/>
              <a:buChar char="•"/>
            </a:pPr>
            <a:r>
              <a:rPr lang="en-US" sz="2400" dirty="0" smtClean="0"/>
              <a:t>Take </a:t>
            </a:r>
            <a:r>
              <a:rPr lang="en-US" sz="2400" dirty="0"/>
              <a:t>longer to run than hydrostatic models with the same resolution and domain size </a:t>
            </a:r>
            <a:endParaRPr lang="en-US" sz="2400" dirty="0" smtClean="0"/>
          </a:p>
          <a:p>
            <a:pPr marL="342900" indent="-342900">
              <a:buFont typeface="Arial" charset="0"/>
              <a:buChar char="•"/>
            </a:pPr>
            <a:r>
              <a:rPr lang="en-US" sz="2400" dirty="0" smtClean="0"/>
              <a:t>Used </a:t>
            </a:r>
            <a:r>
              <a:rPr lang="en-US" sz="2400" dirty="0"/>
              <a:t>for limited-area applications, so they require boundary conditions (BCs) from another model; if the BCs lack the structure and resolution characteristic of fields developing inside the model domain, they may exert great influence on the forecast </a:t>
            </a:r>
            <a:endParaRPr lang="en-US" sz="2400" dirty="0" smtClean="0"/>
          </a:p>
          <a:p>
            <a:pPr marL="342900" indent="-342900">
              <a:buFont typeface="Arial" charset="0"/>
              <a:buChar char="•"/>
            </a:pPr>
            <a:r>
              <a:rPr lang="en-US" sz="2400" dirty="0" smtClean="0"/>
              <a:t>May </a:t>
            </a:r>
            <a:r>
              <a:rPr lang="en-US" sz="2400" dirty="0"/>
              <a:t>predict realistic-looking phenomena, but the timing and placement may be unreliable </a:t>
            </a:r>
            <a:endParaRPr lang="en-US" sz="2400" dirty="0" smtClean="0"/>
          </a:p>
          <a:p>
            <a:r>
              <a:rPr lang="en-US" sz="2600" b="1" dirty="0"/>
              <a:t>Advantages </a:t>
            </a:r>
            <a:endParaRPr lang="en-US" sz="2600" dirty="0" smtClean="0"/>
          </a:p>
          <a:p>
            <a:pPr marL="342900" indent="-342900">
              <a:buFont typeface="Arial" charset="0"/>
              <a:buChar char="•"/>
            </a:pPr>
            <a:r>
              <a:rPr lang="en-US" sz="2400" dirty="0" smtClean="0"/>
              <a:t>Calculate </a:t>
            </a:r>
            <a:r>
              <a:rPr lang="en-US" sz="2400" dirty="0"/>
              <a:t>vertical motion explicitly </a:t>
            </a:r>
            <a:endParaRPr lang="en-US" sz="2400" dirty="0" smtClean="0"/>
          </a:p>
          <a:p>
            <a:pPr marL="342900" indent="-342900">
              <a:buFont typeface="Arial" charset="0"/>
              <a:buChar char="•"/>
            </a:pPr>
            <a:r>
              <a:rPr lang="en-US" sz="2400" dirty="0" smtClean="0"/>
              <a:t>Explicitly </a:t>
            </a:r>
            <a:r>
              <a:rPr lang="en-US" sz="2400" dirty="0"/>
              <a:t>predict release of buoyancy </a:t>
            </a:r>
            <a:endParaRPr lang="en-US" sz="2400" dirty="0" smtClean="0"/>
          </a:p>
          <a:p>
            <a:pPr marL="342900" indent="-342900">
              <a:buFont typeface="Arial" charset="0"/>
              <a:buChar char="•"/>
            </a:pPr>
            <a:r>
              <a:rPr lang="en-US" sz="2400" dirty="0" smtClean="0"/>
              <a:t>Account </a:t>
            </a:r>
            <a:r>
              <a:rPr lang="en-US" sz="2400" dirty="0"/>
              <a:t>for cloud and precipitation processes and their contribution to vertical motions </a:t>
            </a:r>
            <a:endParaRPr lang="en-US" sz="2400" dirty="0" smtClean="0"/>
          </a:p>
          <a:p>
            <a:pPr marL="342900" indent="-342900">
              <a:buFont typeface="Arial" charset="0"/>
              <a:buChar char="•"/>
            </a:pPr>
            <a:r>
              <a:rPr lang="en-US" sz="2400" dirty="0" smtClean="0"/>
              <a:t>Capable </a:t>
            </a:r>
            <a:r>
              <a:rPr lang="en-US" sz="2400" dirty="0"/>
              <a:t>of predicting convection and mountain waves </a:t>
            </a:r>
            <a:endParaRPr lang="en-US" sz="2400" dirty="0" smtClean="0"/>
          </a:p>
          <a:p>
            <a:endParaRPr lang="en-US" dirty="0"/>
          </a:p>
        </p:txBody>
      </p:sp>
    </p:spTree>
    <p:extLst>
      <p:ext uri="{BB962C8B-B14F-4D97-AF65-F5344CB8AC3E}">
        <p14:creationId xmlns:p14="http://schemas.microsoft.com/office/powerpoint/2010/main" val="258351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MODEL ERROR</a:t>
            </a:r>
            <a:endParaRPr lang="en-US" b="1" dirty="0">
              <a:latin typeface="+mn-lt"/>
            </a:endParaRPr>
          </a:p>
        </p:txBody>
      </p:sp>
      <p:sp>
        <p:nvSpPr>
          <p:cNvPr id="3" name="Content Placeholder 2"/>
          <p:cNvSpPr>
            <a:spLocks noGrp="1"/>
          </p:cNvSpPr>
          <p:nvPr>
            <p:ph idx="1"/>
          </p:nvPr>
        </p:nvSpPr>
        <p:spPr/>
        <p:txBody>
          <a:bodyPr/>
          <a:lstStyle/>
          <a:p>
            <a:pPr marL="0" indent="0">
              <a:buNone/>
            </a:pPr>
            <a:r>
              <a:rPr lang="en-US" dirty="0"/>
              <a:t>Three categories of model errors: </a:t>
            </a:r>
            <a:endParaRPr lang="en-US" dirty="0" smtClean="0"/>
          </a:p>
          <a:p>
            <a:pPr marL="0" indent="0">
              <a:buNone/>
            </a:pPr>
            <a:endParaRPr lang="en-US" dirty="0" smtClean="0"/>
          </a:p>
          <a:p>
            <a:pPr marL="514350" indent="-514350">
              <a:buFont typeface="+mj-lt"/>
              <a:buAutoNum type="arabicPeriod"/>
            </a:pPr>
            <a:r>
              <a:rPr lang="en-US" dirty="0"/>
              <a:t>Errors in initial conditions </a:t>
            </a:r>
          </a:p>
          <a:p>
            <a:pPr marL="514350" indent="-514350">
              <a:buFont typeface="+mj-lt"/>
              <a:buAutoNum type="arabicPeriod"/>
            </a:pPr>
            <a:r>
              <a:rPr lang="en-US" dirty="0"/>
              <a:t>Errors in the model </a:t>
            </a:r>
          </a:p>
          <a:p>
            <a:pPr marL="514350" indent="-514350">
              <a:buFont typeface="+mj-lt"/>
              <a:buAutoNum type="arabicPeriod"/>
            </a:pPr>
            <a:r>
              <a:rPr lang="en-US" dirty="0"/>
              <a:t>Intrinsic predictability limitations </a:t>
            </a:r>
          </a:p>
          <a:p>
            <a:endParaRPr lang="en-US" dirty="0"/>
          </a:p>
        </p:txBody>
      </p:sp>
    </p:spTree>
    <p:extLst>
      <p:ext uri="{BB962C8B-B14F-4D97-AF65-F5344CB8AC3E}">
        <p14:creationId xmlns:p14="http://schemas.microsoft.com/office/powerpoint/2010/main" val="1507637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Errors in Initial Condition</a:t>
            </a:r>
            <a:endParaRPr lang="en-US" sz="4000" dirty="0">
              <a:latin typeface="+mn-lt"/>
            </a:endParaRPr>
          </a:p>
        </p:txBody>
      </p:sp>
      <p:sp>
        <p:nvSpPr>
          <p:cNvPr id="3" name="Content Placeholder 2"/>
          <p:cNvSpPr>
            <a:spLocks noGrp="1"/>
          </p:cNvSpPr>
          <p:nvPr>
            <p:ph idx="1"/>
          </p:nvPr>
        </p:nvSpPr>
        <p:spPr/>
        <p:txBody>
          <a:bodyPr/>
          <a:lstStyle/>
          <a:p>
            <a:r>
              <a:rPr lang="en-US" dirty="0"/>
              <a:t>Inadequate spatial density </a:t>
            </a:r>
          </a:p>
          <a:p>
            <a:r>
              <a:rPr lang="en-US" dirty="0"/>
              <a:t>Inadequate temporal frequency </a:t>
            </a:r>
          </a:p>
          <a:p>
            <a:r>
              <a:rPr lang="en-US" dirty="0"/>
              <a:t>Instrument error/data transmission problems </a:t>
            </a:r>
          </a:p>
          <a:p>
            <a:r>
              <a:rPr lang="en-US" dirty="0"/>
              <a:t>Representativeness errors </a:t>
            </a:r>
          </a:p>
          <a:p>
            <a:r>
              <a:rPr lang="en-US" dirty="0"/>
              <a:t>Quality control errors </a:t>
            </a:r>
          </a:p>
          <a:p>
            <a:r>
              <a:rPr lang="en-US" dirty="0"/>
              <a:t>Objective analysis errors (weighting and interpolation) </a:t>
            </a:r>
          </a:p>
          <a:p>
            <a:r>
              <a:rPr lang="en-US" dirty="0"/>
              <a:t>Data assimilation difficulties </a:t>
            </a:r>
          </a:p>
        </p:txBody>
      </p:sp>
    </p:spTree>
    <p:extLst>
      <p:ext uri="{BB962C8B-B14F-4D97-AF65-F5344CB8AC3E}">
        <p14:creationId xmlns:p14="http://schemas.microsoft.com/office/powerpoint/2010/main" val="1609861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Errors in Model</a:t>
            </a:r>
            <a:endParaRPr lang="en-US" sz="4000" dirty="0">
              <a:latin typeface="+mn-lt"/>
            </a:endParaRPr>
          </a:p>
        </p:txBody>
      </p:sp>
      <p:sp>
        <p:nvSpPr>
          <p:cNvPr id="3" name="Content Placeholder 2"/>
          <p:cNvSpPr>
            <a:spLocks noGrp="1"/>
          </p:cNvSpPr>
          <p:nvPr>
            <p:ph idx="1"/>
          </p:nvPr>
        </p:nvSpPr>
        <p:spPr/>
        <p:txBody>
          <a:bodyPr>
            <a:normAutofit fontScale="92500" lnSpcReduction="10000"/>
          </a:bodyPr>
          <a:lstStyle/>
          <a:p>
            <a:r>
              <a:rPr lang="en-US" dirty="0" smtClean="0"/>
              <a:t>Incomplete formulation of equations of motion </a:t>
            </a:r>
            <a:endParaRPr lang="en-US" dirty="0"/>
          </a:p>
          <a:p>
            <a:r>
              <a:rPr lang="en-US" dirty="0" smtClean="0"/>
              <a:t>Horizontal and vertical numerical approximation errors </a:t>
            </a:r>
            <a:endParaRPr lang="en-US" dirty="0"/>
          </a:p>
          <a:p>
            <a:r>
              <a:rPr lang="en-US" dirty="0" smtClean="0"/>
              <a:t>Time interpolation errors </a:t>
            </a:r>
            <a:endParaRPr lang="en-US" dirty="0"/>
          </a:p>
          <a:p>
            <a:r>
              <a:rPr lang="en-US" dirty="0" smtClean="0"/>
              <a:t>Boundary conditions (only vertical in global models</a:t>
            </a:r>
            <a:r>
              <a:rPr lang="en-US" dirty="0"/>
              <a:t>) </a:t>
            </a:r>
          </a:p>
          <a:p>
            <a:r>
              <a:rPr lang="en-US" dirty="0" smtClean="0"/>
              <a:t>Inadequate terrain representation </a:t>
            </a:r>
            <a:endParaRPr lang="en-US" dirty="0"/>
          </a:p>
          <a:p>
            <a:r>
              <a:rPr lang="en-US" dirty="0" smtClean="0"/>
              <a:t>Large-scale precipitation processes not well estimated </a:t>
            </a:r>
            <a:endParaRPr lang="en-US" dirty="0"/>
          </a:p>
          <a:p>
            <a:r>
              <a:rPr lang="en-US" dirty="0" smtClean="0"/>
              <a:t>Shortcomings of convective parameterizations </a:t>
            </a:r>
            <a:endParaRPr lang="en-US" dirty="0"/>
          </a:p>
          <a:p>
            <a:r>
              <a:rPr lang="en-US" dirty="0"/>
              <a:t>Estimations of clouds and cloud radiative processes </a:t>
            </a:r>
          </a:p>
          <a:p>
            <a:r>
              <a:rPr lang="en-US" dirty="0" smtClean="0"/>
              <a:t>Heat, moisture, and momentum flux approximations </a:t>
            </a:r>
            <a:r>
              <a:rPr lang="en-US" dirty="0"/>
              <a:t>(both between ground and air, &amp; BL and free atmosphere) </a:t>
            </a:r>
            <a:endParaRPr lang="en-US" dirty="0" smtClean="0"/>
          </a:p>
          <a:p>
            <a:endParaRPr lang="en-US" dirty="0"/>
          </a:p>
        </p:txBody>
      </p:sp>
    </p:spTree>
    <p:extLst>
      <p:ext uri="{BB962C8B-B14F-4D97-AF65-F5344CB8AC3E}">
        <p14:creationId xmlns:p14="http://schemas.microsoft.com/office/powerpoint/2010/main" val="432841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a:t>
            </a:r>
            <a:r>
              <a:rPr lang="en-US" dirty="0"/>
              <a:t>Predictability Limitations </a:t>
            </a:r>
          </a:p>
        </p:txBody>
      </p:sp>
      <p:sp>
        <p:nvSpPr>
          <p:cNvPr id="4" name="Content Placeholder 3"/>
          <p:cNvSpPr>
            <a:spLocks noGrp="1"/>
          </p:cNvSpPr>
          <p:nvPr>
            <p:ph sz="half" idx="1"/>
          </p:nvPr>
        </p:nvSpPr>
        <p:spPr>
          <a:xfrm>
            <a:off x="838201" y="1825625"/>
            <a:ext cx="3429000" cy="4351338"/>
          </a:xfrm>
        </p:spPr>
        <p:txBody>
          <a:bodyPr/>
          <a:lstStyle/>
          <a:p>
            <a:r>
              <a:rPr lang="en-US" dirty="0" smtClean="0"/>
              <a:t>Unmeasured </a:t>
            </a:r>
            <a:r>
              <a:rPr lang="en-US" dirty="0"/>
              <a:t>scales of </a:t>
            </a:r>
            <a:endParaRPr lang="en-US" dirty="0" smtClean="0"/>
          </a:p>
          <a:p>
            <a:r>
              <a:rPr lang="en-US" dirty="0"/>
              <a:t>motion (energy transfer between scales) </a:t>
            </a:r>
            <a:endParaRPr lang="en-US" dirty="0" smtClean="0"/>
          </a:p>
          <a:p>
            <a:r>
              <a:rPr lang="en-US" dirty="0" smtClean="0"/>
              <a:t>Error </a:t>
            </a:r>
            <a:r>
              <a:rPr lang="en-US" dirty="0"/>
              <a:t>growth with time </a:t>
            </a:r>
            <a:endParaRPr lang="en-US" dirty="0" smtClean="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01" y="1825625"/>
            <a:ext cx="6678495" cy="4351338"/>
          </a:xfrm>
        </p:spPr>
      </p:pic>
    </p:spTree>
    <p:extLst>
      <p:ext uri="{BB962C8B-B14F-4D97-AF65-F5344CB8AC3E}">
        <p14:creationId xmlns:p14="http://schemas.microsoft.com/office/powerpoint/2010/main" val="1489854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normAutofit/>
          </a:bodyPr>
          <a:lstStyle/>
          <a:p>
            <a:pPr algn="ctr"/>
            <a:r>
              <a:rPr lang="en-US" sz="3600" dirty="0" smtClean="0"/>
              <a:t>HISTORICAL BACKGROUND</a:t>
            </a:r>
            <a:endParaRPr lang="en-US" sz="3600" dirty="0"/>
          </a:p>
        </p:txBody>
      </p:sp>
      <p:sp>
        <p:nvSpPr>
          <p:cNvPr id="3" name="Content Placeholder 2"/>
          <p:cNvSpPr>
            <a:spLocks noGrp="1"/>
          </p:cNvSpPr>
          <p:nvPr>
            <p:ph idx="1"/>
          </p:nvPr>
        </p:nvSpPr>
        <p:spPr>
          <a:xfrm>
            <a:off x="838200" y="1103586"/>
            <a:ext cx="10515600" cy="5073377"/>
          </a:xfrm>
        </p:spPr>
        <p:txBody>
          <a:bodyPr>
            <a:noAutofit/>
          </a:bodyPr>
          <a:lstStyle/>
          <a:p>
            <a:r>
              <a:rPr lang="en-US" sz="2400" dirty="0"/>
              <a:t>The first attempt to predict the weather numerically was by the British scientist L.F. Richardson </a:t>
            </a:r>
            <a:endParaRPr lang="en-US" sz="2400" dirty="0" smtClean="0"/>
          </a:p>
          <a:p>
            <a:r>
              <a:rPr lang="en-US" sz="2400" dirty="0" smtClean="0"/>
              <a:t>His </a:t>
            </a:r>
            <a:r>
              <a:rPr lang="en-US" sz="2400" dirty="0"/>
              <a:t>book </a:t>
            </a:r>
            <a:r>
              <a:rPr lang="en-US" sz="2400" i="1" dirty="0"/>
              <a:t>Weather Prediction by Numerical Process </a:t>
            </a:r>
            <a:r>
              <a:rPr lang="en-US" sz="2400" dirty="0"/>
              <a:t>was published in 1922 </a:t>
            </a:r>
          </a:p>
          <a:p>
            <a:r>
              <a:rPr lang="en-US" sz="2400" dirty="0" smtClean="0"/>
              <a:t>Richardson </a:t>
            </a:r>
            <a:r>
              <a:rPr lang="en-US" sz="2400" dirty="0"/>
              <a:t>showed how the differential equations governing atmospheric motions could be written approximately as a set of algebraic difference equations for values of the tendencies of various field variables at a finite number of points in space </a:t>
            </a:r>
            <a:endParaRPr lang="en-US" sz="2400" dirty="0" smtClean="0"/>
          </a:p>
          <a:p>
            <a:r>
              <a:rPr lang="en-US" sz="2400" dirty="0" smtClean="0"/>
              <a:t>Given </a:t>
            </a:r>
            <a:r>
              <a:rPr lang="en-US" sz="2400" dirty="0"/>
              <a:t>the observed values of these field variables at these grid points the tendencies could be calculated numerically by solving the algebraic difference equations </a:t>
            </a:r>
            <a:endParaRPr lang="en-US" sz="2400" dirty="0" smtClean="0"/>
          </a:p>
          <a:p>
            <a:pPr marL="285750" indent="-285750">
              <a:buFont typeface="Arial" charset="0"/>
              <a:buChar char="•"/>
            </a:pPr>
            <a:r>
              <a:rPr lang="en-US" sz="2400" dirty="0" smtClean="0"/>
              <a:t>The new values of the field variables could then be used to recompute the tendencies which in turn could be used to extrapolate further further ahead in time, </a:t>
            </a:r>
            <a:r>
              <a:rPr lang="en-US" sz="2400" dirty="0" err="1" smtClean="0"/>
              <a:t>etc</a:t>
            </a:r>
            <a:r>
              <a:rPr lang="en-US" sz="2400" dirty="0" smtClean="0"/>
              <a:t> </a:t>
            </a:r>
          </a:p>
        </p:txBody>
      </p:sp>
    </p:spTree>
    <p:extLst>
      <p:ext uri="{BB962C8B-B14F-4D97-AF65-F5344CB8AC3E}">
        <p14:creationId xmlns:p14="http://schemas.microsoft.com/office/powerpoint/2010/main" val="1192372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0317" y="462455"/>
            <a:ext cx="10742558" cy="6063198"/>
          </a:xfrm>
          <a:prstGeom prst="rect">
            <a:avLst/>
          </a:prstGeom>
          <a:noFill/>
        </p:spPr>
        <p:txBody>
          <a:bodyPr wrap="square" rtlCol="0">
            <a:spAutoFit/>
          </a:bodyPr>
          <a:lstStyle/>
          <a:p>
            <a:pPr marL="285750" indent="-285750">
              <a:buFont typeface="Arial" charset="0"/>
              <a:buChar char="•"/>
            </a:pPr>
            <a:r>
              <a:rPr lang="en-US" sz="2600" dirty="0" smtClean="0"/>
              <a:t>By extrapolating the computed tendencies ahead a small increment in time, an estimate of the fields at a short time in the future could be obtained</a:t>
            </a:r>
            <a:endParaRPr lang="en-US" sz="2600" dirty="0" smtClean="0"/>
          </a:p>
          <a:p>
            <a:pPr marL="285750" indent="-285750">
              <a:buFont typeface="Arial" charset="0"/>
              <a:buChar char="•"/>
            </a:pPr>
            <a:r>
              <a:rPr lang="en-US" sz="2600" dirty="0" smtClean="0"/>
              <a:t>Even </a:t>
            </a:r>
            <a:r>
              <a:rPr lang="en-US" sz="2600" dirty="0"/>
              <a:t>for a short-range forecast over a small area of the earth this procedure requires an enormous number of arithmetic calculations </a:t>
            </a:r>
          </a:p>
          <a:p>
            <a:pPr marL="285750" indent="-285750">
              <a:buFont typeface="Arial" charset="0"/>
              <a:buChar char="•"/>
            </a:pPr>
            <a:r>
              <a:rPr lang="en-US" sz="2600" dirty="0" smtClean="0"/>
              <a:t>Richardson </a:t>
            </a:r>
            <a:r>
              <a:rPr lang="en-US" sz="2600" dirty="0"/>
              <a:t>did not foresee the development of high speed computers (how could he?) </a:t>
            </a:r>
            <a:endParaRPr lang="en-US" sz="2600" dirty="0" smtClean="0"/>
          </a:p>
          <a:p>
            <a:pPr marL="285750" indent="-285750">
              <a:buFont typeface="Arial" charset="0"/>
              <a:buChar char="•"/>
            </a:pPr>
            <a:r>
              <a:rPr lang="en-US" sz="2600" dirty="0"/>
              <a:t>Estimated that a work force of 64 000 people would be required simply to keep up with the weather on a global basis </a:t>
            </a:r>
          </a:p>
          <a:p>
            <a:pPr marL="285750" indent="-285750">
              <a:buFont typeface="Arial" charset="0"/>
              <a:buChar char="•"/>
            </a:pPr>
            <a:r>
              <a:rPr lang="en-US" sz="2600" dirty="0" smtClean="0"/>
              <a:t>Richardson tried a “forecast” by hand – unfortunately the results were poor due to poor initial data and the inclusion of fast waves like sound and gravity waves </a:t>
            </a:r>
          </a:p>
          <a:p>
            <a:pPr marL="285750" indent="-285750">
              <a:buFont typeface="Arial" charset="0"/>
              <a:buChar char="•"/>
            </a:pPr>
            <a:r>
              <a:rPr lang="en-US" sz="2600" dirty="0" smtClean="0"/>
              <a:t>Numerical weather prediction was not attempted again until after WW2 – interest grew due to improved meteorological</a:t>
            </a:r>
          </a:p>
          <a:p>
            <a:pPr marL="285750" indent="-285750">
              <a:buFont typeface="Arial" charset="0"/>
              <a:buChar char="•"/>
            </a:pPr>
            <a:r>
              <a:rPr lang="en-US" sz="2600" dirty="0" smtClean="0"/>
              <a:t>observational network and the development of digital computers </a:t>
            </a:r>
          </a:p>
          <a:p>
            <a:pPr marL="285750" indent="-285750">
              <a:buFont typeface="Arial" charset="0"/>
              <a:buChar char="•"/>
            </a:pPr>
            <a:endParaRPr lang="en-US" sz="2400" dirty="0"/>
          </a:p>
        </p:txBody>
      </p:sp>
    </p:spTree>
    <p:extLst>
      <p:ext uri="{BB962C8B-B14F-4D97-AF65-F5344CB8AC3E}">
        <p14:creationId xmlns:p14="http://schemas.microsoft.com/office/powerpoint/2010/main" val="17622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621" y="399393"/>
            <a:ext cx="10195035" cy="6370975"/>
          </a:xfrm>
          <a:prstGeom prst="rect">
            <a:avLst/>
          </a:prstGeom>
          <a:noFill/>
        </p:spPr>
        <p:txBody>
          <a:bodyPr wrap="square" rtlCol="0">
            <a:spAutoFit/>
          </a:bodyPr>
          <a:lstStyle/>
          <a:p>
            <a:pPr marL="457200" indent="-457200">
              <a:buFont typeface="Arial" charset="0"/>
              <a:buChar char="•"/>
            </a:pPr>
            <a:r>
              <a:rPr lang="en-US" sz="2600" dirty="0" smtClean="0"/>
              <a:t>J</a:t>
            </a:r>
            <a:r>
              <a:rPr lang="en-US" sz="2600" dirty="0"/>
              <a:t>. G. Charney showed in 1948 how the dynamical equations could be simplified using the geostrophic and hydrostatic approximations so that sound and gravity waves were filtered out (essentially the quasi- geostrophic model) </a:t>
            </a:r>
            <a:endParaRPr lang="en-US" sz="2600" dirty="0" smtClean="0"/>
          </a:p>
          <a:p>
            <a:pPr marL="457200" indent="-457200">
              <a:buFont typeface="Arial" charset="0"/>
              <a:buChar char="•"/>
            </a:pPr>
            <a:r>
              <a:rPr lang="en-US" sz="2600" dirty="0" smtClean="0"/>
              <a:t>A </a:t>
            </a:r>
            <a:r>
              <a:rPr lang="en-US" sz="2600" dirty="0"/>
              <a:t>special case of his model – the equivalent </a:t>
            </a:r>
            <a:r>
              <a:rPr lang="en-US" sz="2600" dirty="0" err="1"/>
              <a:t>barotropic</a:t>
            </a:r>
            <a:r>
              <a:rPr lang="en-US" sz="2600" dirty="0"/>
              <a:t> model was used in 1950 to make the first numerical forecast </a:t>
            </a:r>
          </a:p>
          <a:p>
            <a:pPr marL="457200" indent="-457200">
              <a:buFont typeface="Arial" charset="0"/>
              <a:buChar char="•"/>
            </a:pPr>
            <a:r>
              <a:rPr lang="en-US" sz="2600" dirty="0" smtClean="0"/>
              <a:t>The model provided forecasts of the geopotential near 500 </a:t>
            </a:r>
            <a:r>
              <a:rPr lang="en-US" sz="2600" dirty="0" err="1" smtClean="0"/>
              <a:t>mb</a:t>
            </a:r>
            <a:r>
              <a:rPr lang="en-US" sz="2600" dirty="0" smtClean="0"/>
              <a:t> – thus it did not predict weather in the usual sense – however it could be used to assist forecasters in predicting local weather as a result of large-scale circulations </a:t>
            </a:r>
          </a:p>
          <a:p>
            <a:pPr marL="457200" indent="-457200">
              <a:buFont typeface="Arial" charset="0"/>
              <a:buChar char="•"/>
            </a:pPr>
            <a:r>
              <a:rPr lang="en-US" sz="2600" dirty="0" smtClean="0"/>
              <a:t>With the development of more powerful computers and better modeling techniques numerical weather prediction has returned to models that are quite similar to Richardson’s model and are more accurate </a:t>
            </a:r>
          </a:p>
          <a:p>
            <a:pPr marL="457200" indent="-457200">
              <a:buFont typeface="Arial" charset="0"/>
              <a:buChar char="•"/>
            </a:pPr>
            <a:r>
              <a:rPr lang="en-US" sz="2600" dirty="0" smtClean="0"/>
              <a:t>Current operational models are generally hydrostatic </a:t>
            </a:r>
            <a:endParaRPr lang="en-US" sz="2600" dirty="0" smtClean="0"/>
          </a:p>
          <a:p>
            <a:endParaRPr lang="en-US" dirty="0"/>
          </a:p>
        </p:txBody>
      </p:sp>
    </p:spTree>
    <p:extLst>
      <p:ext uri="{BB962C8B-B14F-4D97-AF65-F5344CB8AC3E}">
        <p14:creationId xmlns:p14="http://schemas.microsoft.com/office/powerpoint/2010/main" val="46980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751"/>
          </a:xfrm>
        </p:spPr>
        <p:txBody>
          <a:bodyPr/>
          <a:lstStyle/>
          <a:p>
            <a:pPr algn="ctr"/>
            <a:r>
              <a:rPr lang="en-US" dirty="0" smtClean="0"/>
              <a:t>MODELS AND THE FORECAST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649" y="1397876"/>
            <a:ext cx="9695792" cy="4981903"/>
          </a:xfrm>
        </p:spPr>
      </p:pic>
    </p:spTree>
    <p:extLst>
      <p:ext uri="{BB962C8B-B14F-4D97-AF65-F5344CB8AC3E}">
        <p14:creationId xmlns:p14="http://schemas.microsoft.com/office/powerpoint/2010/main" val="453870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lstStyle/>
          <a:p>
            <a:pPr algn="ctr"/>
            <a:r>
              <a:rPr lang="en-US" sz="4000" dirty="0" smtClean="0"/>
              <a:t>PARAMETERIZATION</a:t>
            </a:r>
            <a:endParaRPr lang="en-US" sz="4000" dirty="0"/>
          </a:p>
        </p:txBody>
      </p:sp>
      <p:sp>
        <p:nvSpPr>
          <p:cNvPr id="3" name="Content Placeholder 2"/>
          <p:cNvSpPr>
            <a:spLocks noGrp="1"/>
          </p:cNvSpPr>
          <p:nvPr>
            <p:ph idx="1"/>
          </p:nvPr>
        </p:nvSpPr>
        <p:spPr>
          <a:xfrm>
            <a:off x="838200" y="1040524"/>
            <a:ext cx="10515600" cy="5136439"/>
          </a:xfrm>
        </p:spPr>
        <p:txBody>
          <a:bodyPr>
            <a:normAutofit fontScale="92500" lnSpcReduction="10000"/>
          </a:bodyPr>
          <a:lstStyle/>
          <a:p>
            <a:r>
              <a:rPr lang="en-US" dirty="0"/>
              <a:t>Parameterization is how we include the effects of physical processes </a:t>
            </a:r>
            <a:r>
              <a:rPr lang="en-US" b="1" dirty="0"/>
              <a:t>IMPLICITLY </a:t>
            </a:r>
            <a:r>
              <a:rPr lang="en-US" dirty="0"/>
              <a:t>(indirectly) when we cannot include the processes themselves </a:t>
            </a:r>
            <a:r>
              <a:rPr lang="en-US" b="1" dirty="0"/>
              <a:t>EXPLICITLY </a:t>
            </a:r>
            <a:r>
              <a:rPr lang="en-US" dirty="0"/>
              <a:t>(directly) </a:t>
            </a:r>
            <a:endParaRPr lang="en-US" dirty="0" smtClean="0"/>
          </a:p>
          <a:p>
            <a:r>
              <a:rPr lang="en-US" dirty="0"/>
              <a:t>Parameterization can be thought of as modeling the </a:t>
            </a:r>
            <a:r>
              <a:rPr lang="en-US" i="1" dirty="0"/>
              <a:t>effects </a:t>
            </a:r>
            <a:r>
              <a:rPr lang="en-US" dirty="0"/>
              <a:t>of a process rather than modeling the process itself </a:t>
            </a:r>
            <a:endParaRPr lang="en-US" dirty="0" smtClean="0"/>
          </a:p>
          <a:p>
            <a:r>
              <a:rPr lang="en-US" dirty="0" smtClean="0"/>
              <a:t>The </a:t>
            </a:r>
            <a:r>
              <a:rPr lang="en-US" dirty="0"/>
              <a:t>are many complex processes in the atmosphere that need to be parameterized in NWP models </a:t>
            </a:r>
            <a:r>
              <a:rPr lang="en-US" dirty="0" err="1"/>
              <a:t>eg</a:t>
            </a:r>
            <a:r>
              <a:rPr lang="en-US" dirty="0"/>
              <a:t> radiative processes, cloud processes, turbulence </a:t>
            </a:r>
            <a:endParaRPr lang="en-US" dirty="0" smtClean="0"/>
          </a:p>
          <a:p>
            <a:r>
              <a:rPr lang="en-US" dirty="0"/>
              <a:t>The number and type of parameterizations that are used depend on the model resolution and what the model is to be used for </a:t>
            </a:r>
            <a:endParaRPr lang="en-US" dirty="0" smtClean="0"/>
          </a:p>
          <a:p>
            <a:r>
              <a:rPr lang="en-US" dirty="0" smtClean="0"/>
              <a:t>The processes shown below are often parameterized because: </a:t>
            </a:r>
          </a:p>
          <a:p>
            <a:pPr lvl="1"/>
            <a:r>
              <a:rPr lang="en-US" dirty="0" smtClean="0"/>
              <a:t>they cannot be explicitly predicted in full detail by model forecast equations in spite of the model resolution </a:t>
            </a:r>
          </a:p>
          <a:p>
            <a:pPr lvl="1"/>
            <a:r>
              <a:rPr lang="en-US" dirty="0" smtClean="0"/>
              <a:t>their effects are important to the simulation </a:t>
            </a:r>
            <a:endParaRPr lang="en-US" dirty="0" smtClean="0"/>
          </a:p>
          <a:p>
            <a:endParaRPr lang="en-US" dirty="0" smtClean="0"/>
          </a:p>
          <a:p>
            <a:endParaRPr lang="en-US" dirty="0" smtClean="0"/>
          </a:p>
        </p:txBody>
      </p:sp>
    </p:spTree>
    <p:extLst>
      <p:ext uri="{BB962C8B-B14F-4D97-AF65-F5344CB8AC3E}">
        <p14:creationId xmlns:p14="http://schemas.microsoft.com/office/powerpoint/2010/main" val="1097911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14" y="694559"/>
            <a:ext cx="10058400" cy="5468236"/>
          </a:xfrm>
          <a:prstGeom prst="rect">
            <a:avLst/>
          </a:prstGeom>
        </p:spPr>
      </p:pic>
    </p:spTree>
    <p:extLst>
      <p:ext uri="{BB962C8B-B14F-4D97-AF65-F5344CB8AC3E}">
        <p14:creationId xmlns:p14="http://schemas.microsoft.com/office/powerpoint/2010/main" val="1828407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2624</Words>
  <Application>Microsoft Macintosh PowerPoint</Application>
  <PresentationFormat>Widescreen</PresentationFormat>
  <Paragraphs>215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Calibri Light</vt:lpstr>
      <vt:lpstr>Cambria Math</vt:lpstr>
      <vt:lpstr>Courier New</vt:lpstr>
      <vt:lpstr>Wingdings</vt:lpstr>
      <vt:lpstr>Arial</vt:lpstr>
      <vt:lpstr>Office Theme</vt:lpstr>
      <vt:lpstr>MTH205 PRESENTATION</vt:lpstr>
      <vt:lpstr>OUTLINE</vt:lpstr>
      <vt:lpstr>INTRODUCTION</vt:lpstr>
      <vt:lpstr>HISTORICAL BACKGROUND</vt:lpstr>
      <vt:lpstr>PowerPoint Presentation</vt:lpstr>
      <vt:lpstr>PowerPoint Presentation</vt:lpstr>
      <vt:lpstr>MODELS AND THE FORECAST PROCESS</vt:lpstr>
      <vt:lpstr>PARAMETERIZATION</vt:lpstr>
      <vt:lpstr>PowerPoint Presentation</vt:lpstr>
      <vt:lpstr>PowerPoint Presentation</vt:lpstr>
      <vt:lpstr>NWP EQUATIONS</vt:lpstr>
      <vt:lpstr>PowerPoint Presentation</vt:lpstr>
      <vt:lpstr>Aforecast = Ainitial  + F(A)∆t</vt:lpstr>
      <vt:lpstr>PROBLEMS ASSOCIATED WITH NWP EQUATIONS</vt:lpstr>
      <vt:lpstr>MODEL TYPES</vt:lpstr>
      <vt:lpstr>GRID POINT MODELS</vt:lpstr>
      <vt:lpstr>PowerPoint Presentation</vt:lpstr>
      <vt:lpstr>PowerPoint Presentation</vt:lpstr>
      <vt:lpstr>PowerPoint Presentation</vt:lpstr>
      <vt:lpstr>Truncation Errors</vt:lpstr>
      <vt:lpstr>Characteristics </vt:lpstr>
      <vt:lpstr>Advantages </vt:lpstr>
      <vt:lpstr>Disadvantages </vt:lpstr>
      <vt:lpstr>SPECTRAL MODELS</vt:lpstr>
      <vt:lpstr>PowerPoint Presentation</vt:lpstr>
      <vt:lpstr>Characteristics</vt:lpstr>
      <vt:lpstr>Advantages</vt:lpstr>
      <vt:lpstr>HYDROSTATIC MODELS</vt:lpstr>
      <vt:lpstr>Characteristics</vt:lpstr>
      <vt:lpstr>PowerPoint Presentation</vt:lpstr>
      <vt:lpstr>NON-HYDROSTATIC MODELS</vt:lpstr>
      <vt:lpstr>Characteristics</vt:lpstr>
      <vt:lpstr>PowerPoint Presentation</vt:lpstr>
      <vt:lpstr>MODEL ERROR</vt:lpstr>
      <vt:lpstr>Errors in Initial Condition</vt:lpstr>
      <vt:lpstr>Errors in Model</vt:lpstr>
      <vt:lpstr>Intrinsic Predictability Limitations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MTH205 PRESENTATION</dc:title>
  <dc:creator>Microsoft Office User</dc:creator>
  <cp:lastModifiedBy>Microsoft Office User</cp:lastModifiedBy>
  <cp:revision>29</cp:revision>
  <dcterms:created xsi:type="dcterms:W3CDTF">2021-06-25T10:42:50Z</dcterms:created>
  <dcterms:modified xsi:type="dcterms:W3CDTF">2021-06-25T16:29:18Z</dcterms:modified>
</cp:coreProperties>
</file>