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1"/>
  </p:notesMasterIdLst>
  <p:handoutMasterIdLst>
    <p:handoutMasterId r:id="rId32"/>
  </p:handoutMasterIdLst>
  <p:sldIdLst>
    <p:sldId id="354" r:id="rId2"/>
    <p:sldId id="332" r:id="rId3"/>
    <p:sldId id="318" r:id="rId4"/>
    <p:sldId id="319" r:id="rId5"/>
    <p:sldId id="320" r:id="rId6"/>
    <p:sldId id="321" r:id="rId7"/>
    <p:sldId id="322" r:id="rId8"/>
    <p:sldId id="325" r:id="rId9"/>
    <p:sldId id="323" r:id="rId10"/>
    <p:sldId id="324" r:id="rId11"/>
    <p:sldId id="352" r:id="rId12"/>
    <p:sldId id="346" r:id="rId13"/>
    <p:sldId id="327" r:id="rId14"/>
    <p:sldId id="328" r:id="rId15"/>
    <p:sldId id="347" r:id="rId16"/>
    <p:sldId id="330" r:id="rId17"/>
    <p:sldId id="331" r:id="rId18"/>
    <p:sldId id="333" r:id="rId19"/>
    <p:sldId id="334" r:id="rId20"/>
    <p:sldId id="353" r:id="rId21"/>
    <p:sldId id="355" r:id="rId22"/>
    <p:sldId id="337" r:id="rId23"/>
    <p:sldId id="348" r:id="rId24"/>
    <p:sldId id="335" r:id="rId25"/>
    <p:sldId id="341" r:id="rId26"/>
    <p:sldId id="342" r:id="rId27"/>
    <p:sldId id="351" r:id="rId28"/>
    <p:sldId id="350" r:id="rId29"/>
    <p:sldId id="345" r:id="rId30"/>
  </p:sldIdLst>
  <p:sldSz cx="9144000" cy="6858000" type="screen4x3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CC"/>
    <a:srgbClr val="0DFF7A"/>
    <a:srgbClr val="DCD3FD"/>
    <a:srgbClr val="FFA3CA"/>
    <a:srgbClr val="FE98AE"/>
    <a:srgbClr val="E5FA1E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ema til typografi 1 - Markering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27F97BB-C833-4FB7-BDE5-3F7075034690}" styleName="Tema til typografi 2 - Markering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22" autoAdjust="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700" tIns="47850" rIns="95700" bIns="4785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700" tIns="47850" rIns="95700" bIns="4785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9575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700" tIns="47850" rIns="95700" bIns="4785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7213"/>
            <a:ext cx="2949575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700" tIns="47850" rIns="95700" bIns="478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9126B326-FA7A-4084-BAA2-2FD50B4B1CD6}" type="slidenum">
              <a:rPr lang="en-US" altLang="da-DK"/>
              <a:pPr/>
              <a:t>‹nr.›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8056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22813"/>
            <a:ext cx="4992687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65" tIns="48182" rIns="96365" bIns="481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700" tIns="47850" rIns="95700" bIns="4785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700" tIns="47850" rIns="95700" bIns="4785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9575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700" tIns="47850" rIns="95700" bIns="4785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7213"/>
            <a:ext cx="2949575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700" tIns="47850" rIns="95700" bIns="478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07DDB4C7-5224-43B9-A3B4-FFF2978ED200}" type="slidenum">
              <a:rPr lang="en-US" altLang="da-DK"/>
              <a:pPr/>
              <a:t>‹nr.›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51443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A43FE-68E0-4F43-A37E-7E3794F54D6D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9959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92A33-5EE9-4682-BE26-5B33127E3B86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384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46808-5B3C-49F7-93A4-86E75B8DCC21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5347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D08128D5-58DF-481A-BA6F-1FD0B61CA792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4202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3F666534-81F2-4018-8923-A9B4FBEFA862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749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CF5DB8C4-14C3-4FB7-AE56-3F1658FC8B19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588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62B25B9B-197E-46D1-B14F-5618936984A2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14950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B195F97C-5F41-4D03-B1C6-0E5F7B771210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7745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A784E7BC-671B-48D5-AFDA-5F7D148794D0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8302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CFCC8C0C-C1B7-49F1-A3E9-DB8F7CFAC373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386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F22BE3A9-EEC2-4D0A-8FFA-85EFAC2FF84F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346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9824B-10D1-461F-A383-CC91353A4FD2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57716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D5E3EC6C-6E70-40CC-9074-B8771FF11DC7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14755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6509A313-AAAA-4CCF-9E5E-52B39B2A4DF5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81126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9CE4579D-F263-4FFD-AC30-B44976DC9D6C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0220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FC88CE0F-AE02-4517-8AF9-665F01548D9A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41659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45CE86A0-ECD5-47DB-9C1D-0161844CF2D7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69491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AA8B1B9A-7E36-425E-AD5F-AC1FC787A0E4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61138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8F997384-3D47-4BCC-ACEB-E441734D359D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55218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C6C09354-C55C-446D-B308-697572752BBA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43353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D0FF3F5C-449C-4946-8E7A-9B44B983E0A4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24494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7C699DDE-8C5C-4EA2-9281-7B0506E9508B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4829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E3B53-66AB-4433-83B2-543F773EAAB2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61387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26E4B2CB-6ED6-43E4-855D-7BBCFB2EB081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5194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6FD0868E-72FA-4230-884D-6F85D214BC9E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98654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45B81217-5525-4A78-AF22-7315DDD3F5C3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0877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4563" y="6357938"/>
            <a:ext cx="4267200" cy="381000"/>
          </a:xfrm>
        </p:spPr>
        <p:txBody>
          <a:bodyPr/>
          <a:lstStyle>
            <a:lvl1pPr>
              <a:defRPr b="1" smtClean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Carsten Scheibye 2018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A4D55F98-D0D7-4306-AF65-C17ADEE0A570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23258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63BB9B0B-CA15-45DE-8966-F13F36A1CAE3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246780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EBFC6700-0E45-4BDA-8876-0D329D45DE06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943930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E3634DE9-6E56-4F6B-AEF1-1AB0AF5F4A65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38267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2F304303-E916-4039-8137-D6E5E7436E00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65595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DF80A3F6-2F59-4D7C-B789-60E424F95370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245822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M0128_CBS_Kilen-267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3"/>
          <p:cNvSpPr/>
          <p:nvPr userDrawn="1"/>
        </p:nvSpPr>
        <p:spPr>
          <a:xfrm>
            <a:off x="0" y="5924550"/>
            <a:ext cx="9144000" cy="703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99175"/>
            <a:ext cx="241141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akkrediteringer-vandret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6003925"/>
            <a:ext cx="34417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ladsholder til tekst 17"/>
          <p:cNvSpPr>
            <a:spLocks noGrp="1"/>
          </p:cNvSpPr>
          <p:nvPr>
            <p:ph type="body" sz="quarter" idx="10"/>
          </p:nvPr>
        </p:nvSpPr>
        <p:spPr>
          <a:xfrm>
            <a:off x="919163" y="406401"/>
            <a:ext cx="7308850" cy="97464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7" name="Pladsholder til tekst 19"/>
          <p:cNvSpPr>
            <a:spLocks noGrp="1"/>
          </p:cNvSpPr>
          <p:nvPr>
            <p:ph type="body" sz="quarter" idx="11"/>
          </p:nvPr>
        </p:nvSpPr>
        <p:spPr>
          <a:xfrm>
            <a:off x="919163" y="1381043"/>
            <a:ext cx="7308850" cy="210392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8" name="Pladsholder til tekst 21"/>
          <p:cNvSpPr>
            <a:spLocks noGrp="1"/>
          </p:cNvSpPr>
          <p:nvPr>
            <p:ph type="body" sz="quarter" idx="12"/>
          </p:nvPr>
        </p:nvSpPr>
        <p:spPr>
          <a:xfrm>
            <a:off x="919163" y="3484971"/>
            <a:ext cx="7308850" cy="195234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2894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8B1B5-E382-470A-B408-84F02F7807E2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1666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D39D2-8A35-4E1C-8F21-01E4B1445B13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0471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D0948-F872-4C89-ADCB-8D03BD859A8F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5218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90632-377D-43C0-BF10-B307EBD1D20C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866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5A296-584E-48A8-B059-5A5C71CB76FC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3987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6BED7-BE3A-42AD-9123-F7DA17A544C2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9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Klik for at redigere i master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Klik for at redigere i master</a:t>
            </a:r>
          </a:p>
          <a:p>
            <a:pPr lvl="1"/>
            <a:r>
              <a:rPr lang="da-DK" altLang="en-US" smtClean="0"/>
              <a:t>Andet niveau</a:t>
            </a:r>
          </a:p>
          <a:p>
            <a:pPr lvl="2"/>
            <a:r>
              <a:rPr lang="da-DK" altLang="en-US" smtClean="0"/>
              <a:t>Tredje niveau</a:t>
            </a:r>
          </a:p>
          <a:p>
            <a:pPr lvl="3"/>
            <a:r>
              <a:rPr lang="da-DK" altLang="en-US" smtClean="0"/>
              <a:t>Fjerde niveau</a:t>
            </a:r>
          </a:p>
          <a:p>
            <a:pPr lvl="4"/>
            <a:r>
              <a:rPr lang="da-DK" altLang="en-US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a-DK" smtClean="0"/>
              <a:t>Carsten Scheibye 2018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666A863-C526-48A8-B032-5C12FA29FF88}" type="slidenum">
              <a:rPr lang="da-DK" altLang="da-DK"/>
              <a:pPr/>
              <a:t>‹nr.›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  <p:sldLayoutId id="2147484056" r:id="rId17"/>
    <p:sldLayoutId id="2147484057" r:id="rId18"/>
    <p:sldLayoutId id="2147484058" r:id="rId19"/>
    <p:sldLayoutId id="2147484059" r:id="rId20"/>
    <p:sldLayoutId id="2147484060" r:id="rId21"/>
    <p:sldLayoutId id="2147484061" r:id="rId22"/>
    <p:sldLayoutId id="2147484062" r:id="rId23"/>
    <p:sldLayoutId id="2147484063" r:id="rId24"/>
    <p:sldLayoutId id="2147484064" r:id="rId25"/>
    <p:sldLayoutId id="2147484065" r:id="rId26"/>
    <p:sldLayoutId id="2147484066" r:id="rId27"/>
    <p:sldLayoutId id="2147484067" r:id="rId28"/>
    <p:sldLayoutId id="2147484068" r:id="rId29"/>
    <p:sldLayoutId id="2147484069" r:id="rId30"/>
    <p:sldLayoutId id="2147484070" r:id="rId31"/>
    <p:sldLayoutId id="2147484071" r:id="rId32"/>
    <p:sldLayoutId id="2147484072" r:id="rId33"/>
    <p:sldLayoutId id="2147484073" r:id="rId34"/>
    <p:sldLayoutId id="2147484074" r:id="rId35"/>
    <p:sldLayoutId id="2147484075" r:id="rId36"/>
    <p:sldLayoutId id="2147484076" r:id="rId37"/>
    <p:sldLayoutId id="2147484077" r:id="rId38"/>
    <p:sldLayoutId id="2147484078" r:id="rId3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919163" y="1381125"/>
            <a:ext cx="7308850" cy="1687513"/>
          </a:xfrm>
        </p:spPr>
        <p:txBody>
          <a:bodyPr/>
          <a:lstStyle/>
          <a:p>
            <a:pPr algn="ctr" eaLnBrk="1" hangingPunct="1"/>
            <a:r>
              <a:rPr lang="da-DK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Produktionsteori I</a:t>
            </a:r>
          </a:p>
          <a:p>
            <a:pPr algn="ctr" eaLnBrk="1" hangingPunct="1"/>
            <a:r>
              <a:rPr lang="da-DK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Storholdsforelæsning 3</a:t>
            </a:r>
          </a:p>
        </p:txBody>
      </p:sp>
      <p:sp>
        <p:nvSpPr>
          <p:cNvPr id="30723" name="Pladsholder til tekst 3"/>
          <p:cNvSpPr>
            <a:spLocks noGrp="1"/>
          </p:cNvSpPr>
          <p:nvPr>
            <p:ph type="body" sz="quarter" idx="12"/>
          </p:nvPr>
        </p:nvSpPr>
        <p:spPr>
          <a:xfrm>
            <a:off x="919163" y="3484563"/>
            <a:ext cx="7308850" cy="1952625"/>
          </a:xfrm>
        </p:spPr>
        <p:txBody>
          <a:bodyPr/>
          <a:lstStyle/>
          <a:p>
            <a:pPr algn="ctr" eaLnBrk="1" hangingPunct="1"/>
            <a:r>
              <a:rPr lang="da-DK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5981A4-E345-415E-B9BE-50165EE504EA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143125" y="642938"/>
            <a:ext cx="550068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defRPr/>
            </a:pPr>
            <a:r>
              <a:rPr lang="da-DK" sz="3200" b="1" kern="0" dirty="0">
                <a:ea typeface="+mj-ea"/>
                <a:cs typeface="Times New Roman" panose="02020603050405020304" pitchFamily="18" charset="0"/>
              </a:rPr>
              <a:t>Produktionsfunktion – Tabel</a:t>
            </a:r>
          </a:p>
        </p:txBody>
      </p:sp>
      <p:pic>
        <p:nvPicPr>
          <p:cNvPr id="39941" name="Billed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28750"/>
            <a:ext cx="82804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686050" y="5184775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3367088" y="2644775"/>
            <a:ext cx="609600" cy="2068513"/>
          </a:xfrm>
          <a:prstGeom prst="ellipse">
            <a:avLst/>
          </a:prstGeom>
          <a:noFill/>
          <a:ln w="50800">
            <a:solidFill>
              <a:srgbClr val="80008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5292725" y="4575175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39945" name="Oval 17"/>
          <p:cNvSpPr>
            <a:spLocks noChangeArrowheads="1"/>
          </p:cNvSpPr>
          <p:nvPr/>
        </p:nvSpPr>
        <p:spPr bwMode="auto">
          <a:xfrm>
            <a:off x="2714625" y="3563938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1158875" y="3563938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3386138" y="5195888"/>
            <a:ext cx="609600" cy="609600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1173163" y="2500313"/>
            <a:ext cx="600075" cy="609600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1173163" y="4103688"/>
            <a:ext cx="609600" cy="609600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163638" y="4652963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5292725" y="5189538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en-US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9831C3-17FD-4209-BCBA-D15144E6D766}" type="slidenum">
              <a:rPr lang="da-DK" altLang="en-US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da-DK" altLang="en-US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042988" y="1916113"/>
            <a:ext cx="74295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r>
              <a:rPr lang="da-DK" sz="54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Produktion på</a:t>
            </a:r>
          </a:p>
          <a:p>
            <a:pPr algn="ctr">
              <a:defRPr/>
            </a:pPr>
            <a:r>
              <a:rPr lang="da-DK" sz="54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kort sigt</a:t>
            </a:r>
            <a:endParaRPr lang="da-DK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4F6A7B-9214-494C-9863-14F2F368B3D1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988" name="Billed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7202487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 txBox="1">
            <a:spLocks noChangeArrowheads="1"/>
          </p:cNvSpPr>
          <p:nvPr/>
        </p:nvSpPr>
        <p:spPr bwMode="auto">
          <a:xfrm>
            <a:off x="1428750" y="28575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Produktionsfunktion – med en variabel input-ressource – kort sigt</a:t>
            </a:r>
          </a:p>
        </p:txBody>
      </p:sp>
      <p:sp>
        <p:nvSpPr>
          <p:cNvPr id="41990" name="Rectangle 3"/>
          <p:cNvSpPr txBox="1">
            <a:spLocks noChangeArrowheads="1"/>
          </p:cNvSpPr>
          <p:nvPr/>
        </p:nvSpPr>
        <p:spPr bwMode="auto">
          <a:xfrm>
            <a:off x="468313" y="1428750"/>
            <a:ext cx="7031037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er nu på ”kort sigt” og antager, at input Y holdes konstant = 2, og vi alene ændrer X</a:t>
            </a:r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539750" y="5180013"/>
            <a:ext cx="8353425" cy="179387"/>
          </a:xfrm>
          <a:prstGeom prst="rect">
            <a:avLst/>
          </a:prstGeom>
          <a:noFill/>
          <a:ln w="28575" cap="sq" algn="ctr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da-DK" sz="24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539750" y="5619750"/>
            <a:ext cx="8353425" cy="180975"/>
          </a:xfrm>
          <a:prstGeom prst="rect">
            <a:avLst/>
          </a:prstGeom>
          <a:noFill/>
          <a:ln w="28575" cap="sq" algn="ctr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da-DK" sz="24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3132138" y="5589588"/>
            <a:ext cx="287337" cy="287337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>
            <a:off x="5907088" y="5589588"/>
            <a:ext cx="288925" cy="287337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Oval 24"/>
          <p:cNvSpPr>
            <a:spLocks noChangeArrowheads="1"/>
          </p:cNvSpPr>
          <p:nvPr/>
        </p:nvSpPr>
        <p:spPr bwMode="auto">
          <a:xfrm>
            <a:off x="1781175" y="5129213"/>
            <a:ext cx="287338" cy="287337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5100" y="5027613"/>
            <a:ext cx="1166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Konstant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68313" y="5491163"/>
            <a:ext cx="1897062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kan derimod variere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Billed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952625"/>
            <a:ext cx="7161213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0CB008-7520-4E27-A18A-76D2D8B23CF6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3" name="Rectangle 2"/>
          <p:cNvSpPr txBox="1">
            <a:spLocks noChangeArrowheads="1"/>
          </p:cNvSpPr>
          <p:nvPr/>
        </p:nvSpPr>
        <p:spPr bwMode="auto">
          <a:xfrm>
            <a:off x="1428750" y="28575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Produktionsfunktion – med en variabel input-ressource – kort sigt</a:t>
            </a:r>
          </a:p>
        </p:txBody>
      </p:sp>
      <p:sp>
        <p:nvSpPr>
          <p:cNvPr id="43014" name="Rectangle 3"/>
          <p:cNvSpPr txBox="1">
            <a:spLocks noChangeArrowheads="1"/>
          </p:cNvSpPr>
          <p:nvPr/>
        </p:nvSpPr>
        <p:spPr bwMode="auto">
          <a:xfrm>
            <a:off x="1928813" y="1412875"/>
            <a:ext cx="6027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a-DK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er på kort sigt  </a:t>
            </a:r>
            <a:r>
              <a:rPr lang="da-DK" alt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(ref. i øvrigt slide 6)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0163" y="857250"/>
            <a:ext cx="1752600" cy="1533525"/>
          </a:xfrm>
          <a:prstGeom prst="wedgeEllipseCallout">
            <a:avLst>
              <a:gd name="adj1" fmla="val 42394"/>
              <a:gd name="adj2" fmla="val 96954"/>
            </a:avLst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da-DK" b="1" dirty="0">
                <a:solidFill>
                  <a:srgbClr val="002060"/>
                </a:solidFill>
                <a:cs typeface="Times New Roman" panose="02020603050405020304" pitchFamily="18" charset="0"/>
              </a:rPr>
              <a:t>Se tabel på slide 12</a:t>
            </a:r>
            <a:endParaRPr lang="en-GB" b="1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2211388" y="5786438"/>
            <a:ext cx="181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Øger input X</a:t>
            </a:r>
            <a:endParaRPr lang="en-GB" alt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7" name="Text Box 13"/>
          <p:cNvSpPr txBox="1">
            <a:spLocks noChangeArrowheads="1"/>
          </p:cNvSpPr>
          <p:nvPr/>
        </p:nvSpPr>
        <p:spPr bwMode="auto">
          <a:xfrm>
            <a:off x="4953000" y="5862638"/>
            <a:ext cx="3200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= Q = f(X)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32138" y="1844675"/>
            <a:ext cx="1549400" cy="4032250"/>
          </a:xfrm>
          <a:prstGeom prst="ellipse">
            <a:avLst/>
          </a:prstGeom>
          <a:noFill/>
          <a:ln w="50800">
            <a:solidFill>
              <a:srgbClr val="FFC0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4572000" y="5229225"/>
            <a:ext cx="319088" cy="660400"/>
          </a:xfrm>
          <a:prstGeom prst="line">
            <a:avLst/>
          </a:prstGeom>
          <a:noFill/>
          <a:ln w="73025">
            <a:solidFill>
              <a:schemeClr val="tx2"/>
            </a:solidFill>
            <a:round/>
            <a:headEnd type="none" w="sm" len="sm"/>
            <a:tailEnd type="triangl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43020" name="Line 19"/>
          <p:cNvSpPr>
            <a:spLocks noChangeShapeType="1"/>
          </p:cNvSpPr>
          <p:nvPr/>
        </p:nvSpPr>
        <p:spPr bwMode="auto">
          <a:xfrm flipH="1">
            <a:off x="2700338" y="3132138"/>
            <a:ext cx="142875" cy="26400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3762375" y="3284538"/>
            <a:ext cx="287338" cy="288925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3779838" y="4462463"/>
            <a:ext cx="287337" cy="288925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Billed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076450"/>
            <a:ext cx="8904288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D149B3-D383-4990-8043-6BC73DA8A6FC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7" name="Rectangle 4"/>
          <p:cNvSpPr txBox="1">
            <a:spLocks noChangeArrowheads="1"/>
          </p:cNvSpPr>
          <p:nvPr/>
        </p:nvSpPr>
        <p:spPr bwMode="auto">
          <a:xfrm>
            <a:off x="1285875" y="214313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Produktionsfunktion – med en variabel input-ressource – kort sigt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7308850" y="3179763"/>
            <a:ext cx="914400" cy="2913062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5076825" y="3213100"/>
            <a:ext cx="914400" cy="2879725"/>
          </a:xfrm>
          <a:prstGeom prst="ellipse">
            <a:avLst/>
          </a:prstGeom>
          <a:noFill/>
          <a:ln w="50800">
            <a:solidFill>
              <a:srgbClr val="FFFF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1289050" y="3856038"/>
            <a:ext cx="215900" cy="222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1285875" y="3565525"/>
            <a:ext cx="215900" cy="222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Oval 31"/>
          <p:cNvSpPr>
            <a:spLocks noChangeArrowheads="1"/>
          </p:cNvSpPr>
          <p:nvPr/>
        </p:nvSpPr>
        <p:spPr bwMode="auto">
          <a:xfrm>
            <a:off x="2949575" y="3860800"/>
            <a:ext cx="215900" cy="222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Oval 32"/>
          <p:cNvSpPr>
            <a:spLocks noChangeArrowheads="1"/>
          </p:cNvSpPr>
          <p:nvPr/>
        </p:nvSpPr>
        <p:spPr bwMode="auto">
          <a:xfrm>
            <a:off x="2949575" y="3573463"/>
            <a:ext cx="215900" cy="222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5024438" y="3860800"/>
            <a:ext cx="215900" cy="222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Oval 34"/>
          <p:cNvSpPr>
            <a:spLocks noChangeArrowheads="1"/>
          </p:cNvSpPr>
          <p:nvPr/>
        </p:nvSpPr>
        <p:spPr bwMode="auto">
          <a:xfrm>
            <a:off x="1271588" y="4595813"/>
            <a:ext cx="215900" cy="222250"/>
          </a:xfrm>
          <a:prstGeom prst="ellipse">
            <a:avLst/>
          </a:prstGeom>
          <a:solidFill>
            <a:srgbClr val="FF6600"/>
          </a:solidFill>
          <a:ln w="12700">
            <a:solidFill>
              <a:srgbClr val="FF66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Oval 35"/>
          <p:cNvSpPr>
            <a:spLocks noChangeArrowheads="1"/>
          </p:cNvSpPr>
          <p:nvPr/>
        </p:nvSpPr>
        <p:spPr bwMode="auto">
          <a:xfrm>
            <a:off x="2973388" y="4595813"/>
            <a:ext cx="215900" cy="222250"/>
          </a:xfrm>
          <a:prstGeom prst="ellipse">
            <a:avLst/>
          </a:prstGeom>
          <a:solidFill>
            <a:srgbClr val="FF6600"/>
          </a:solidFill>
          <a:ln w="12700">
            <a:solidFill>
              <a:srgbClr val="FF66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Oval 36"/>
          <p:cNvSpPr>
            <a:spLocks noChangeArrowheads="1"/>
          </p:cNvSpPr>
          <p:nvPr/>
        </p:nvSpPr>
        <p:spPr bwMode="auto">
          <a:xfrm>
            <a:off x="7321550" y="4625975"/>
            <a:ext cx="215900" cy="222250"/>
          </a:xfrm>
          <a:prstGeom prst="ellipse">
            <a:avLst/>
          </a:prstGeom>
          <a:solidFill>
            <a:srgbClr val="FF6600"/>
          </a:solidFill>
          <a:ln w="12700">
            <a:solidFill>
              <a:srgbClr val="FF66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44048" name="Rectangle 17"/>
          <p:cNvSpPr>
            <a:spLocks noChangeArrowheads="1"/>
          </p:cNvSpPr>
          <p:nvPr/>
        </p:nvSpPr>
        <p:spPr bwMode="auto">
          <a:xfrm>
            <a:off x="1562100" y="1466850"/>
            <a:ext cx="1752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stadig = 2</a:t>
            </a:r>
            <a:endParaRPr lang="en-GB" altLang="da-DK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082675"/>
            <a:ext cx="3419475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F6F56C-6F3F-41C8-8199-CA311348ABAE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1" name="Rectangle 2"/>
          <p:cNvSpPr txBox="1">
            <a:spLocks noChangeArrowheads="1"/>
          </p:cNvSpPr>
          <p:nvPr/>
        </p:nvSpPr>
        <p:spPr bwMode="auto">
          <a:xfrm>
            <a:off x="14224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Produktionsfunktion –kort sigt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af Q (=TP), AP og MP</a:t>
            </a:r>
          </a:p>
        </p:txBody>
      </p:sp>
      <p:sp>
        <p:nvSpPr>
          <p:cNvPr id="45062" name="Oval 31"/>
          <p:cNvSpPr>
            <a:spLocks noChangeArrowheads="1"/>
          </p:cNvSpPr>
          <p:nvPr/>
        </p:nvSpPr>
        <p:spPr bwMode="auto">
          <a:xfrm>
            <a:off x="6156325" y="1196975"/>
            <a:ext cx="304800" cy="304800"/>
          </a:xfrm>
          <a:prstGeom prst="ellips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Rectangle 35"/>
          <p:cNvSpPr>
            <a:spLocks noChangeArrowheads="1"/>
          </p:cNvSpPr>
          <p:nvPr/>
        </p:nvSpPr>
        <p:spPr bwMode="auto">
          <a:xfrm>
            <a:off x="6867525" y="4437063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 = 0 i TP toppunkt</a:t>
            </a:r>
            <a:endParaRPr lang="en-GB" altLang="da-DK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4" name="Rectangle 37"/>
          <p:cNvSpPr>
            <a:spLocks noChangeArrowheads="1"/>
          </p:cNvSpPr>
          <p:nvPr/>
        </p:nvSpPr>
        <p:spPr bwMode="auto">
          <a:xfrm>
            <a:off x="7450138" y="5157788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 &gt; 0; TP&gt;0</a:t>
            </a:r>
            <a:endParaRPr lang="en-GB" altLang="da-DK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23"/>
          <p:cNvSpPr>
            <a:spLocks noChangeArrowheads="1"/>
          </p:cNvSpPr>
          <p:nvPr/>
        </p:nvSpPr>
        <p:spPr bwMode="auto">
          <a:xfrm>
            <a:off x="304800" y="2667000"/>
            <a:ext cx="31242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  <a:effectLst>
            <a:outerShdw blurRad="63500" dist="38100" dir="16200000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304800" y="4648200"/>
            <a:ext cx="3124200" cy="1066800"/>
          </a:xfrm>
          <a:prstGeom prst="ellipse">
            <a:avLst/>
          </a:prstGeom>
          <a:solidFill>
            <a:srgbClr val="FF6600"/>
          </a:solidFill>
          <a:ln w="12700">
            <a:solidFill>
              <a:srgbClr val="FF6600"/>
            </a:solidFill>
            <a:round/>
            <a:headEnd type="none" w="sm" len="sm"/>
            <a:tailEnd type="none" w="sm" len="sm"/>
          </a:ln>
          <a:effectLst>
            <a:outerShdw blurRad="63500" dist="38100" dir="16200000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5067" name="Group 8"/>
          <p:cNvGrpSpPr>
            <a:grpSpLocks/>
          </p:cNvGrpSpPr>
          <p:nvPr/>
        </p:nvGrpSpPr>
        <p:grpSpPr bwMode="auto">
          <a:xfrm>
            <a:off x="762000" y="2743200"/>
            <a:ext cx="2438400" cy="1066800"/>
            <a:chOff x="2688" y="2016"/>
            <a:chExt cx="1536" cy="672"/>
          </a:xfrm>
        </p:grpSpPr>
        <p:sp>
          <p:nvSpPr>
            <p:cNvPr id="45074" name="Text Box 9"/>
            <p:cNvSpPr txBox="1">
              <a:spLocks noChangeArrowheads="1"/>
            </p:cNvSpPr>
            <p:nvPr/>
          </p:nvSpPr>
          <p:spPr bwMode="auto">
            <a:xfrm>
              <a:off x="2688" y="2160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da-DK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rPr>
                <a:t>MP</a:t>
              </a:r>
              <a:r>
                <a:rPr lang="en-US" altLang="da-DK" baseline="-250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rPr>
                <a:t>X</a:t>
              </a:r>
              <a:r>
                <a:rPr lang="en-US" altLang="da-DK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rPr>
                <a:t> =</a:t>
              </a:r>
            </a:p>
          </p:txBody>
        </p:sp>
        <p:grpSp>
          <p:nvGrpSpPr>
            <p:cNvPr id="45075" name="Group 10"/>
            <p:cNvGrpSpPr>
              <a:grpSpLocks/>
            </p:cNvGrpSpPr>
            <p:nvPr/>
          </p:nvGrpSpPr>
          <p:grpSpPr bwMode="auto">
            <a:xfrm>
              <a:off x="3504" y="2016"/>
              <a:ext cx="720" cy="672"/>
              <a:chOff x="3696" y="1968"/>
              <a:chExt cx="720" cy="672"/>
            </a:xfrm>
          </p:grpSpPr>
          <p:sp>
            <p:nvSpPr>
              <p:cNvPr id="45076" name="Text Box 11"/>
              <p:cNvSpPr txBox="1">
                <a:spLocks noChangeArrowheads="1"/>
              </p:cNvSpPr>
              <p:nvPr/>
            </p:nvSpPr>
            <p:spPr bwMode="auto">
              <a:xfrm>
                <a:off x="3696" y="1968"/>
                <a:ext cx="720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da-DK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∂Q</a:t>
                </a:r>
                <a:br>
                  <a:rPr lang="en-US" altLang="da-DK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</a:br>
                <a:r>
                  <a:rPr lang="en-US" altLang="da-DK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∂X</a:t>
                </a:r>
              </a:p>
            </p:txBody>
          </p:sp>
          <p:sp>
            <p:nvSpPr>
              <p:cNvPr id="45077" name="Line 12"/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914400" y="4648200"/>
            <a:ext cx="2057400" cy="1066800"/>
            <a:chOff x="2976" y="2928"/>
            <a:chExt cx="1296" cy="672"/>
          </a:xfrm>
        </p:grpSpPr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2976" y="3072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da-DK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rPr>
                <a:t>AP</a:t>
              </a:r>
              <a:r>
                <a:rPr lang="en-US" altLang="da-DK" baseline="-250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rPr>
                <a:t>X</a:t>
              </a:r>
              <a:r>
                <a:rPr lang="en-US" altLang="da-DK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rPr>
                <a:t> =</a:t>
              </a:r>
            </a:p>
          </p:txBody>
        </p:sp>
        <p:grpSp>
          <p:nvGrpSpPr>
            <p:cNvPr id="45071" name="Group 15"/>
            <p:cNvGrpSpPr>
              <a:grpSpLocks/>
            </p:cNvGrpSpPr>
            <p:nvPr/>
          </p:nvGrpSpPr>
          <p:grpSpPr bwMode="auto">
            <a:xfrm>
              <a:off x="3744" y="2928"/>
              <a:ext cx="528" cy="672"/>
              <a:chOff x="3792" y="2880"/>
              <a:chExt cx="528" cy="672"/>
            </a:xfrm>
          </p:grpSpPr>
          <p:sp>
            <p:nvSpPr>
              <p:cNvPr id="45072" name="Text Box 16"/>
              <p:cNvSpPr txBox="1">
                <a:spLocks noChangeArrowheads="1"/>
              </p:cNvSpPr>
              <p:nvPr/>
            </p:nvSpPr>
            <p:spPr bwMode="auto">
              <a:xfrm>
                <a:off x="3792" y="2880"/>
                <a:ext cx="528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da-DK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Q</a:t>
                </a:r>
                <a:br>
                  <a:rPr lang="en-US" altLang="da-DK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</a:br>
                <a:r>
                  <a:rPr lang="en-US" altLang="da-DK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X</a:t>
                </a:r>
              </a:p>
            </p:txBody>
          </p:sp>
          <p:sp>
            <p:nvSpPr>
              <p:cNvPr id="45073" name="Line 17"/>
              <p:cNvSpPr>
                <a:spLocks noChangeShapeType="1"/>
              </p:cNvSpPr>
              <p:nvPr/>
            </p:nvSpPr>
            <p:spPr bwMode="auto">
              <a:xfrm>
                <a:off x="3888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2413" y="1541463"/>
            <a:ext cx="37623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defRPr/>
            </a:pPr>
            <a:r>
              <a:rPr lang="da-DK" kern="0" dirty="0">
                <a:solidFill>
                  <a:srgbClr val="002060"/>
                </a:solidFill>
                <a:cs typeface="Times New Roman" panose="02020603050405020304" pitchFamily="18" charset="0"/>
              </a:rPr>
              <a:t>Når dette ”plottes ind”</a:t>
            </a:r>
            <a:endParaRPr lang="en-GB" kern="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"/>
            <a:ext cx="4103688" cy="631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4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C2634B-B3BE-44EE-ADF6-1FF7B081C325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5" name="Rectangle 26"/>
          <p:cNvSpPr>
            <a:spLocks noChangeArrowheads="1"/>
          </p:cNvSpPr>
          <p:nvPr/>
        </p:nvSpPr>
        <p:spPr bwMode="auto">
          <a:xfrm>
            <a:off x="469900" y="4068763"/>
            <a:ext cx="1371600" cy="144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469900" y="2697163"/>
            <a:ext cx="1371600" cy="144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4825" y="2101850"/>
            <a:ext cx="164306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defRPr/>
            </a:pPr>
            <a:r>
              <a:rPr lang="da-DK" kern="0" dirty="0">
                <a:cs typeface="Times New Roman" panose="02020603050405020304" pitchFamily="18" charset="0"/>
              </a:rPr>
              <a:t>Når dette </a:t>
            </a:r>
          </a:p>
          <a:p>
            <a:pPr marL="342900" indent="-342900" algn="ctr"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defRPr/>
            </a:pPr>
            <a:r>
              <a:rPr lang="da-DK" kern="0" dirty="0">
                <a:cs typeface="Times New Roman" panose="02020603050405020304" pitchFamily="18" charset="0"/>
              </a:rPr>
              <a:t>”plottes</a:t>
            </a:r>
          </a:p>
          <a:p>
            <a:pPr marL="342900" indent="-342900" algn="ctr"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defRPr/>
            </a:pPr>
            <a:r>
              <a:rPr lang="da-DK" kern="0" dirty="0">
                <a:cs typeface="Times New Roman" panose="02020603050405020304" pitchFamily="18" charset="0"/>
              </a:rPr>
              <a:t>ind”</a:t>
            </a:r>
            <a:endParaRPr lang="en-GB" kern="0" dirty="0">
              <a:cs typeface="Times New Roman" panose="02020603050405020304" pitchFamily="18" charset="0"/>
            </a:endParaRPr>
          </a:p>
        </p:txBody>
      </p:sp>
      <p:sp>
        <p:nvSpPr>
          <p:cNvPr id="46088" name="Rectangle 13"/>
          <p:cNvSpPr>
            <a:spLocks noChangeArrowheads="1"/>
          </p:cNvSpPr>
          <p:nvPr/>
        </p:nvSpPr>
        <p:spPr bwMode="auto">
          <a:xfrm>
            <a:off x="2514600" y="4114800"/>
            <a:ext cx="381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9" name="Rectangle 15"/>
          <p:cNvSpPr>
            <a:spLocks noChangeArrowheads="1"/>
          </p:cNvSpPr>
          <p:nvPr/>
        </p:nvSpPr>
        <p:spPr bwMode="auto">
          <a:xfrm>
            <a:off x="2514600" y="304800"/>
            <a:ext cx="381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0" name="Rectangle 21"/>
          <p:cNvSpPr>
            <a:spLocks noChangeArrowheads="1"/>
          </p:cNvSpPr>
          <p:nvPr/>
        </p:nvSpPr>
        <p:spPr bwMode="auto">
          <a:xfrm>
            <a:off x="8153400" y="3529013"/>
            <a:ext cx="762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1" name="Rectangle 23"/>
          <p:cNvSpPr>
            <a:spLocks noChangeArrowheads="1"/>
          </p:cNvSpPr>
          <p:nvPr/>
        </p:nvSpPr>
        <p:spPr bwMode="auto">
          <a:xfrm>
            <a:off x="8153400" y="5715000"/>
            <a:ext cx="762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2" name="Rectangle 24"/>
          <p:cNvSpPr>
            <a:spLocks noChangeArrowheads="1"/>
          </p:cNvSpPr>
          <p:nvPr/>
        </p:nvSpPr>
        <p:spPr bwMode="auto">
          <a:xfrm>
            <a:off x="395288" y="4297363"/>
            <a:ext cx="190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da-DK" altLang="da-DK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antager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da-DK" altLang="da-DK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kontinuert </a:t>
            </a:r>
          </a:p>
        </p:txBody>
      </p:sp>
      <p:sp>
        <p:nvSpPr>
          <p:cNvPr id="46093" name="Oval 31"/>
          <p:cNvSpPr>
            <a:spLocks noChangeArrowheads="1"/>
          </p:cNvSpPr>
          <p:nvPr/>
        </p:nvSpPr>
        <p:spPr bwMode="auto">
          <a:xfrm>
            <a:off x="4724400" y="623888"/>
            <a:ext cx="304800" cy="304800"/>
          </a:xfrm>
          <a:prstGeom prst="ellips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4" name="Oval 32"/>
          <p:cNvSpPr>
            <a:spLocks noChangeArrowheads="1"/>
          </p:cNvSpPr>
          <p:nvPr/>
        </p:nvSpPr>
        <p:spPr bwMode="auto">
          <a:xfrm>
            <a:off x="4724400" y="5943600"/>
            <a:ext cx="304800" cy="304800"/>
          </a:xfrm>
          <a:prstGeom prst="ellips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5" name="Oval 33"/>
          <p:cNvSpPr>
            <a:spLocks noChangeArrowheads="1"/>
          </p:cNvSpPr>
          <p:nvPr/>
        </p:nvSpPr>
        <p:spPr bwMode="auto">
          <a:xfrm>
            <a:off x="3851275" y="1219200"/>
            <a:ext cx="304800" cy="304800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6" name="Oval 34"/>
          <p:cNvSpPr>
            <a:spLocks noChangeArrowheads="1"/>
          </p:cNvSpPr>
          <p:nvPr/>
        </p:nvSpPr>
        <p:spPr bwMode="auto">
          <a:xfrm>
            <a:off x="3851275" y="5249863"/>
            <a:ext cx="304800" cy="304800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7" name="Rectangle 41"/>
          <p:cNvSpPr>
            <a:spLocks noChangeArrowheads="1"/>
          </p:cNvSpPr>
          <p:nvPr/>
        </p:nvSpPr>
        <p:spPr bwMode="auto">
          <a:xfrm>
            <a:off x="4610100" y="3276600"/>
            <a:ext cx="4191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</a:t>
            </a:r>
            <a:r>
              <a:rPr lang="da-DK" altLang="da-D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diminishing</a:t>
            </a:r>
            <a:r>
              <a:rPr lang="da-DK" alt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da-D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endParaRPr lang="en-GB" altLang="da-D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02BBF0-2512-485F-BA76-0B0BDCB4450F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14438" y="428625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3200" b="1" kern="0" dirty="0">
                <a:ea typeface="+mj-ea"/>
                <a:cs typeface="Times New Roman" panose="02020603050405020304" pitchFamily="18" charset="0"/>
              </a:rPr>
              <a:t>Optimal anvendelse af den variable input ressource</a:t>
            </a:r>
          </a:p>
        </p:txBody>
      </p:sp>
      <p:sp>
        <p:nvSpPr>
          <p:cNvPr id="47109" name="Rectangle 3"/>
          <p:cNvSpPr txBox="1">
            <a:spLocks noChangeArrowheads="1"/>
          </p:cNvSpPr>
          <p:nvPr/>
        </p:nvSpPr>
        <p:spPr bwMode="auto">
          <a:xfrm>
            <a:off x="1214438" y="1800225"/>
            <a:ext cx="74612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Spørgsmål: </a:t>
            </a:r>
          </a:p>
          <a:p>
            <a:pPr algn="ctr" eaLnBrk="1" hangingPunct="1">
              <a:spcBef>
                <a:spcPct val="100000"/>
              </a:spcBef>
              <a:buClr>
                <a:schemeClr val="tx1"/>
              </a:buClr>
              <a:buFontTx/>
              <a:buNone/>
            </a:pPr>
            <a:r>
              <a:rPr lang="da-DK" alt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altLang="da-D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meget ’L’ skal organisationen bruge for at maksimere profit?”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Svar: </a:t>
            </a:r>
          </a:p>
          <a:p>
            <a:pPr algn="ctr" eaLnBrk="1" hangingPunct="1">
              <a:spcBef>
                <a:spcPct val="100000"/>
              </a:spcBef>
              <a:buClr>
                <a:schemeClr val="tx1"/>
              </a:buClr>
              <a:buFontTx/>
              <a:buNone/>
            </a:pPr>
            <a:r>
              <a:rPr lang="da-DK" alt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altLang="da-D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lang tid den ekstra </a:t>
            </a:r>
            <a:r>
              <a:rPr lang="da-DK" altLang="da-DK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omsætning</a:t>
            </a:r>
            <a:r>
              <a:rPr lang="da-DK" altLang="da-D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ved det ekstra output overstiger </a:t>
            </a:r>
            <a:r>
              <a:rPr lang="da-DK" altLang="da-DK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omkostningen</a:t>
            </a:r>
            <a:r>
              <a:rPr lang="da-DK" altLang="da-D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ved at hyre ekstra L</a:t>
            </a:r>
            <a:r>
              <a:rPr lang="da-DK" alt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1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17E8DA-B281-4C7A-9207-2887C79DFB92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Rectangle 14"/>
          <p:cNvSpPr>
            <a:spLocks noChangeArrowheads="1"/>
          </p:cNvSpPr>
          <p:nvPr/>
        </p:nvSpPr>
        <p:spPr bwMode="auto">
          <a:xfrm>
            <a:off x="457200" y="1447800"/>
            <a:ext cx="20574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00188" y="642938"/>
            <a:ext cx="7086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3200" b="1" kern="0" dirty="0">
                <a:ea typeface="+mj-ea"/>
                <a:cs typeface="Times New Roman" panose="02020603050405020304" pitchFamily="18" charset="0"/>
              </a:rPr>
              <a:t>Optimeringsprincippet – ”Teknikken”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36576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Marginal </a:t>
            </a:r>
            <a:r>
              <a:rPr lang="en-US" altLang="da-DK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Product of Labor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lang="en-US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4356100" y="1905000"/>
            <a:ext cx="46355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da-DK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MRP</a:t>
            </a:r>
            <a:r>
              <a:rPr lang="en-US" altLang="da-DK" baseline="-250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= MR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= (MP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)(MR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136" name="Text Box 6"/>
          <p:cNvSpPr txBox="1">
            <a:spLocks noChangeArrowheads="1"/>
          </p:cNvSpPr>
          <p:nvPr/>
        </p:nvSpPr>
        <p:spPr bwMode="auto">
          <a:xfrm>
            <a:off x="838200" y="2971800"/>
            <a:ext cx="365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Marginal Resource</a:t>
            </a:r>
            <a:b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da-DK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of Labor</a:t>
            </a:r>
          </a:p>
        </p:txBody>
      </p:sp>
      <p:sp>
        <p:nvSpPr>
          <p:cNvPr id="48137" name="Text Box 7"/>
          <p:cNvSpPr txBox="1">
            <a:spLocks noChangeArrowheads="1"/>
          </p:cNvSpPr>
          <p:nvPr/>
        </p:nvSpPr>
        <p:spPr bwMode="auto">
          <a:xfrm>
            <a:off x="4572000" y="3200400"/>
            <a:ext cx="2808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da-DK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MRC</a:t>
            </a:r>
            <a:r>
              <a:rPr lang="en-US" altLang="da-DK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= MC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48138" name="Group 8"/>
          <p:cNvGrpSpPr>
            <a:grpSpLocks/>
          </p:cNvGrpSpPr>
          <p:nvPr/>
        </p:nvGrpSpPr>
        <p:grpSpPr bwMode="auto">
          <a:xfrm>
            <a:off x="6889750" y="2971800"/>
            <a:ext cx="1066800" cy="1066800"/>
            <a:chOff x="3168" y="2304"/>
            <a:chExt cx="672" cy="672"/>
          </a:xfrm>
        </p:grpSpPr>
        <p:sp>
          <p:nvSpPr>
            <p:cNvPr id="48144" name="Text Box 9"/>
            <p:cNvSpPr txBox="1">
              <a:spLocks noChangeArrowheads="1"/>
            </p:cNvSpPr>
            <p:nvPr/>
          </p:nvSpPr>
          <p:spPr bwMode="auto">
            <a:xfrm>
              <a:off x="3168" y="2304"/>
              <a:ext cx="67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da-DK">
                  <a:latin typeface="Times New Roman" panose="02020603050405020304" pitchFamily="18" charset="0"/>
                  <a:cs typeface="Times New Roman" panose="02020603050405020304" pitchFamily="18" charset="0"/>
                </a:rPr>
                <a:t>∂TC</a:t>
              </a:r>
              <a:br>
                <a:rPr lang="en-US" altLang="da-DK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da-DK">
                  <a:latin typeface="Times New Roman" panose="02020603050405020304" pitchFamily="18" charset="0"/>
                  <a:cs typeface="Times New Roman" panose="02020603050405020304" pitchFamily="18" charset="0"/>
                </a:rPr>
                <a:t> ∂L</a:t>
              </a:r>
            </a:p>
          </p:txBody>
        </p:sp>
        <p:sp>
          <p:nvSpPr>
            <p:cNvPr id="48145" name="Line 10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cs typeface="Times New Roman" panose="02020603050405020304" pitchFamily="18" charset="0"/>
              </a:endParaRPr>
            </a:p>
          </p:txBody>
        </p:sp>
      </p:grp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" y="4633913"/>
            <a:ext cx="821531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Use of Labor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da-DK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Helt</a:t>
            </a:r>
            <a:r>
              <a:rPr lang="en-US" alt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 </a:t>
            </a:r>
            <a:r>
              <a:rPr lang="en-US" alt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optimeringsregel</a:t>
            </a:r>
            <a:r>
              <a:rPr lang="en-US" alt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4643438" y="4221163"/>
            <a:ext cx="2971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da-DK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MRP</a:t>
            </a:r>
            <a:r>
              <a:rPr lang="en-US" altLang="da-DK" baseline="-250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da-DK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MRC</a:t>
            </a:r>
            <a:r>
              <a:rPr lang="en-US" altLang="da-DK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= MR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4067175" y="1857375"/>
            <a:ext cx="4681538" cy="785813"/>
          </a:xfrm>
          <a:prstGeom prst="ellipse">
            <a:avLst/>
          </a:prstGeom>
          <a:noFill/>
          <a:ln w="127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4211638" y="3000375"/>
            <a:ext cx="4537075" cy="1071563"/>
          </a:xfrm>
          <a:prstGeom prst="ellipse">
            <a:avLst/>
          </a:prstGeom>
          <a:noFill/>
          <a:ln w="127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4356100" y="4221163"/>
            <a:ext cx="3659188" cy="1439862"/>
          </a:xfrm>
          <a:prstGeom prst="ellipse">
            <a:avLst/>
          </a:prstGeom>
          <a:noFill/>
          <a:ln w="127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5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4E040D-ECF8-41D6-84E5-AC70F8A0F552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00250" y="571500"/>
            <a:ext cx="515778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3600" b="1" kern="0" dirty="0">
                <a:ea typeface="+mj-ea"/>
                <a:cs typeface="Times New Roman" panose="02020603050405020304" pitchFamily="18" charset="0"/>
              </a:rPr>
              <a:t>Lille grafisk eksempel</a:t>
            </a:r>
          </a:p>
        </p:txBody>
      </p:sp>
      <p:pic>
        <p:nvPicPr>
          <p:cNvPr id="49157" name="Picture 4" descr="Fig0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1013"/>
            <a:ext cx="65532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4267200" y="5691188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 af L</a:t>
            </a:r>
            <a:endParaRPr lang="en-GB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5154613" y="2867025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MRC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MC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”løn” = her 20</a:t>
            </a:r>
            <a:endParaRPr lang="en-GB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495800" y="1778000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MRP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falder, fordi MP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falder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Givet konstant MR = P</a:t>
            </a:r>
            <a:endParaRPr lang="en-GB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843588" y="2097088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GB" altLang="da-DK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629400" y="4724400"/>
            <a:ext cx="762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MRP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MR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GB" altLang="da-DK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7543800" y="5181600"/>
            <a:ext cx="15240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2133600" y="1371600"/>
            <a:ext cx="304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2133600" y="1295400"/>
            <a:ext cx="838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Kr.</a:t>
            </a:r>
            <a:endParaRPr lang="en-GB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003800" y="5229225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003800" y="3573463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49168" name="Rectangle 1"/>
          <p:cNvSpPr>
            <a:spLocks noChangeArrowheads="1"/>
          </p:cNvSpPr>
          <p:nvPr/>
        </p:nvSpPr>
        <p:spPr bwMode="auto">
          <a:xfrm>
            <a:off x="6300788" y="3573463"/>
            <a:ext cx="2005012" cy="60960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Carsten </a:t>
            </a:r>
            <a:r>
              <a:rPr lang="de-DE" altLang="da-DK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Scheibye</a:t>
            </a:r>
            <a:r>
              <a:rPr lang="de-DE" altLang="da-D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2018</a:t>
            </a:r>
            <a:endParaRPr lang="da-DK" altLang="da-D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5D767E-563A-414A-931A-CBF8AB1F55D0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88" y="214313"/>
            <a:ext cx="5715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4000" b="1" kern="0" dirty="0">
                <a:ea typeface="+mj-ea"/>
                <a:cs typeface="Times New Roman" panose="02020603050405020304" pitchFamily="18" charset="0"/>
              </a:rPr>
              <a:t>Hvad har jeg på hjertet?</a:t>
            </a:r>
            <a:endParaRPr lang="en-GB" sz="4000" b="1" kern="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1910557" y="1098097"/>
            <a:ext cx="5876131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a-DK" alt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produktion i det hele taget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Både fast og variabelt input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Betragtninger på kort og lang sigt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Produktionsfunktionen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Flere variable, og hvad så?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”Iso-linjer”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Optimale kombinationer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en-US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48CAB7-DC68-4E74-AEB9-351BCAD06752}" type="slidenum">
              <a:rPr lang="da-DK" altLang="en-US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da-DK" altLang="en-US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042988" y="1916113"/>
            <a:ext cx="74295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r>
              <a:rPr lang="da-DK" sz="54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Produktion på</a:t>
            </a:r>
          </a:p>
          <a:p>
            <a:pPr algn="ctr">
              <a:defRPr/>
            </a:pPr>
            <a:r>
              <a:rPr lang="da-DK" sz="54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 sigt</a:t>
            </a:r>
            <a:endParaRPr lang="da-DK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1141A1-A967-4805-8072-236D8B625456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143125" y="642938"/>
            <a:ext cx="550068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defRPr/>
            </a:pPr>
            <a:r>
              <a:rPr lang="da-DK" sz="3200" b="1" kern="0" dirty="0">
                <a:ea typeface="+mj-ea"/>
                <a:cs typeface="Times New Roman" panose="02020603050405020304" pitchFamily="18" charset="0"/>
              </a:rPr>
              <a:t>Produktionsfunktion – Tabel</a:t>
            </a:r>
          </a:p>
        </p:txBody>
      </p:sp>
      <p:pic>
        <p:nvPicPr>
          <p:cNvPr id="51205" name="Billed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28750"/>
            <a:ext cx="82804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686050" y="5184775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3367088" y="2644775"/>
            <a:ext cx="609600" cy="2068513"/>
          </a:xfrm>
          <a:prstGeom prst="ellipse">
            <a:avLst/>
          </a:prstGeom>
          <a:noFill/>
          <a:ln w="50800">
            <a:solidFill>
              <a:srgbClr val="80008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5292725" y="4575175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51209" name="Oval 17"/>
          <p:cNvSpPr>
            <a:spLocks noChangeArrowheads="1"/>
          </p:cNvSpPr>
          <p:nvPr/>
        </p:nvSpPr>
        <p:spPr bwMode="auto">
          <a:xfrm>
            <a:off x="2714625" y="3563938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1158875" y="3563938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3386138" y="5195888"/>
            <a:ext cx="609600" cy="609600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1173163" y="2500313"/>
            <a:ext cx="600075" cy="609600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1173163" y="4103688"/>
            <a:ext cx="609600" cy="609600"/>
          </a:xfrm>
          <a:prstGeom prst="ellipse">
            <a:avLst/>
          </a:prstGeom>
          <a:noFill/>
          <a:ln w="50800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163638" y="4652963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5292725" y="5189538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395288" y="836613"/>
            <a:ext cx="1665287" cy="1060450"/>
          </a:xfrm>
          <a:prstGeom prst="wedgeRoundRectCallout">
            <a:avLst>
              <a:gd name="adj1" fmla="val 32440"/>
              <a:gd name="adj2" fmla="val 68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samme tabel som er på slide 10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020888"/>
            <a:ext cx="4924425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5BD8B6-26C9-4D93-A2AC-10ACFBF09894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57313" y="28575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defRPr/>
            </a:pPr>
            <a:r>
              <a:rPr lang="da-DK" sz="3600" b="1" kern="0" dirty="0">
                <a:ea typeface="+mj-ea"/>
                <a:cs typeface="Times New Roman" panose="02020603050405020304" pitchFamily="18" charset="0"/>
              </a:rPr>
              <a:t>Relevante del af isokvanterne – </a:t>
            </a:r>
            <a:br>
              <a:rPr lang="da-DK" sz="3600" b="1" kern="0" dirty="0">
                <a:ea typeface="+mj-ea"/>
                <a:cs typeface="Times New Roman" panose="02020603050405020304" pitchFamily="18" charset="0"/>
              </a:rPr>
            </a:br>
            <a:r>
              <a:rPr lang="da-DK" sz="3600" b="1" kern="0" dirty="0">
                <a:ea typeface="+mj-ea"/>
                <a:cs typeface="Times New Roman" panose="02020603050405020304" pitchFamily="18" charset="0"/>
              </a:rPr>
              <a:t>”</a:t>
            </a:r>
            <a:r>
              <a:rPr lang="da-DK" sz="3400" b="1" kern="0" dirty="0">
                <a:ea typeface="+mj-ea"/>
                <a:cs typeface="Times New Roman" panose="02020603050405020304" pitchFamily="18" charset="0"/>
              </a:rPr>
              <a:t>Den økonomiske produktionsregion”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2195513" y="857250"/>
            <a:ext cx="6516687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endParaRPr lang="en-US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Economic Region of Production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endParaRPr lang="en-US" altLang="da-D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endParaRPr lang="en-US" altLang="da-D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da-DK" altLang="da-D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1" name="Text Box 14"/>
          <p:cNvSpPr txBox="1">
            <a:spLocks noChangeArrowheads="1"/>
          </p:cNvSpPr>
          <p:nvPr/>
        </p:nvSpPr>
        <p:spPr bwMode="auto">
          <a:xfrm>
            <a:off x="5072063" y="2571750"/>
            <a:ext cx="38798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da-DK" alt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der er positiv hældning, vil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da-DK" alt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samme output Q kunne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da-DK" alt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produceres for mindre L og 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2713038" y="3440113"/>
            <a:ext cx="428625" cy="428625"/>
          </a:xfrm>
          <a:prstGeom prst="ellipse">
            <a:avLst/>
          </a:prstGeom>
          <a:noFill/>
          <a:ln w="38100" cap="sq" cmpd="sng" algn="ctr">
            <a:solidFill>
              <a:srgbClr val="0DFF7A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498725" y="2209800"/>
            <a:ext cx="428625" cy="428625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4554538" y="3767138"/>
            <a:ext cx="428625" cy="428625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0B026B-21A0-4C47-8522-50E76907CD5E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020888"/>
            <a:ext cx="4924425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57313" y="28575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defRPr/>
            </a:pPr>
            <a:r>
              <a:rPr lang="da-DK" sz="3600" b="1" kern="0" dirty="0">
                <a:ea typeface="+mj-ea"/>
                <a:cs typeface="Times New Roman" panose="02020603050405020304" pitchFamily="18" charset="0"/>
              </a:rPr>
              <a:t>Relevante del af isokvanterne – </a:t>
            </a:r>
            <a:br>
              <a:rPr lang="da-DK" sz="3600" b="1" kern="0" dirty="0">
                <a:ea typeface="+mj-ea"/>
                <a:cs typeface="Times New Roman" panose="02020603050405020304" pitchFamily="18" charset="0"/>
              </a:rPr>
            </a:br>
            <a:r>
              <a:rPr lang="da-DK" sz="2800" kern="0" dirty="0">
                <a:ea typeface="+mj-ea"/>
                <a:cs typeface="Times New Roman" panose="02020603050405020304" pitchFamily="18" charset="0"/>
              </a:rPr>
              <a:t>MRTS = ”Marginal Rate of Technical Substitution”</a:t>
            </a:r>
          </a:p>
        </p:txBody>
      </p:sp>
      <p:sp>
        <p:nvSpPr>
          <p:cNvPr id="53254" name="Rectangle 10"/>
          <p:cNvSpPr>
            <a:spLocks noChangeArrowheads="1"/>
          </p:cNvSpPr>
          <p:nvPr/>
        </p:nvSpPr>
        <p:spPr bwMode="auto">
          <a:xfrm>
            <a:off x="3563938" y="1593850"/>
            <a:ext cx="5413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X and Y, MRTS</a:t>
            </a:r>
            <a:r>
              <a:rPr lang="en-US" altLang="da-D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-MP</a:t>
            </a:r>
            <a:r>
              <a:rPr lang="en-US" altLang="da-D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/MP</a:t>
            </a:r>
            <a:r>
              <a:rPr lang="en-US" altLang="da-D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255" name="Rectangle 11"/>
          <p:cNvSpPr>
            <a:spLocks noChangeArrowheads="1"/>
          </p:cNvSpPr>
          <p:nvPr/>
        </p:nvSpPr>
        <p:spPr bwMode="auto">
          <a:xfrm>
            <a:off x="3730625" y="2049463"/>
            <a:ext cx="5413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  <a:buFontTx/>
              <a:buNone/>
            </a:pP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MRTS</a:t>
            </a:r>
            <a:r>
              <a:rPr lang="en-US" altLang="da-D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-MP</a:t>
            </a:r>
            <a:r>
              <a:rPr lang="en-US" altLang="da-D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/MP</a:t>
            </a:r>
            <a:r>
              <a:rPr lang="en-US" altLang="da-D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∂Y/∂X </a:t>
            </a:r>
          </a:p>
          <a:p>
            <a:pPr lvl="1" algn="ctr" eaLnBrk="1" hangingPunct="1">
              <a:spcBef>
                <a:spcPct val="0"/>
              </a:spcBef>
              <a:buFontTx/>
              <a:buNone/>
            </a:pP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hældning</a:t>
            </a: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på</a:t>
            </a: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isokvant</a:t>
            </a:r>
            <a:endParaRPr lang="en-US" altLang="da-DK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019175"/>
            <a:ext cx="5614987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6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676FFA-904E-4B88-BDCE-39DC5C896831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950" y="3738563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b="1" kern="0" dirty="0" err="1">
                <a:cs typeface="Times New Roman" panose="02020603050405020304" pitchFamily="18" charset="0"/>
              </a:rPr>
              <a:t>Isokvant</a:t>
            </a:r>
            <a:r>
              <a:rPr lang="da-DK" b="1" kern="0" dirty="0">
                <a:cs typeface="Times New Roman" panose="02020603050405020304" pitchFamily="18" charset="0"/>
              </a:rPr>
              <a:t>, Inputkombinationer, der giver samme output</a:t>
            </a:r>
            <a:endParaRPr lang="en-GB" b="1" kern="0" dirty="0">
              <a:cs typeface="Times New Roman" panose="02020603050405020304" pitchFamily="18" charset="0"/>
            </a:endParaRPr>
          </a:p>
        </p:txBody>
      </p:sp>
      <p:sp>
        <p:nvSpPr>
          <p:cNvPr id="54278" name="Rectangle 4"/>
          <p:cNvSpPr txBox="1">
            <a:spLocks noChangeArrowheads="1"/>
          </p:cNvSpPr>
          <p:nvPr/>
        </p:nvSpPr>
        <p:spPr bwMode="auto">
          <a:xfrm>
            <a:off x="1143000" y="49213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Produktionsfunktion – med 2 variable inputs – lang sigt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Pladsholder til sidefod 1"/>
          <p:cNvSpPr>
            <a:spLocks noGrp="1"/>
          </p:cNvSpPr>
          <p:nvPr>
            <p:ph type="ftr" sz="quarter" idx="4294967295"/>
          </p:nvPr>
        </p:nvSpPr>
        <p:spPr bwMode="auto">
          <a:xfrm>
            <a:off x="2214563" y="6357938"/>
            <a:ext cx="4267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CE9D01-B77C-41C1-9DAB-DE29CC30026A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75" y="571500"/>
            <a:ext cx="7643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3600" b="1" kern="0" dirty="0">
                <a:ea typeface="+mj-ea"/>
                <a:cs typeface="Times New Roman" panose="02020603050405020304" pitchFamily="18" charset="0"/>
              </a:rPr>
              <a:t>Optimalt input af de to  input-variable</a:t>
            </a:r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1187450" y="1773238"/>
            <a:ext cx="7488238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Verdana" pitchFamily="34" charset="0"/>
              <a:buChar char="−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da-DK" altLang="da-D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Noget lige så vigtigt er priserne på input-variablene</a:t>
            </a:r>
          </a:p>
          <a:p>
            <a:pPr eaLnBrk="1" hangingPunct="1">
              <a:defRPr/>
            </a:pPr>
            <a:r>
              <a:rPr lang="da-DK" altLang="da-D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Isokost</a:t>
            </a:r>
            <a:r>
              <a:rPr lang="da-DK" altLang="da-D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-linje, også kaldet budget-linje, viser de forskellige kombinationer af inputs, som kan anskaffes til en given omkostning</a:t>
            </a:r>
          </a:p>
          <a:p>
            <a:pPr eaLnBrk="1" hangingPunct="1">
              <a:defRPr/>
            </a:pPr>
            <a:r>
              <a:rPr lang="da-DK" altLang="da-D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 generelle måde at udtrykke linjen på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a-DK" altLang="da-D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a-DK" altLang="da-D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P</a:t>
            </a:r>
            <a:r>
              <a:rPr lang="da-DK" altLang="da-DK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a-DK" altLang="da-D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a-DK" altLang="da-D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da-DK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a-DK" altLang="da-D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da-DK" altLang="da-DK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a-DK" altLang="da-D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a-DK" altLang="da-D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  <a:p>
            <a:pPr eaLnBrk="1" hangingPunct="1">
              <a:buFontTx/>
              <a:buNone/>
              <a:defRPr/>
            </a:pPr>
            <a:endParaRPr lang="da-DK" altLang="da-D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GB" altLang="da-D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Pladsholder til sidefod 1"/>
          <p:cNvSpPr>
            <a:spLocks noGrp="1"/>
          </p:cNvSpPr>
          <p:nvPr>
            <p:ph type="ftr" sz="quarter" idx="4294967295"/>
          </p:nvPr>
        </p:nvSpPr>
        <p:spPr bwMode="auto">
          <a:xfrm>
            <a:off x="2214563" y="6357938"/>
            <a:ext cx="4267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A65CDE-5158-417C-BBD1-E61E393D275D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71625" y="500063"/>
            <a:ext cx="321468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3600" b="1" kern="0" dirty="0">
                <a:ea typeface="+mj-ea"/>
                <a:cs typeface="Times New Roman" panose="02020603050405020304" pitchFamily="18" charset="0"/>
              </a:rPr>
              <a:t>Budget-linjen, </a:t>
            </a:r>
            <a:r>
              <a:rPr lang="da-DK" sz="3600" b="1" kern="0" dirty="0" err="1">
                <a:ea typeface="+mj-ea"/>
                <a:cs typeface="Times New Roman" panose="02020603050405020304" pitchFamily="18" charset="0"/>
              </a:rPr>
              <a:t>Isokost</a:t>
            </a:r>
            <a:r>
              <a:rPr lang="da-DK" sz="3600" b="1" kern="0" dirty="0">
                <a:ea typeface="+mj-ea"/>
                <a:cs typeface="Times New Roman" panose="02020603050405020304" pitchFamily="18" charset="0"/>
              </a:rPr>
              <a:t>-linjen</a:t>
            </a:r>
            <a:endParaRPr lang="en-GB" sz="3600" b="1" kern="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00188" y="1571625"/>
            <a:ext cx="701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B = </a:t>
            </a:r>
            <a:r>
              <a:rPr lang="da-DK" sz="2800" kern="0" dirty="0" smtClean="0">
                <a:cs typeface="Times New Roman" panose="02020603050405020304" pitchFamily="18" charset="0"/>
              </a:rPr>
              <a:t>Totale </a:t>
            </a:r>
            <a:r>
              <a:rPr lang="da-DK" sz="2800" kern="0" dirty="0">
                <a:cs typeface="Times New Roman" panose="02020603050405020304" pitchFamily="18" charset="0"/>
              </a:rPr>
              <a:t>omkostninger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P</a:t>
            </a:r>
            <a:r>
              <a:rPr lang="da-DK" sz="2800" kern="0" baseline="-25000" dirty="0">
                <a:cs typeface="Times New Roman" panose="02020603050405020304" pitchFamily="18" charset="0"/>
              </a:rPr>
              <a:t>X</a:t>
            </a:r>
            <a:r>
              <a:rPr lang="da-DK" sz="2800" kern="0" dirty="0">
                <a:cs typeface="Times New Roman" panose="02020603050405020304" pitchFamily="18" charset="0"/>
              </a:rPr>
              <a:t> = prisen pr. X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P</a:t>
            </a:r>
            <a:r>
              <a:rPr lang="da-DK" sz="2800" kern="0" baseline="-25000" dirty="0">
                <a:cs typeface="Times New Roman" panose="02020603050405020304" pitchFamily="18" charset="0"/>
              </a:rPr>
              <a:t>Y</a:t>
            </a:r>
            <a:r>
              <a:rPr lang="da-DK" sz="2800" kern="0" dirty="0">
                <a:cs typeface="Times New Roman" panose="02020603050405020304" pitchFamily="18" charset="0"/>
              </a:rPr>
              <a:t> = prisen pr. Y 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Simpel ret linje, hvor B/P</a:t>
            </a:r>
            <a:r>
              <a:rPr lang="da-DK" sz="2800" kern="0" baseline="-25000" dirty="0">
                <a:cs typeface="Times New Roman" panose="02020603050405020304" pitchFamily="18" charset="0"/>
              </a:rPr>
              <a:t>Y</a:t>
            </a:r>
            <a:r>
              <a:rPr lang="da-DK" sz="2800" kern="0" dirty="0">
                <a:cs typeface="Times New Roman" panose="02020603050405020304" pitchFamily="18" charset="0"/>
              </a:rPr>
              <a:t> er skæringspunktet med y-aksen og    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    -P</a:t>
            </a:r>
            <a:r>
              <a:rPr lang="da-DK" sz="2800" kern="0" baseline="-25000" dirty="0">
                <a:cs typeface="Times New Roman" panose="02020603050405020304" pitchFamily="18" charset="0"/>
              </a:rPr>
              <a:t>X</a:t>
            </a:r>
            <a:r>
              <a:rPr lang="da-DK" sz="2800" kern="0" dirty="0">
                <a:cs typeface="Times New Roman" panose="02020603050405020304" pitchFamily="18" charset="0"/>
              </a:rPr>
              <a:t>/P</a:t>
            </a:r>
            <a:r>
              <a:rPr lang="da-DK" sz="2800" kern="0" baseline="-25000" dirty="0">
                <a:cs typeface="Times New Roman" panose="02020603050405020304" pitchFamily="18" charset="0"/>
              </a:rPr>
              <a:t>Y</a:t>
            </a:r>
            <a:r>
              <a:rPr lang="da-DK" sz="2800" kern="0" dirty="0">
                <a:cs typeface="Times New Roman" panose="02020603050405020304" pitchFamily="18" charset="0"/>
              </a:rPr>
              <a:t> er hældningen, udtrykker relative input priser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7000875" y="939800"/>
            <a:ext cx="838200" cy="833438"/>
          </a:xfrm>
          <a:prstGeom prst="downArrow">
            <a:avLst>
              <a:gd name="adj1" fmla="val 50000"/>
              <a:gd name="adj2" fmla="val 29119"/>
            </a:avLst>
          </a:prstGeom>
          <a:solidFill>
            <a:srgbClr val="66FFCC"/>
          </a:solidFill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127128" y="1043444"/>
            <a:ext cx="61427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a-DK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Dvs.</a:t>
            </a:r>
            <a:endParaRPr lang="en-GB" sz="1800" b="1" dirty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Afrundet rektangel 12"/>
          <p:cNvSpPr/>
          <p:nvPr/>
        </p:nvSpPr>
        <p:spPr bwMode="auto">
          <a:xfrm>
            <a:off x="5786438" y="214313"/>
            <a:ext cx="3143250" cy="6429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6" name="Afrundet rektangel 15"/>
          <p:cNvSpPr/>
          <p:nvPr/>
        </p:nvSpPr>
        <p:spPr bwMode="auto">
          <a:xfrm>
            <a:off x="5826125" y="2060575"/>
            <a:ext cx="3214688" cy="9286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56330" name="TextBox 5"/>
          <p:cNvSpPr txBox="1">
            <a:spLocks noChangeArrowheads="1"/>
          </p:cNvSpPr>
          <p:nvPr/>
        </p:nvSpPr>
        <p:spPr bwMode="auto">
          <a:xfrm>
            <a:off x="6026150" y="2238375"/>
            <a:ext cx="2787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 = B/P</a:t>
            </a:r>
            <a:r>
              <a:rPr lang="en-GB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 (P</a:t>
            </a:r>
            <a:r>
              <a:rPr lang="en-GB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GB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31" name="TextBox 16"/>
          <p:cNvSpPr txBox="1">
            <a:spLocks noChangeArrowheads="1"/>
          </p:cNvSpPr>
          <p:nvPr/>
        </p:nvSpPr>
        <p:spPr bwMode="auto">
          <a:xfrm>
            <a:off x="5838825" y="304800"/>
            <a:ext cx="27368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P</a:t>
            </a:r>
            <a:r>
              <a:rPr lang="en-GB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P</a:t>
            </a:r>
            <a:r>
              <a:rPr lang="en-GB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2214563" y="6357938"/>
            <a:ext cx="4267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en-US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B66804-43CB-45ED-ADC4-8F7EC2DCBB61}" type="slidenum">
              <a:rPr lang="da-DK" altLang="en-US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da-DK" altLang="en-US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348" name="Billed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23975"/>
            <a:ext cx="72009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71625" y="333375"/>
            <a:ext cx="624046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3600" b="1" kern="0" dirty="0">
                <a:ea typeface="+mj-ea"/>
                <a:cs typeface="Times New Roman" panose="02020603050405020304" pitchFamily="18" charset="0"/>
              </a:rPr>
              <a:t>Budget-linjen, </a:t>
            </a:r>
            <a:r>
              <a:rPr lang="da-DK" sz="3600" b="1" kern="0" dirty="0" err="1">
                <a:ea typeface="+mj-ea"/>
                <a:cs typeface="Times New Roman" panose="02020603050405020304" pitchFamily="18" charset="0"/>
              </a:rPr>
              <a:t>Isokost</a:t>
            </a:r>
            <a:r>
              <a:rPr lang="da-DK" sz="3600" b="1" kern="0" dirty="0">
                <a:ea typeface="+mj-ea"/>
                <a:cs typeface="Times New Roman" panose="02020603050405020304" pitchFamily="18" charset="0"/>
              </a:rPr>
              <a:t>-linjen</a:t>
            </a:r>
            <a:endParaRPr lang="en-GB" sz="3600" b="1" kern="0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2214563" y="6357938"/>
            <a:ext cx="4267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en-US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2EB3EE-858B-46CE-8A35-C2BC8CE9F973}" type="slidenum">
              <a:rPr lang="da-DK" altLang="en-US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da-DK" altLang="en-US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00188" y="142875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3200" b="1" kern="0" dirty="0">
                <a:ea typeface="+mj-ea"/>
                <a:cs typeface="Times New Roman" panose="02020603050405020304" pitchFamily="18" charset="0"/>
              </a:rPr>
              <a:t>Optimal kombination – minimering af omkostninger / maksimering af output</a:t>
            </a: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268413"/>
            <a:ext cx="4897437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43438" y="1268413"/>
            <a:ext cx="3433762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Times New Roman" panose="02020603050405020304" pitchFamily="18" charset="0"/>
              </a:rPr>
              <a:t>MRTS =</a:t>
            </a:r>
            <a:r>
              <a:rPr lang="en-US" altLang="da-DK" sz="1800" dirty="0">
                <a:cs typeface="Times New Roman" panose="02020603050405020304" pitchFamily="18" charset="0"/>
              </a:rPr>
              <a:t> -MP</a:t>
            </a:r>
            <a:r>
              <a:rPr lang="en-US" altLang="da-DK" sz="1800" baseline="-25000" dirty="0">
                <a:cs typeface="Times New Roman" panose="02020603050405020304" pitchFamily="18" charset="0"/>
              </a:rPr>
              <a:t>X</a:t>
            </a:r>
            <a:r>
              <a:rPr lang="en-US" altLang="da-DK" sz="1800" dirty="0">
                <a:cs typeface="Times New Roman" panose="02020603050405020304" pitchFamily="18" charset="0"/>
              </a:rPr>
              <a:t>/MP</a:t>
            </a:r>
            <a:r>
              <a:rPr lang="en-US" altLang="da-DK" sz="1800" baseline="-25000" dirty="0">
                <a:cs typeface="Times New Roman" panose="02020603050405020304" pitchFamily="18" charset="0"/>
              </a:rPr>
              <a:t>Y</a:t>
            </a:r>
            <a:r>
              <a:rPr lang="en-US" altLang="da-DK" sz="1800" dirty="0">
                <a:cs typeface="Times New Roman" panose="02020603050405020304" pitchFamily="18" charset="0"/>
              </a:rPr>
              <a:t> </a:t>
            </a:r>
            <a:r>
              <a:rPr lang="en-US" altLang="da-DK" sz="1800" dirty="0" err="1">
                <a:cs typeface="Times New Roman" panose="02020603050405020304" pitchFamily="18" charset="0"/>
              </a:rPr>
              <a:t>sæt</a:t>
            </a:r>
            <a:r>
              <a:rPr lang="en-US" altLang="da-DK" sz="1800" dirty="0"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= </a:t>
            </a:r>
            <a:r>
              <a:rPr lang="da-DK" sz="1800" kern="0" dirty="0">
                <a:cs typeface="Times New Roman" panose="02020603050405020304" pitchFamily="18" charset="0"/>
              </a:rPr>
              <a:t>-P</a:t>
            </a:r>
            <a:r>
              <a:rPr lang="da-DK" sz="1800" kern="0" baseline="-25000" dirty="0">
                <a:cs typeface="Times New Roman" panose="02020603050405020304" pitchFamily="18" charset="0"/>
              </a:rPr>
              <a:t>X</a:t>
            </a:r>
            <a:r>
              <a:rPr lang="da-DK" sz="1800" kern="0" dirty="0">
                <a:cs typeface="Times New Roman" panose="02020603050405020304" pitchFamily="18" charset="0"/>
              </a:rPr>
              <a:t>/P</a:t>
            </a:r>
            <a:r>
              <a:rPr lang="da-DK" sz="1800" kern="0" baseline="-25000" dirty="0">
                <a:cs typeface="Times New Roman" panose="02020603050405020304" pitchFamily="18" charset="0"/>
              </a:rPr>
              <a:t>Y</a:t>
            </a:r>
            <a:endParaRPr lang="en-US" sz="900" dirty="0">
              <a:cs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 err="1">
                <a:cs typeface="Times New Roman" panose="02020603050405020304" pitchFamily="18" charset="0"/>
              </a:rPr>
              <a:t>og</a:t>
            </a:r>
            <a:endParaRPr lang="en-US" altLang="da-DK" sz="2000" dirty="0">
              <a:cs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MP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X</a:t>
            </a:r>
            <a:r>
              <a:rPr lang="en-US" altLang="da-DK" sz="2000" dirty="0">
                <a:cs typeface="Times New Roman" panose="02020603050405020304" pitchFamily="18" charset="0"/>
              </a:rPr>
              <a:t>/MP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Y</a:t>
            </a:r>
            <a:r>
              <a:rPr lang="en-US" altLang="da-DK" sz="2000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da-DK" sz="2000" kern="0" dirty="0">
                <a:cs typeface="Times New Roman" panose="02020603050405020304" pitchFamily="18" charset="0"/>
              </a:rPr>
              <a:t>P</a:t>
            </a:r>
            <a:r>
              <a:rPr lang="da-DK" sz="2000" kern="0" baseline="-25000" dirty="0">
                <a:cs typeface="Times New Roman" panose="02020603050405020304" pitchFamily="18" charset="0"/>
              </a:rPr>
              <a:t>X</a:t>
            </a:r>
            <a:r>
              <a:rPr lang="da-DK" sz="2000" kern="0" dirty="0">
                <a:cs typeface="Times New Roman" panose="02020603050405020304" pitchFamily="18" charset="0"/>
              </a:rPr>
              <a:t>/P</a:t>
            </a:r>
            <a:r>
              <a:rPr lang="da-DK" sz="2000" kern="0" baseline="-25000" dirty="0">
                <a:cs typeface="Times New Roman" panose="02020603050405020304" pitchFamily="18" charset="0"/>
              </a:rPr>
              <a:t>Y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 err="1">
                <a:cs typeface="Times New Roman" panose="02020603050405020304" pitchFamily="18" charset="0"/>
              </a:rPr>
              <a:t>og</a:t>
            </a:r>
            <a:endParaRPr lang="en-US" altLang="da-DK" sz="2000" dirty="0">
              <a:cs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MP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X</a:t>
            </a:r>
            <a:r>
              <a:rPr lang="en-US" altLang="da-DK" sz="2000" dirty="0">
                <a:cs typeface="Times New Roman" panose="02020603050405020304" pitchFamily="18" charset="0"/>
              </a:rPr>
              <a:t>/P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X</a:t>
            </a:r>
            <a:r>
              <a:rPr lang="en-US" altLang="da-DK" sz="2000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da-DK" sz="2000" kern="0" dirty="0">
                <a:cs typeface="Times New Roman" panose="02020603050405020304" pitchFamily="18" charset="0"/>
              </a:rPr>
              <a:t>MP</a:t>
            </a:r>
            <a:r>
              <a:rPr lang="da-DK" sz="2000" kern="0" baseline="-25000" dirty="0">
                <a:cs typeface="Times New Roman" panose="02020603050405020304" pitchFamily="18" charset="0"/>
              </a:rPr>
              <a:t>Y</a:t>
            </a:r>
            <a:r>
              <a:rPr lang="da-DK" sz="2000" kern="0" dirty="0">
                <a:cs typeface="Times New Roman" panose="02020603050405020304" pitchFamily="18" charset="0"/>
              </a:rPr>
              <a:t>/P</a:t>
            </a:r>
            <a:r>
              <a:rPr lang="da-DK" sz="2000" kern="0" baseline="-25000" dirty="0">
                <a:cs typeface="Times New Roman" panose="02020603050405020304" pitchFamily="18" charset="0"/>
              </a:rPr>
              <a:t>Y</a:t>
            </a:r>
            <a:endParaRPr lang="en-US" sz="2000" baseline="-25000" dirty="0">
              <a:cs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000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6781800" y="5805488"/>
            <a:ext cx="182880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6" name="Rectangle 10"/>
          <p:cNvSpPr>
            <a:spLocks noChangeArrowheads="1"/>
          </p:cNvSpPr>
          <p:nvPr/>
        </p:nvSpPr>
        <p:spPr bwMode="auto">
          <a:xfrm>
            <a:off x="6156325" y="3790950"/>
            <a:ext cx="282098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(Ekspansionsvej)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107950" y="5067300"/>
            <a:ext cx="1966913" cy="977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0800">
            <a:noFill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da-DK" sz="2000" b="1">
                <a:solidFill>
                  <a:schemeClr val="bg1"/>
                </a:solidFill>
                <a:cs typeface="Times New Roman" panose="02020603050405020304" pitchFamily="18" charset="0"/>
              </a:rPr>
              <a:t>Tangerer</a:t>
            </a:r>
            <a:endParaRPr lang="en-GB" sz="2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2143125" y="4868863"/>
            <a:ext cx="1060450" cy="61595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 type="none" w="sm" len="sm"/>
            <a:tailEnd type="triangl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3879850" y="4191000"/>
            <a:ext cx="533400" cy="533400"/>
          </a:xfrm>
          <a:prstGeom prst="ellipse">
            <a:avLst/>
          </a:prstGeom>
          <a:noFill/>
          <a:ln w="50800">
            <a:solidFill>
              <a:srgbClr val="8000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3" name="Oval 21"/>
          <p:cNvSpPr>
            <a:spLocks noChangeArrowheads="1"/>
          </p:cNvSpPr>
          <p:nvPr/>
        </p:nvSpPr>
        <p:spPr bwMode="auto">
          <a:xfrm>
            <a:off x="98425" y="1557338"/>
            <a:ext cx="2097088" cy="145732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6600"/>
            </a:solidFill>
            <a:round/>
            <a:headEnd type="none" w="sm" len="sm"/>
            <a:tailEnd type="none" w="sm" len="sm"/>
          </a:ln>
          <a:effectLst>
            <a:outerShdw blurRad="63500" dist="38100" dir="16200000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a-DK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Optimalt punkt, </a:t>
            </a:r>
          </a:p>
          <a:p>
            <a:pPr algn="ctr">
              <a:defRPr/>
            </a:pPr>
            <a:r>
              <a:rPr lang="da-DK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sæt MRTS = </a:t>
            </a:r>
          </a:p>
          <a:p>
            <a:pPr algn="ctr">
              <a:defRPr/>
            </a:pPr>
            <a:r>
              <a:rPr lang="da-DK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hældningen på </a:t>
            </a:r>
          </a:p>
          <a:p>
            <a:pPr algn="ctr">
              <a:defRPr/>
            </a:pPr>
            <a:r>
              <a:rPr lang="da-DK" sz="16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isokostlinjen</a:t>
            </a:r>
            <a:endParaRPr lang="da-DK" sz="16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ladsholder til sidefod 1"/>
          <p:cNvSpPr>
            <a:spLocks noGrp="1"/>
          </p:cNvSpPr>
          <p:nvPr>
            <p:ph type="ftr" sz="quarter" idx="4294967295"/>
          </p:nvPr>
        </p:nvSpPr>
        <p:spPr bwMode="auto">
          <a:xfrm>
            <a:off x="2214563" y="6357938"/>
            <a:ext cx="4267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5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1EAA2B-B1CB-4317-A1F6-216CE702F42C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57313" y="565150"/>
            <a:ext cx="6072187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100000"/>
              </a:spcBef>
              <a:buClr>
                <a:schemeClr val="tx1"/>
              </a:buClr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Vi </a:t>
            </a:r>
            <a:r>
              <a:rPr lang="da-DK" sz="2800" kern="0" dirty="0" smtClean="0">
                <a:cs typeface="Times New Roman" panose="02020603050405020304" pitchFamily="18" charset="0"/>
              </a:rPr>
              <a:t>ses</a:t>
            </a:r>
            <a:r>
              <a:rPr lang="da-DK" sz="2800" kern="0" dirty="0">
                <a:cs typeface="Times New Roman" panose="02020603050405020304" pitchFamily="18" charset="0"/>
              </a:rPr>
              <a:t> </a:t>
            </a:r>
            <a:r>
              <a:rPr lang="da-DK" sz="2800" kern="0" dirty="0" smtClean="0">
                <a:cs typeface="Times New Roman" panose="02020603050405020304" pitchFamily="18" charset="0"/>
              </a:rPr>
              <a:t>til Storholdsforelæsning </a:t>
            </a:r>
            <a:r>
              <a:rPr lang="da-DK" sz="2800" kern="0" dirty="0">
                <a:cs typeface="Times New Roman" panose="02020603050405020304" pitchFamily="18" charset="0"/>
              </a:rPr>
              <a:t>4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De faglige temaer er her: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Verdana" pitchFamily="34" charset="0"/>
              <a:buChar char="−"/>
              <a:defRPr/>
            </a:pPr>
            <a:r>
              <a:rPr lang="da-DK" kern="0" dirty="0">
                <a:cs typeface="Times New Roman" panose="02020603050405020304" pitchFamily="18" charset="0"/>
              </a:rPr>
              <a:t>ME Kapitel 7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Verdana" pitchFamily="34" charset="0"/>
              <a:buChar char="−"/>
              <a:defRPr/>
            </a:pPr>
            <a:r>
              <a:rPr lang="da-DK" kern="0" dirty="0">
                <a:cs typeface="Times New Roman" panose="02020603050405020304" pitchFamily="18" charset="0"/>
              </a:rPr>
              <a:t>Og lidt af ME Kapitel 8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Verdana" pitchFamily="34" charset="0"/>
              <a:buChar char="−"/>
              <a:defRPr/>
            </a:pPr>
            <a:r>
              <a:rPr lang="da-DK" kern="0" dirty="0">
                <a:cs typeface="Times New Roman" panose="02020603050405020304" pitchFamily="18" charset="0"/>
              </a:rPr>
              <a:t>Ind i omkostningsteorien og dermed forud i pensum, så det letter læsningen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Og lidt praktiske erfaringer fra 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Øvelser og Arbejdsdage: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Verdana" pitchFamily="34" charset="0"/>
              <a:buChar char="−"/>
              <a:defRPr/>
            </a:pPr>
            <a:r>
              <a:rPr lang="da-DK" kern="0" dirty="0">
                <a:cs typeface="Times New Roman" panose="02020603050405020304" pitchFamily="18" charset="0"/>
              </a:rPr>
              <a:t>Hænger indsats og udbytte sammen?</a:t>
            </a:r>
            <a:endParaRPr lang="en-GB" kern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Carsten </a:t>
            </a:r>
            <a:r>
              <a:rPr lang="de-DE" altLang="da-DK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Scheibye</a:t>
            </a:r>
            <a:r>
              <a:rPr lang="de-DE" altLang="da-D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2018</a:t>
            </a:r>
            <a:endParaRPr lang="da-DK" altLang="da-D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3852D2-46F2-4056-8ACC-8D0AE440F235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28813" y="357188"/>
            <a:ext cx="451485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defRPr/>
            </a:pPr>
            <a:r>
              <a:rPr lang="da-DK" sz="40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”Organisationen”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804863" y="1428750"/>
            <a:ext cx="1600200" cy="1295400"/>
          </a:xfrm>
          <a:prstGeom prst="ellipse">
            <a:avLst/>
          </a:prstGeom>
          <a:solidFill>
            <a:srgbClr val="336699"/>
          </a:solidFill>
          <a:ln w="12700">
            <a:solidFill>
              <a:srgbClr val="3366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GB" altLang="da-DK" sz="28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3071813" y="1428750"/>
            <a:ext cx="2514600" cy="1219200"/>
          </a:xfrm>
          <a:prstGeom prst="rect">
            <a:avLst/>
          </a:prstGeom>
          <a:solidFill>
            <a:srgbClr val="336699"/>
          </a:solidFill>
          <a:ln w="12700">
            <a:solidFill>
              <a:srgbClr val="3366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GB" altLang="da-DK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5" name="Oval 9"/>
          <p:cNvSpPr>
            <a:spLocks noChangeArrowheads="1"/>
          </p:cNvSpPr>
          <p:nvPr/>
        </p:nvSpPr>
        <p:spPr bwMode="auto">
          <a:xfrm>
            <a:off x="6253163" y="1428750"/>
            <a:ext cx="1600200" cy="1295400"/>
          </a:xfrm>
          <a:prstGeom prst="ellipse">
            <a:avLst/>
          </a:prstGeom>
          <a:solidFill>
            <a:srgbClr val="336699"/>
          </a:solidFill>
          <a:ln w="12700">
            <a:solidFill>
              <a:srgbClr val="3366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GB" altLang="da-DK" sz="28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6" name="AutoShape 10"/>
          <p:cNvSpPr>
            <a:spLocks noChangeArrowheads="1"/>
          </p:cNvSpPr>
          <p:nvPr/>
        </p:nvSpPr>
        <p:spPr bwMode="auto">
          <a:xfrm>
            <a:off x="2481263" y="180975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99CCFF"/>
          </a:solidFill>
          <a:ln w="12700">
            <a:solidFill>
              <a:srgbClr val="99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7" name="AutoShape 11"/>
          <p:cNvSpPr>
            <a:spLocks noChangeArrowheads="1"/>
          </p:cNvSpPr>
          <p:nvPr/>
        </p:nvSpPr>
        <p:spPr bwMode="auto">
          <a:xfrm>
            <a:off x="5662613" y="180975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99CCFF"/>
          </a:solidFill>
          <a:ln w="12700">
            <a:solidFill>
              <a:srgbClr val="99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928688" y="2928938"/>
            <a:ext cx="714375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da-DK" altLang="da-DK" sz="3600" b="1" i="1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Hvis vi nu for eksempel påstår, at organisationens målsætning kunne være maksimering af  værdien, hvad er så nogle rigtig gode HA-spørgsmål?</a:t>
            </a:r>
          </a:p>
          <a:p>
            <a:pPr algn="ctr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da-DK" altLang="da-DK" sz="3600" b="1" i="1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Ordet ”producere” skal indgå!</a:t>
            </a:r>
            <a:endParaRPr lang="en-GB" altLang="da-DK" sz="3600" b="1" i="1">
              <a:solidFill>
                <a:srgbClr val="33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88317A-61E0-4C96-929A-2BB6AD77F638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57375" y="357188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4000" b="1" kern="0" dirty="0">
                <a:ea typeface="+mj-ea"/>
                <a:cs typeface="Times New Roman" panose="02020603050405020304" pitchFamily="18" charset="0"/>
              </a:rPr>
              <a:t>Nogle gode spørgsmål…</a:t>
            </a:r>
          </a:p>
        </p:txBody>
      </p:sp>
      <p:sp>
        <p:nvSpPr>
          <p:cNvPr id="33797" name="Rectangle 3"/>
          <p:cNvSpPr txBox="1">
            <a:spLocks noChangeArrowheads="1"/>
          </p:cNvSpPr>
          <p:nvPr/>
        </p:nvSpPr>
        <p:spPr bwMode="auto">
          <a:xfrm>
            <a:off x="1428750" y="1628775"/>
            <a:ext cx="7031038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meget skal vi producere?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mange ressourcer skal vi så bruge til at producere?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Hvordan kan vi producere mest effektivt?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 vi producere mere, hvis vi bruger flere ressourcer?</a:t>
            </a:r>
            <a:endParaRPr lang="en-GB" altLang="da-D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476375" y="5229225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andre, men  dem stiller vi senere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A7FA02-BDF6-4CC3-9187-D9837D1754EC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14438" y="304800"/>
            <a:ext cx="7086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defRPr/>
            </a:pPr>
            <a:r>
              <a:rPr lang="da-DK" sz="4000" b="1" kern="0" dirty="0">
                <a:ea typeface="+mj-ea"/>
                <a:cs typeface="Times New Roman" panose="02020603050405020304" pitchFamily="18" charset="0"/>
              </a:rPr>
              <a:t>Produktionsteori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4438" y="1412875"/>
            <a:ext cx="70104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da-DK" sz="2800" dirty="0">
                <a:cs typeface="Times New Roman" panose="02020603050405020304" pitchFamily="18" charset="0"/>
              </a:rPr>
              <a:t> Produktionsteorien kan hjælpe os til at besvare (en del af) spørgsmålene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da-DK" sz="28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da-DK" sz="2800" dirty="0">
                <a:cs typeface="Times New Roman" panose="02020603050405020304" pitchFamily="18" charset="0"/>
              </a:rPr>
              <a:t> Produktionsteori er helt centralt og bygger bro til omkostningsforståelse og -indsigt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da-DK" sz="28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da-DK" sz="2800" dirty="0">
                <a:cs typeface="Times New Roman" panose="02020603050405020304" pitchFamily="18" charset="0"/>
              </a:rPr>
              <a:t> Som er nødvendigt for at træffe beslutninger med henblik på værdimaksimering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da-DK" sz="28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da-DK" sz="2800" dirty="0">
                <a:cs typeface="Times New Roman" panose="02020603050405020304" pitchFamily="18" charset="0"/>
              </a:rPr>
              <a:t> ”Ringen er altså sluttet”… Og derfor er produktionsteori (også) interessant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da-DK" sz="28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da-DK" sz="2800" dirty="0">
                <a:cs typeface="Times New Roman" panose="02020603050405020304" pitchFamily="18" charset="0"/>
              </a:rPr>
              <a:t> </a:t>
            </a:r>
            <a:r>
              <a:rPr lang="da-DK" sz="2800" i="1" dirty="0">
                <a:cs typeface="Times New Roman" panose="02020603050405020304" pitchFamily="18" charset="0"/>
              </a:rPr>
              <a:t>Og ikke kun fordi man kan blive hørt i det til eksamen</a:t>
            </a:r>
            <a:endParaRPr lang="en-GB" sz="2800" i="1" kern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4A843C-6A94-40FD-864D-36561C3F2678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1500" y="2357438"/>
            <a:ext cx="492918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Input, ressourcer; fast og variabelt</a:t>
            </a:r>
          </a:p>
          <a:p>
            <a:pPr marL="342900" indent="-342900"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Produktion; transformation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566863"/>
            <a:ext cx="36893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571500" y="4305300"/>
            <a:ext cx="6705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Kort</a:t>
            </a: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sigt (short term), tidsperiode hvor mindst én input ressource er fast (</a:t>
            </a:r>
            <a:r>
              <a:rPr lang="da-DK" alt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a-DK" altLang="da-D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a-DK" alt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sigt (long term), tidsperiode hvor alle input ressourcer er/bliver variable </a:t>
            </a:r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 rot="1885479">
            <a:off x="5800725" y="2405063"/>
            <a:ext cx="809625" cy="1671637"/>
          </a:xfrm>
          <a:prstGeom prst="curvedLeftArrow">
            <a:avLst>
              <a:gd name="adj1" fmla="val 41294"/>
              <a:gd name="adj2" fmla="val 82588"/>
              <a:gd name="adj3" fmla="val 33333"/>
            </a:avLst>
          </a:prstGeom>
          <a:solidFill>
            <a:srgbClr val="99CCFF"/>
          </a:solidFill>
          <a:ln w="12700">
            <a:solidFill>
              <a:srgbClr val="99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 rot="3090376">
            <a:off x="3221831" y="1173957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29736"/>
            </a:avLst>
          </a:prstGeom>
          <a:solidFill>
            <a:srgbClr val="99CCFF"/>
          </a:solidFill>
          <a:ln w="12700">
            <a:solidFill>
              <a:srgbClr val="99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14438" y="304800"/>
            <a:ext cx="7086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defRPr/>
            </a:pPr>
            <a:r>
              <a:rPr lang="da-DK" sz="4000" b="1" kern="0" dirty="0">
                <a:ea typeface="+mj-ea"/>
                <a:cs typeface="Times New Roman" panose="02020603050405020304" pitchFamily="18" charset="0"/>
              </a:rPr>
              <a:t>Produktion og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261BE6-F54D-4F9F-ABCE-13296D4638EE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714375" y="1357313"/>
            <a:ext cx="8143875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kern="0" dirty="0">
                <a:cs typeface="Times New Roman" panose="02020603050405020304" pitchFamily="18" charset="0"/>
              </a:rPr>
              <a:t>Ligning, graf, tabel…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kern="0" dirty="0">
                <a:cs typeface="Times New Roman" panose="02020603050405020304" pitchFamily="18" charset="0"/>
              </a:rPr>
              <a:t>Maksimalt output der kan produceres i en periode givet inputs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kern="0" dirty="0">
                <a:cs typeface="Times New Roman" panose="02020603050405020304" pitchFamily="18" charset="0"/>
              </a:rPr>
              <a:t>Simpelt eksempel: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defRPr/>
            </a:pPr>
            <a:r>
              <a:rPr lang="da-DK" kern="0" dirty="0">
                <a:cs typeface="Times New Roman" panose="02020603050405020304" pitchFamily="18" charset="0"/>
              </a:rPr>
              <a:t>	Q = f(X, Y)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kern="0" dirty="0">
                <a:cs typeface="Times New Roman" panose="02020603050405020304" pitchFamily="18" charset="0"/>
              </a:rPr>
              <a:t>Tænk i (fysiske) enheder</a:t>
            </a:r>
          </a:p>
          <a:p>
            <a:pPr marL="342900" indent="-34290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kern="0" dirty="0">
                <a:cs typeface="Times New Roman" panose="02020603050405020304" pitchFamily="18" charset="0"/>
              </a:rPr>
              <a:t>Princippet gælder uanset antal input ressourcer. Vi anvender </a:t>
            </a:r>
            <a:r>
              <a:rPr lang="da-DK" kern="0" dirty="0" smtClean="0">
                <a:cs typeface="Times New Roman" panose="02020603050405020304" pitchFamily="18" charset="0"/>
              </a:rPr>
              <a:t> </a:t>
            </a:r>
            <a:r>
              <a:rPr lang="da-DK" kern="0" dirty="0">
                <a:cs typeface="Times New Roman" panose="02020603050405020304" pitchFamily="18" charset="0"/>
              </a:rPr>
              <a:t>2 </a:t>
            </a:r>
            <a:r>
              <a:rPr lang="da-DK" kern="0" dirty="0" smtClean="0">
                <a:cs typeface="Times New Roman" panose="02020603050405020304" pitchFamily="18" charset="0"/>
              </a:rPr>
              <a:t>input ressourcer for </a:t>
            </a:r>
            <a:r>
              <a:rPr lang="da-DK" kern="0" dirty="0">
                <a:cs typeface="Times New Roman" panose="02020603050405020304" pitchFamily="18" charset="0"/>
              </a:rPr>
              <a:t>at simplificere.</a:t>
            </a:r>
            <a:endParaRPr lang="en-GB" kern="0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da-DK" dirty="0"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4438" y="304800"/>
            <a:ext cx="7086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defRPr/>
            </a:pPr>
            <a:r>
              <a:rPr lang="da-DK" sz="4000" b="1" kern="0" dirty="0">
                <a:ea typeface="+mj-ea"/>
                <a:cs typeface="Times New Roman" panose="02020603050405020304" pitchFamily="18" charset="0"/>
              </a:rPr>
              <a:t>Produktionsfunktionen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484313"/>
            <a:ext cx="65214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356AB0-D8AC-48E3-B333-DC948466E313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85875" y="285750"/>
            <a:ext cx="77152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3200" b="1" kern="0" dirty="0">
                <a:ea typeface="+mj-ea"/>
                <a:cs typeface="Times New Roman" panose="02020603050405020304" pitchFamily="18" charset="0"/>
              </a:rPr>
              <a:t>Produktionsfunktion – en grafisk fremstilling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04888" y="14478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a-DK" sz="2800" kern="0" dirty="0">
                <a:cs typeface="Times New Roman" panose="02020603050405020304" pitchFamily="18" charset="0"/>
              </a:rPr>
              <a:t>Ikke-kontinuert (diskrete)</a:t>
            </a:r>
            <a:endParaRPr lang="en-GB" sz="2800" kern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ladsholder til sidefod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a-DK" sz="1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 2018</a:t>
            </a:r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Pladsholder til diasnumm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14CF10-A302-4BDF-A73B-CB546BAB3372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3125" y="642938"/>
            <a:ext cx="550068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defRPr/>
            </a:pPr>
            <a:r>
              <a:rPr lang="da-DK" sz="3200" b="1" kern="0" dirty="0">
                <a:ea typeface="+mj-ea"/>
                <a:cs typeface="Times New Roman" panose="02020603050405020304" pitchFamily="18" charset="0"/>
              </a:rPr>
              <a:t>Produktionsfunktion – Tabel</a:t>
            </a:r>
          </a:p>
        </p:txBody>
      </p:sp>
      <p:pic>
        <p:nvPicPr>
          <p:cNvPr id="38917" name="Billed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28750"/>
            <a:ext cx="7627938" cy="459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530600" y="3679825"/>
            <a:ext cx="609600" cy="609600"/>
          </a:xfrm>
          <a:prstGeom prst="ellips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38919" name="Oval 8"/>
          <p:cNvSpPr>
            <a:spLocks noChangeArrowheads="1"/>
          </p:cNvSpPr>
          <p:nvPr/>
        </p:nvSpPr>
        <p:spPr bwMode="auto">
          <a:xfrm>
            <a:off x="1500188" y="3638550"/>
            <a:ext cx="609600" cy="609600"/>
          </a:xfrm>
          <a:prstGeom prst="ellipse">
            <a:avLst/>
          </a:prstGeom>
          <a:noFill/>
          <a:ln w="50800">
            <a:solidFill>
              <a:srgbClr val="FF99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530600" y="4895850"/>
            <a:ext cx="609600" cy="609600"/>
          </a:xfrm>
          <a:prstGeom prst="ellipse">
            <a:avLst/>
          </a:prstGeom>
          <a:noFill/>
          <a:ln w="50800">
            <a:solidFill>
              <a:srgbClr val="FF990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514475" y="2679700"/>
            <a:ext cx="609600" cy="609600"/>
          </a:xfrm>
          <a:prstGeom prst="ellipse">
            <a:avLst/>
          </a:prstGeom>
          <a:noFill/>
          <a:ln w="50800">
            <a:solidFill>
              <a:srgbClr val="FF990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940425" y="4895850"/>
            <a:ext cx="609600" cy="609600"/>
          </a:xfrm>
          <a:prstGeom prst="ellipse">
            <a:avLst/>
          </a:prstGeom>
          <a:noFill/>
          <a:ln w="50800">
            <a:solidFill>
              <a:srgbClr val="FF9900"/>
            </a:solidFill>
            <a:prstDash val="sysDot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5849938" y="2679700"/>
            <a:ext cx="609600" cy="609600"/>
          </a:xfrm>
          <a:prstGeom prst="ellips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</TotalTime>
  <Words>920</Words>
  <Application>Microsoft Office PowerPoint</Application>
  <PresentationFormat>Skærmshow (4:3)</PresentationFormat>
  <Paragraphs>212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Times New Roman</vt:lpstr>
      <vt:lpstr>Verdana</vt:lpstr>
      <vt:lpstr>Wingdings</vt:lpstr>
      <vt:lpstr>Brugerdefineret design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Eric Bentzen</dc:creator>
  <cp:lastModifiedBy>Carsten Scheibye</cp:lastModifiedBy>
  <cp:revision>268</cp:revision>
  <cp:lastPrinted>2016-09-16T08:15:11Z</cp:lastPrinted>
  <dcterms:created xsi:type="dcterms:W3CDTF">2008-08-26T19:41:19Z</dcterms:created>
  <dcterms:modified xsi:type="dcterms:W3CDTF">2018-09-17T07:14:43Z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TC300009081033</vt:lpwstr>
  </property>
</Properties>
</file>