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06" r:id="rId2"/>
    <p:sldId id="346" r:id="rId3"/>
    <p:sldId id="373" r:id="rId4"/>
    <p:sldId id="375" r:id="rId5"/>
    <p:sldId id="376" r:id="rId6"/>
    <p:sldId id="398" r:id="rId7"/>
    <p:sldId id="399" r:id="rId8"/>
    <p:sldId id="401" r:id="rId9"/>
    <p:sldId id="374" r:id="rId10"/>
    <p:sldId id="378" r:id="rId11"/>
    <p:sldId id="402" r:id="rId12"/>
    <p:sldId id="379" r:id="rId13"/>
    <p:sldId id="380" r:id="rId14"/>
    <p:sldId id="403" r:id="rId15"/>
    <p:sldId id="381" r:id="rId16"/>
    <p:sldId id="382" r:id="rId17"/>
    <p:sldId id="383" r:id="rId18"/>
    <p:sldId id="384" r:id="rId19"/>
    <p:sldId id="385" r:id="rId20"/>
    <p:sldId id="405" r:id="rId21"/>
    <p:sldId id="404" r:id="rId22"/>
    <p:sldId id="389" r:id="rId23"/>
    <p:sldId id="390" r:id="rId24"/>
    <p:sldId id="391" r:id="rId25"/>
    <p:sldId id="392" r:id="rId26"/>
    <p:sldId id="393" r:id="rId27"/>
    <p:sldId id="394" r:id="rId28"/>
    <p:sldId id="395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CC33"/>
    <a:srgbClr val="FF0000"/>
    <a:srgbClr val="FF3399"/>
    <a:srgbClr val="336699"/>
    <a:srgbClr val="FFFFFF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1" autoAdjust="0"/>
    <p:restoredTop sz="90929"/>
  </p:normalViewPr>
  <p:slideViewPr>
    <p:cSldViewPr>
      <p:cViewPr varScale="1">
        <p:scale>
          <a:sx n="67" d="100"/>
          <a:sy n="67" d="100"/>
        </p:scale>
        <p:origin x="192" y="1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BD6FB-7313-41B2-8D42-F9B11DCC991E}" type="slidenum">
              <a:rPr lang="da-DK" altLang="da-DK"/>
              <a:pPr/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855C9B-7678-4616-A6B3-F86965E3C3F0}" type="slidenum">
              <a:rPr lang="da-DK" altLang="da-DK"/>
              <a:pPr/>
              <a:t>‹#›</a:t>
            </a:fld>
            <a:endParaRPr lang="da-DK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9EF3BE6-0916-419B-ACF6-27A0DC3E680B}" type="slidenum">
              <a:rPr lang="da-DK" altLang="da-DK" sz="1200"/>
              <a:pPr eaLnBrk="1" hangingPunct="1"/>
              <a:t>2</a:t>
            </a:fld>
            <a:endParaRPr lang="da-DK" altLang="da-DK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2843213" y="6224588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da-DK" altLang="da-DK" sz="1400" dirty="0">
                <a:solidFill>
                  <a:schemeClr val="tx2"/>
                </a:solidFill>
              </a:rPr>
              <a:t>Carsten Scheibye 2018 </a:t>
            </a:r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2133600" y="1806575"/>
            <a:ext cx="6910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16401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59175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91400" y="6350000"/>
            <a:ext cx="1724025" cy="457200"/>
          </a:xfrm>
        </p:spPr>
        <p:txBody>
          <a:bodyPr anchor="b"/>
          <a:lstStyle>
            <a:lvl1pPr>
              <a:defRPr/>
            </a:lvl1pPr>
          </a:lstStyle>
          <a:p>
            <a:fld id="{786BA09F-3C40-4E82-B29E-A52680E0A52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694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A595B9-4C01-4E73-8235-0CC5AC09BD5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433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7372350" y="304800"/>
            <a:ext cx="1771650" cy="5791200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2057400" y="304800"/>
            <a:ext cx="5162550" cy="5791200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0C0FD-43A7-4E46-9CA9-0226A448C49C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4596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53585325-3F51-46DE-BFAD-BDBC2243B57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26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F24F6AD6-C8B5-4158-89F8-295B880EE18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912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og indholdsobje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  <a:latin typeface="Calibri" panose="020F0502020204030204" pitchFamily="34" charset="0"/>
              </a:defRPr>
            </a:lvl1pPr>
          </a:lstStyle>
          <a:p>
            <a:fld id="{A90BF684-D00B-4479-B246-C81F7AFEAE74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78880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BM0128_CBS_Kilen-267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13"/>
          <p:cNvSpPr/>
          <p:nvPr userDrawn="1"/>
        </p:nvSpPr>
        <p:spPr>
          <a:xfrm>
            <a:off x="0" y="5924550"/>
            <a:ext cx="9144000" cy="703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6099175"/>
            <a:ext cx="241141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akkrediteringer-vandret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6003925"/>
            <a:ext cx="34417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ladsholder til tekst 17"/>
          <p:cNvSpPr>
            <a:spLocks noGrp="1"/>
          </p:cNvSpPr>
          <p:nvPr>
            <p:ph type="body" sz="quarter" idx="10"/>
          </p:nvPr>
        </p:nvSpPr>
        <p:spPr>
          <a:xfrm>
            <a:off x="919163" y="406401"/>
            <a:ext cx="7308850" cy="97464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7" name="Pladsholder til tekst 19"/>
          <p:cNvSpPr>
            <a:spLocks noGrp="1"/>
          </p:cNvSpPr>
          <p:nvPr>
            <p:ph type="body" sz="quarter" idx="11"/>
          </p:nvPr>
        </p:nvSpPr>
        <p:spPr>
          <a:xfrm>
            <a:off x="919163" y="1381043"/>
            <a:ext cx="7308850" cy="210392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18" name="Pladsholder til tekst 21"/>
          <p:cNvSpPr>
            <a:spLocks noGrp="1"/>
          </p:cNvSpPr>
          <p:nvPr>
            <p:ph type="body" sz="quarter" idx="12"/>
          </p:nvPr>
        </p:nvSpPr>
        <p:spPr>
          <a:xfrm>
            <a:off x="919163" y="3484971"/>
            <a:ext cx="7308850" cy="195234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295781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BS_3CMYK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9A442D-2FE7-4F2A-8970-79E7E07D378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796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70A74C-03A3-48C2-824B-C4709F77707D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449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2057400" y="1676400"/>
            <a:ext cx="3429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5638800" y="1676400"/>
            <a:ext cx="3429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525EB2-3B5E-4D64-B884-E03EA2EECC5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33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74123-A2D7-4BB3-8256-CA96DCEDA1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9057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7062C-946A-4BE4-A6AF-8B4E47B7193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4149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4577D-8AFB-42A4-AECD-676E1AB6754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209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BCB7D-188A-497D-8D73-FC3EA2DC08E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036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9A3FA-032B-4B14-8D7A-C61996B4748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01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048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titeltypografi i masteren</a:t>
            </a:r>
          </a:p>
        </p:txBody>
      </p:sp>
      <p:sp>
        <p:nvSpPr>
          <p:cNvPr id="102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676400"/>
            <a:ext cx="7010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Klik for at redigere teksttypografierne i masteren</a:t>
            </a:r>
          </a:p>
          <a:p>
            <a:pPr lvl="1"/>
            <a:r>
              <a:rPr lang="da-DK" altLang="da-DK"/>
              <a:t>Andet niveau</a:t>
            </a:r>
          </a:p>
          <a:p>
            <a:pPr lvl="2"/>
            <a:r>
              <a:rPr lang="da-DK" altLang="da-DK"/>
              <a:t>Tredje niveau</a:t>
            </a:r>
          </a:p>
          <a:p>
            <a:pPr lvl="3"/>
            <a:r>
              <a:rPr lang="da-DK" altLang="da-DK"/>
              <a:t>Fjerde niveau</a:t>
            </a:r>
          </a:p>
          <a:p>
            <a:pPr lvl="4"/>
            <a:r>
              <a:rPr lang="da-DK" altLang="da-DK"/>
              <a:t>Femte niveau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26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2ACCDB3-86B2-42B9-B3D8-05E28D4D22D0}" type="slidenum">
              <a:rPr lang="da-DK" altLang="da-DK"/>
              <a:pPr/>
              <a:t>‹#›</a:t>
            </a:fld>
            <a:endParaRPr lang="da-DK" altLang="da-DK"/>
          </a:p>
        </p:txBody>
      </p:sp>
      <p:sp>
        <p:nvSpPr>
          <p:cNvPr id="7" name="Rectangle 22"/>
          <p:cNvSpPr>
            <a:spLocks noChangeArrowheads="1"/>
          </p:cNvSpPr>
          <p:nvPr userDrawn="1"/>
        </p:nvSpPr>
        <p:spPr bwMode="auto">
          <a:xfrm>
            <a:off x="2843213" y="6224588"/>
            <a:ext cx="3457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da-DK" altLang="da-DK" sz="1400" dirty="0">
                <a:solidFill>
                  <a:schemeClr val="tx2"/>
                </a:solidFill>
              </a:rPr>
              <a:t>Carsten Scheibye 2018 </a:t>
            </a:r>
          </a:p>
        </p:txBody>
      </p:sp>
      <p:pic>
        <p:nvPicPr>
          <p:cNvPr id="1030" name="Picture 2" descr="CBS_3CMYK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14313"/>
            <a:ext cx="7921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2" r:id="rId12"/>
    <p:sldLayoutId id="2147483923" r:id="rId13"/>
    <p:sldLayoutId id="2147483924" r:id="rId14"/>
    <p:sldLayoutId id="2147483925" r:id="rId1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ekst 2"/>
          <p:cNvSpPr>
            <a:spLocks noGrp="1"/>
          </p:cNvSpPr>
          <p:nvPr>
            <p:ph type="body" sz="quarter" idx="11"/>
          </p:nvPr>
        </p:nvSpPr>
        <p:spPr>
          <a:xfrm>
            <a:off x="919163" y="1381125"/>
            <a:ext cx="7308850" cy="1687513"/>
          </a:xfrm>
        </p:spPr>
        <p:txBody>
          <a:bodyPr/>
          <a:lstStyle/>
          <a:p>
            <a:pPr algn="ctr" eaLnBrk="1" hangingPunct="1"/>
            <a:r>
              <a:rPr lang="da-DK" alt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Produktionsteori II</a:t>
            </a:r>
          </a:p>
          <a:p>
            <a:pPr algn="ctr" eaLnBrk="1" hangingPunct="1"/>
            <a:r>
              <a:rPr lang="da-DK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Storholdsforelæsning 4</a:t>
            </a:r>
          </a:p>
        </p:txBody>
      </p:sp>
      <p:sp>
        <p:nvSpPr>
          <p:cNvPr id="8195" name="Pladsholder til tekst 3"/>
          <p:cNvSpPr>
            <a:spLocks noGrp="1"/>
          </p:cNvSpPr>
          <p:nvPr>
            <p:ph type="body" sz="quarter" idx="12"/>
          </p:nvPr>
        </p:nvSpPr>
        <p:spPr>
          <a:xfrm>
            <a:off x="611560" y="5085184"/>
            <a:ext cx="7308850" cy="664517"/>
          </a:xfrm>
        </p:spPr>
        <p:txBody>
          <a:bodyPr/>
          <a:lstStyle/>
          <a:p>
            <a:pPr algn="ctr" eaLnBrk="1" hangingPunct="1"/>
            <a:r>
              <a:rPr lang="da-D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Carsten Scheibye</a:t>
            </a:r>
          </a:p>
          <a:p>
            <a:pPr algn="ctr" eaLnBrk="1" hangingPunct="1"/>
            <a:r>
              <a:rPr lang="da-D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E8B6AF2-FEE7-4466-BB90-C096BFBB9566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4000" i="0">
                <a:latin typeface="Times New Roman" panose="02020603050405020304" pitchFamily="18" charset="0"/>
                <a:cs typeface="Times New Roman" panose="02020603050405020304" pitchFamily="18" charset="0"/>
              </a:rPr>
              <a:t>Konsekvens ved ændring i inputpriser</a:t>
            </a:r>
          </a:p>
        </p:txBody>
      </p:sp>
      <p:pic>
        <p:nvPicPr>
          <p:cNvPr id="17412" name="Picture 4" descr="Fig06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44738"/>
            <a:ext cx="660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267200" y="1390650"/>
            <a:ext cx="4876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Situation 1; 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10 €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Situation 2; 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5 €; 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10 €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¤ Benytte L for K; </a:t>
            </a:r>
            <a:r>
              <a:rPr lang="da-DK" altLang="da-DK" sz="1600">
                <a:latin typeface="Times New Roman" panose="02020603050405020304" pitchFamily="18" charset="0"/>
                <a:cs typeface="Times New Roman" panose="02020603050405020304" pitchFamily="18" charset="0"/>
              </a:rPr>
              <a:t>omkostningsminimering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¤ Opnår 14 Q med uændret TC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3803650" y="1371600"/>
            <a:ext cx="4800600" cy="5334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3875088" y="2438400"/>
            <a:ext cx="4800600" cy="5334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563938" y="4197350"/>
            <a:ext cx="533400" cy="5334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3048000" y="4724400"/>
            <a:ext cx="533400" cy="5334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4471988" y="5222875"/>
            <a:ext cx="533400" cy="53340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2878138" y="4554538"/>
            <a:ext cx="609600" cy="0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2828925" y="4543425"/>
            <a:ext cx="447675" cy="333375"/>
          </a:xfrm>
          <a:prstGeom prst="line">
            <a:avLst/>
          </a:prstGeom>
          <a:noFill/>
          <a:ln w="50800">
            <a:solidFill>
              <a:srgbClr val="FF00FF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7421" name="Oval 6"/>
          <p:cNvSpPr>
            <a:spLocks noChangeArrowheads="1"/>
          </p:cNvSpPr>
          <p:nvPr/>
        </p:nvSpPr>
        <p:spPr bwMode="auto">
          <a:xfrm>
            <a:off x="2303463" y="4249738"/>
            <a:ext cx="533400" cy="5334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2" name="Text Box 8"/>
          <p:cNvSpPr txBox="1">
            <a:spLocks noChangeArrowheads="1"/>
          </p:cNvSpPr>
          <p:nvPr/>
        </p:nvSpPr>
        <p:spPr bwMode="auto">
          <a:xfrm>
            <a:off x="6732588" y="5784850"/>
            <a:ext cx="762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da-DK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3" name="Text Box 8"/>
          <p:cNvSpPr txBox="1">
            <a:spLocks noChangeArrowheads="1"/>
          </p:cNvSpPr>
          <p:nvPr/>
        </p:nvSpPr>
        <p:spPr bwMode="auto">
          <a:xfrm>
            <a:off x="766763" y="2370138"/>
            <a:ext cx="12128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da-DK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4" name="Tekstboks 1"/>
          <p:cNvSpPr txBox="1">
            <a:spLocks noChangeArrowheads="1"/>
          </p:cNvSpPr>
          <p:nvPr/>
        </p:nvSpPr>
        <p:spPr bwMode="auto">
          <a:xfrm>
            <a:off x="1739900" y="2971800"/>
            <a:ext cx="576263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100 €</a:t>
            </a:r>
          </a:p>
        </p:txBody>
      </p:sp>
      <p:sp>
        <p:nvSpPr>
          <p:cNvPr id="17425" name="Tekstboks 17"/>
          <p:cNvSpPr txBox="1">
            <a:spLocks noChangeArrowheads="1"/>
          </p:cNvSpPr>
          <p:nvPr/>
        </p:nvSpPr>
        <p:spPr bwMode="auto">
          <a:xfrm>
            <a:off x="1419225" y="4357688"/>
            <a:ext cx="576263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70 €</a:t>
            </a:r>
          </a:p>
        </p:txBody>
      </p:sp>
      <p:sp>
        <p:nvSpPr>
          <p:cNvPr id="17426" name="Ellipse 2"/>
          <p:cNvSpPr>
            <a:spLocks noChangeArrowheads="1"/>
          </p:cNvSpPr>
          <p:nvPr/>
        </p:nvSpPr>
        <p:spPr bwMode="auto">
          <a:xfrm>
            <a:off x="1574800" y="3789363"/>
            <a:ext cx="425450" cy="287337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100 €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ChangeArrowheads="1"/>
          </p:cNvSpPr>
          <p:nvPr/>
        </p:nvSpPr>
        <p:spPr bwMode="auto">
          <a:xfrm>
            <a:off x="803275" y="1606550"/>
            <a:ext cx="1752600" cy="42703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a-DK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GB" altLang="da-DK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8867279-2E24-43B9-9ACB-546F392076EE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557338"/>
            <a:ext cx="7793037" cy="4195762"/>
          </a:xfrm>
        </p:spPr>
        <p:txBody>
          <a:bodyPr rtlCol="0">
            <a:normAutofit lnSpcReduction="10000"/>
          </a:bodyPr>
          <a:lstStyle/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viser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effekt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stigende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Outputelasticiteten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da-D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da-D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(∂Q/Q)/(</a:t>
            </a:r>
            <a:r>
              <a:rPr lang="en-US" altLang="da-DK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∂X</a:t>
            </a:r>
            <a:r>
              <a:rPr lang="en-US" altLang="da-DK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da-D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/X</a:t>
            </a:r>
            <a:r>
              <a:rPr lang="en-US" altLang="da-DK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hvor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da-DK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 (labor, capital, etc.)</a:t>
            </a:r>
          </a:p>
          <a:p>
            <a:pPr marL="342906" indent="-342906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Outputelasticitet</a:t>
            </a: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og </a:t>
            </a:r>
            <a:r>
              <a:rPr lang="en-US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US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l-GR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stigende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US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l-GR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US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62" lvl="1" indent="-285755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r>
              <a:rPr lang="el-GR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aftagende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US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9D262BA-7F93-4B25-93E4-13FFE8499FCF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457200" y="1606550"/>
            <a:ext cx="17526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</a:p>
        </p:txBody>
      </p:sp>
      <p:pic>
        <p:nvPicPr>
          <p:cNvPr id="19461" name="Picture 4" descr="Fig0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2296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588963" y="16764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429000" y="16764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Stigende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6477000" y="16764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Faldende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BB7AFA3-377B-4CC8-8318-38C2821046F1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1295400"/>
            <a:ext cx="7010400" cy="47244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Vores ”gamle ven”, </a:t>
            </a:r>
            <a:r>
              <a:rPr lang="da-DK" alt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Produktionsfunktionen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a-DK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f(X, Y, Z), hvis nu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da-DK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= f(</a:t>
            </a:r>
            <a:r>
              <a:rPr lang="da-DK" altLang="da-DK" sz="3600" dirty="0" err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da-DK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da-DK" sz="3600" dirty="0" err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</a:t>
            </a:r>
            <a:r>
              <a:rPr lang="da-DK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da-DK" sz="3600" dirty="0" err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kZ</a:t>
            </a:r>
            <a:r>
              <a:rPr lang="da-DK" altLang="da-DK" sz="36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Konstant skalaafkast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da-DK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 ; </a:t>
            </a:r>
            <a:r>
              <a:rPr lang="el-GR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</a:t>
            </a:r>
            <a:endParaRPr lang="da-DK" altLang="da-D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Faldende skalaafkast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da-DK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k ; </a:t>
            </a:r>
            <a:r>
              <a:rPr lang="el-GR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 </a:t>
            </a:r>
            <a:endParaRPr lang="da-DK" altLang="da-D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Stigende skalaafkast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da-DK" altLang="da-DK" sz="4000" dirty="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k ; </a:t>
            </a:r>
            <a:r>
              <a:rPr lang="el-GR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da-DK" sz="4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da-D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 </a:t>
            </a:r>
            <a:endParaRPr lang="da-DK" altLang="da-DK" sz="4000" dirty="0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a-DK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GB" altLang="da-DK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D8437BE-A885-433A-8F96-545EF9473C8D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08050"/>
            <a:ext cx="719772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itle 1"/>
          <p:cNvSpPr>
            <a:spLocks noGrp="1"/>
          </p:cNvSpPr>
          <p:nvPr>
            <p:ph type="title"/>
          </p:nvPr>
        </p:nvSpPr>
        <p:spPr>
          <a:xfrm>
            <a:off x="2001837" y="116632"/>
            <a:ext cx="7086600" cy="1143000"/>
          </a:xfrm>
        </p:spPr>
        <p:txBody>
          <a:bodyPr/>
          <a:lstStyle/>
          <a:p>
            <a:r>
              <a:rPr lang="en-GB" altLang="da-DK" i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Skalaafkast</a:t>
            </a:r>
            <a:endParaRPr lang="en-GB" altLang="da-DK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EEE83-1B09-F14D-A778-DB957A23B762}"/>
              </a:ext>
            </a:extLst>
          </p:cNvPr>
          <p:cNvSpPr txBox="1"/>
          <p:nvPr/>
        </p:nvSpPr>
        <p:spPr>
          <a:xfrm>
            <a:off x="362099" y="1556792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Man kan se når grafen er stigende, hvis eksponenterne tilsammen giver over 1.</a:t>
            </a:r>
          </a:p>
          <a:p>
            <a:r>
              <a:rPr lang="da-DK" dirty="0"/>
              <a:t>Fx den gule (0.8 + 0.7 = 1.5, den er stigende)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05D39C1-7DDC-40CA-A5D7-CD469CB9B7C5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332656"/>
            <a:ext cx="2946648" cy="1143000"/>
          </a:xfrm>
        </p:spPr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1638300"/>
            <a:ext cx="7010400" cy="3374876"/>
          </a:xfrm>
        </p:spPr>
        <p:txBody>
          <a:bodyPr/>
          <a:lstStyle/>
          <a:p>
            <a:pPr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 konkurrencefordel</a:t>
            </a:r>
          </a:p>
          <a:p>
            <a:pPr lvl="1"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Produktinnovation</a:t>
            </a:r>
          </a:p>
          <a:p>
            <a:pPr lvl="1"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Procesinnovation</a:t>
            </a:r>
          </a:p>
          <a:p>
            <a:pPr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har betydning for </a:t>
            </a:r>
            <a:r>
              <a:rPr lang="da-DK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isokvanter</a:t>
            </a: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Produktinnovation; helt nyt kort</a:t>
            </a:r>
          </a:p>
          <a:p>
            <a:pPr lvl="1" eaLnBrk="1" hangingPunct="1"/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 innovation; mod </a:t>
            </a:r>
            <a:r>
              <a:rPr lang="da-DK" alt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origo</a:t>
            </a: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7D435E-84FB-4641-9DF6-3D6B41706AF5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Kapitel 8, del heraf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Begynder med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Omkostningers natur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Omkostningsfunktioner, kort og lang sigt</a:t>
            </a:r>
          </a:p>
          <a:p>
            <a:pPr eaLnBrk="1" hangingPunct="1">
              <a:buFontTx/>
              <a:buNone/>
            </a:pPr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 ses hurtigt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Produktionsteorien bygger bro til omkostningsforståelse og -indsigt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Nødvendig for at træffe beslutninger med henblik på værdimaksimering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05B974F-5C7C-4D7E-A94A-50594E9B5F83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Indledende refleksion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Eksplicitte omkostninger</a:t>
            </a: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Implicitte omkostninger</a:t>
            </a: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Begge må tages i betragtning</a:t>
            </a: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De relevante økonomiske omkostninger inkluderer offeromkostninger</a:t>
            </a: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”Glem” bogførte omkostninger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74B9B9-CB07-4EA3-A993-A2477C7F5535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41275" y="3411538"/>
            <a:ext cx="1981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41275" y="4665663"/>
            <a:ext cx="1981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34925" y="2819400"/>
            <a:ext cx="1981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Betragtninger på kort sigt</a:t>
            </a:r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010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 ved, at på kort sigt (</a:t>
            </a:r>
            <a:r>
              <a:rPr lang="en-GB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short-run)</a:t>
            </a: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 mindst 1 input ressource fast (</a:t>
            </a:r>
            <a:r>
              <a:rPr lang="en-GB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8" name="Text Box 4"/>
          <p:cNvSpPr txBox="1">
            <a:spLocks noChangeArrowheads="1"/>
          </p:cNvSpPr>
          <p:nvPr/>
        </p:nvSpPr>
        <p:spPr bwMode="auto">
          <a:xfrm>
            <a:off x="1752600" y="2720975"/>
            <a:ext cx="73914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= TC = f(Q)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Fixed Cost = TFC</a:t>
            </a:r>
            <a:endParaRPr lang="en-US" altLang="da-DK" sz="2000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(produktions</a:t>
            </a:r>
            <a:r>
              <a:rPr lang="en-US" altLang="da-DK" sz="20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afhængige</a:t>
            </a: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Variable Cost = TVC</a:t>
            </a:r>
            <a:endParaRPr lang="en-US" altLang="da-DK" sz="2000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(produktions</a:t>
            </a:r>
            <a:r>
              <a:rPr lang="en-US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afhængige</a:t>
            </a: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da-DK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TFC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da-DK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TVC</a:t>
            </a:r>
          </a:p>
        </p:txBody>
      </p:sp>
      <p:sp>
        <p:nvSpPr>
          <p:cNvPr id="25609" name="Text Box 5"/>
          <p:cNvSpPr txBox="1">
            <a:spLocks noChangeArrowheads="1"/>
          </p:cNvSpPr>
          <p:nvPr/>
        </p:nvSpPr>
        <p:spPr bwMode="auto">
          <a:xfrm>
            <a:off x="0" y="2895600"/>
            <a:ext cx="3581400" cy="322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a-DK" altLang="da-DK" sz="1800" i="1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 omkostninger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a-DK" altLang="da-DK" sz="900" i="1">
              <a:solidFill>
                <a:srgbClr val="33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a-DK" altLang="da-DK" sz="1800" i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 faste omkostninger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a-DK" altLang="da-DK" sz="1800" i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a-DK" altLang="da-DK" sz="1800" i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da-DK" altLang="da-DK" sz="1800" i="1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Totale variable omkostninger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a-DK" altLang="da-DK" sz="2000" i="1">
              <a:solidFill>
                <a:srgbClr val="FF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31CBF3C-6D3B-4B9D-9699-84F3A0EEC728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1116013" y="1600200"/>
            <a:ext cx="2389187" cy="396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gælder også følgende </a:t>
            </a:r>
          </a:p>
        </p:txBody>
      </p:sp>
      <p:sp>
        <p:nvSpPr>
          <p:cNvPr id="26629" name="Text Box 4"/>
          <p:cNvSpPr txBox="1">
            <a:spLocks noChangeArrowheads="1"/>
          </p:cNvSpPr>
          <p:nvPr/>
        </p:nvSpPr>
        <p:spPr bwMode="auto">
          <a:xfrm>
            <a:off x="1258888" y="1905000"/>
            <a:ext cx="7808912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Cost = ATC = TC/Q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Average Fixed Cost = AFC = TFC/Q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Average Variable Cost = AVC = TVC/Q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ATC = AFC + AVC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Cost = MC = ∂TC/∂Q = ∂TVC/∂Q</a:t>
            </a:r>
          </a:p>
        </p:txBody>
      </p:sp>
      <p:sp>
        <p:nvSpPr>
          <p:cNvPr id="26630" name="AutoShape 9"/>
          <p:cNvSpPr>
            <a:spLocks noChangeArrowheads="1"/>
          </p:cNvSpPr>
          <p:nvPr/>
        </p:nvSpPr>
        <p:spPr bwMode="auto">
          <a:xfrm>
            <a:off x="0" y="1524000"/>
            <a:ext cx="1752600" cy="2057400"/>
          </a:xfrm>
          <a:prstGeom prst="wedgeEllipseCallout">
            <a:avLst>
              <a:gd name="adj1" fmla="val 43208"/>
              <a:gd name="adj2" fmla="val 67903"/>
            </a:avLst>
          </a:prstGeom>
          <a:solidFill>
            <a:srgbClr val="FFFF00"/>
          </a:solidFill>
          <a:ln w="127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8738" y="1954213"/>
            <a:ext cx="1676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Gennemsnits-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Marginal-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”tanker”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9F3FDE6-07F9-4083-B9B1-7E5EBA1DFADF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188640"/>
            <a:ext cx="3202855" cy="1143000"/>
          </a:xfrm>
        </p:spPr>
        <p:txBody>
          <a:bodyPr/>
          <a:lstStyle/>
          <a:p>
            <a:pPr eaLnBrk="1" hangingPunct="1"/>
            <a:r>
              <a:rPr lang="da-DK" altLang="da-DK" sz="4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Sidste gang</a:t>
            </a:r>
            <a:endParaRPr lang="en-GB" altLang="da-DK" sz="40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72390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 generelt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Produktionsfunktionen 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Variabel- og fast input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Kort- og lang sigt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Optimering, en variabel input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Optimering, flere variable inputs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Begreber; MP, MRP, MRTS m.v.</a:t>
            </a:r>
          </a:p>
          <a:p>
            <a:pPr eaLnBrk="1" hangingPunct="1">
              <a:lnSpc>
                <a:spcPct val="90000"/>
              </a:lnSpc>
            </a:pPr>
            <a:endParaRPr lang="da-DK" altLang="da-DK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Godt ind i ME Kapitel 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67E8DDC-8E16-4DA6-94F0-6BF6AD792D26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701675" y="2420938"/>
            <a:ext cx="1676400" cy="39036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620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 sz="4000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Hypotetisk omkostningsforløb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7010400" cy="1425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altLang="da-DK" i="1">
                <a:latin typeface="Times New Roman" panose="02020603050405020304" pitchFamily="18" charset="0"/>
                <a:cs typeface="Times New Roman" panose="02020603050405020304" pitchFamily="18" charset="0"/>
              </a:rPr>
              <a:t>Blandt meget andet</a:t>
            </a: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, at:</a:t>
            </a: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TC funktion af Q</a:t>
            </a:r>
          </a:p>
        </p:txBody>
      </p:sp>
      <p:pic>
        <p:nvPicPr>
          <p:cNvPr id="27654" name="Billed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420938"/>
            <a:ext cx="7510463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121025" y="3716338"/>
            <a:ext cx="914400" cy="2449512"/>
          </a:xfrm>
          <a:prstGeom prst="ellipse">
            <a:avLst/>
          </a:prstGeom>
          <a:noFill/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1990725" y="3713163"/>
            <a:ext cx="914400" cy="2449512"/>
          </a:xfrm>
          <a:prstGeom prst="ellips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4594225" y="3716338"/>
            <a:ext cx="914400" cy="2449512"/>
          </a:xfrm>
          <a:prstGeom prst="ellipse">
            <a:avLst/>
          </a:prstGeom>
          <a:noFill/>
          <a:ln w="50800">
            <a:solidFill>
              <a:srgbClr val="00B0F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2627313" y="5129213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219700" y="5376863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5208588" y="5122863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1" name="Oval 12"/>
          <p:cNvSpPr>
            <a:spLocks noChangeArrowheads="1"/>
          </p:cNvSpPr>
          <p:nvPr/>
        </p:nvSpPr>
        <p:spPr bwMode="auto">
          <a:xfrm>
            <a:off x="2633663" y="5372100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2" name="Oval 6"/>
          <p:cNvSpPr>
            <a:spLocks noChangeArrowheads="1"/>
          </p:cNvSpPr>
          <p:nvPr/>
        </p:nvSpPr>
        <p:spPr bwMode="auto">
          <a:xfrm>
            <a:off x="3267075" y="5207000"/>
            <a:ext cx="585788" cy="574675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3" name="Oval 7"/>
          <p:cNvSpPr>
            <a:spLocks noChangeArrowheads="1"/>
          </p:cNvSpPr>
          <p:nvPr/>
        </p:nvSpPr>
        <p:spPr bwMode="auto">
          <a:xfrm>
            <a:off x="7308850" y="3713163"/>
            <a:ext cx="914400" cy="2447925"/>
          </a:xfrm>
          <a:prstGeom prst="ellipse">
            <a:avLst/>
          </a:prstGeom>
          <a:noFill/>
          <a:ln w="50800">
            <a:solidFill>
              <a:srgbClr val="33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4" name="Oval 10"/>
          <p:cNvSpPr>
            <a:spLocks noChangeArrowheads="1"/>
          </p:cNvSpPr>
          <p:nvPr/>
        </p:nvSpPr>
        <p:spPr bwMode="auto">
          <a:xfrm>
            <a:off x="7380288" y="5372100"/>
            <a:ext cx="215900" cy="19367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5" name="Oval 10"/>
          <p:cNvSpPr>
            <a:spLocks noChangeArrowheads="1"/>
          </p:cNvSpPr>
          <p:nvPr/>
        </p:nvSpPr>
        <p:spPr bwMode="auto">
          <a:xfrm>
            <a:off x="4670425" y="5373688"/>
            <a:ext cx="215900" cy="19367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6" name="Oval 10"/>
          <p:cNvSpPr>
            <a:spLocks noChangeArrowheads="1"/>
          </p:cNvSpPr>
          <p:nvPr/>
        </p:nvSpPr>
        <p:spPr bwMode="auto">
          <a:xfrm>
            <a:off x="1187450" y="5373688"/>
            <a:ext cx="215900" cy="193675"/>
          </a:xfrm>
          <a:prstGeom prst="ellipse">
            <a:avLst/>
          </a:prstGeom>
          <a:solidFill>
            <a:srgbClr val="00B0F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7" name="Oval 9"/>
          <p:cNvSpPr>
            <a:spLocks noChangeArrowheads="1"/>
          </p:cNvSpPr>
          <p:nvPr/>
        </p:nvSpPr>
        <p:spPr bwMode="auto">
          <a:xfrm>
            <a:off x="1619250" y="5146675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68" name="Oval 12"/>
          <p:cNvSpPr>
            <a:spLocks noChangeArrowheads="1"/>
          </p:cNvSpPr>
          <p:nvPr/>
        </p:nvSpPr>
        <p:spPr bwMode="auto">
          <a:xfrm>
            <a:off x="1625600" y="5389563"/>
            <a:ext cx="215900" cy="193675"/>
          </a:xfrm>
          <a:prstGeom prst="ellipse">
            <a:avLst/>
          </a:prstGeom>
          <a:solidFill>
            <a:srgbClr val="99CC00"/>
          </a:solidFill>
          <a:ln w="12700">
            <a:solidFill>
              <a:srgbClr val="99CC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5875"/>
            <a:ext cx="5005387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4A2C820-DE0F-47E4-A0A2-ACEA6DF8B8FD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Oval 26"/>
          <p:cNvSpPr>
            <a:spLocks noChangeArrowheads="1"/>
          </p:cNvSpPr>
          <p:nvPr/>
        </p:nvSpPr>
        <p:spPr bwMode="auto">
          <a:xfrm>
            <a:off x="5151438" y="4818063"/>
            <a:ext cx="150812" cy="1524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Text Box 11"/>
          <p:cNvSpPr txBox="1">
            <a:spLocks noChangeArrowheads="1"/>
          </p:cNvSpPr>
          <p:nvPr/>
        </p:nvSpPr>
        <p:spPr bwMode="auto">
          <a:xfrm>
            <a:off x="7164388" y="692150"/>
            <a:ext cx="1676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Konstant vertikal afstand mellem TC og TVC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7059613" y="4292600"/>
            <a:ext cx="190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MC skærer ATC og AVC </a:t>
            </a:r>
            <a:r>
              <a:rPr lang="da-DK" altLang="da-DK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nedefra</a:t>
            </a: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disses minima!</a:t>
            </a:r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395288" y="3276600"/>
            <a:ext cx="18288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0" name="Rectangle 5"/>
          <p:cNvSpPr>
            <a:spLocks noChangeArrowheads="1"/>
          </p:cNvSpPr>
          <p:nvPr/>
        </p:nvSpPr>
        <p:spPr bwMode="auto">
          <a:xfrm>
            <a:off x="395288" y="1905000"/>
            <a:ext cx="1828800" cy="1447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471488" y="1905000"/>
            <a:ext cx="1676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Når dette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”plottes”</a:t>
            </a:r>
            <a:endParaRPr lang="en-GB" alt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Rectangle 7"/>
          <p:cNvSpPr>
            <a:spLocks noChangeArrowheads="1"/>
          </p:cNvSpPr>
          <p:nvPr/>
        </p:nvSpPr>
        <p:spPr bwMode="auto">
          <a:xfrm>
            <a:off x="395288" y="3505200"/>
            <a:ext cx="1905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 antager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kontinuert </a:t>
            </a:r>
          </a:p>
        </p:txBody>
      </p:sp>
      <p:sp>
        <p:nvSpPr>
          <p:cNvPr id="28683" name="Oval 26"/>
          <p:cNvSpPr>
            <a:spLocks noChangeArrowheads="1"/>
          </p:cNvSpPr>
          <p:nvPr/>
        </p:nvSpPr>
        <p:spPr bwMode="auto">
          <a:xfrm>
            <a:off x="5014913" y="4970463"/>
            <a:ext cx="150812" cy="152400"/>
          </a:xfrm>
          <a:prstGeom prst="ellipse">
            <a:avLst/>
          </a:prstGeom>
          <a:noFill/>
          <a:ln w="28575">
            <a:solidFill>
              <a:srgbClr val="FFC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A1B9C2B-C3C2-474A-8FBD-57452FCFCB36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250825" y="1905000"/>
            <a:ext cx="2111375" cy="34464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Betragtninger på lang sigt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250825" y="1905000"/>
            <a:ext cx="8588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ctr">
              <a:spcBef>
                <a:spcPct val="50000"/>
              </a:spcBef>
              <a:buClrTx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Long-Run Total Cost = LRTC = f(Q)</a:t>
            </a:r>
            <a:endParaRPr lang="en-US" alt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(udledes på baggrund af ekspansionsvejen)</a:t>
            </a: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spcBef>
                <a:spcPct val="50000"/>
              </a:spcBef>
              <a:buClrTx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Long-Run Average Cost = LRAC = LRTC/Q</a:t>
            </a:r>
            <a:endParaRPr lang="en-US" altLang="da-D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(udledes på baggrund af LRTC, eller LRTC på baggrund af LRAC) </a:t>
            </a:r>
            <a:endParaRPr lang="da-DK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ClrTx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Long-Run Marginal Cost = LRMC = ∂LRTC/∂Q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da-DK" alt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(udledes på baggrund af LRTC; eller LRTC på baggrund af LRMC)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874773-3691-4ABF-8C62-E9C827CC7DF3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Grafisk illustration</a:t>
            </a:r>
          </a:p>
        </p:txBody>
      </p:sp>
      <p:pic>
        <p:nvPicPr>
          <p:cNvPr id="30724" name="Picture 4" descr="Fig07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5033963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03950" y="2924175"/>
            <a:ext cx="3048000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LRAC udledes fra LRTC</a:t>
            </a:r>
          </a:p>
          <a:p>
            <a:pPr>
              <a:spcBef>
                <a:spcPct val="50000"/>
              </a:spcBef>
              <a:buClrTx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Tænk på skalaafkast</a:t>
            </a:r>
          </a:p>
          <a:p>
            <a:pPr>
              <a:spcBef>
                <a:spcPct val="50000"/>
              </a:spcBef>
              <a:buClrTx/>
            </a:pPr>
            <a:endParaRPr lang="da-DK" altLang="da-DK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LRMC bestemmes af LRTC’s hældning</a:t>
            </a:r>
          </a:p>
          <a:p>
            <a:pPr>
              <a:spcBef>
                <a:spcPct val="50000"/>
              </a:spcBef>
              <a:buClrTx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LRMC skærer LRAC nedefra i dennes minimum</a:t>
            </a:r>
          </a:p>
          <a:p>
            <a:pPr>
              <a:spcBef>
                <a:spcPct val="50000"/>
              </a:spcBef>
              <a:buClrTx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LRAC = LRTC/Q</a:t>
            </a: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4114800" y="931863"/>
            <a:ext cx="22098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Ekspansionsvej</a:t>
            </a:r>
          </a:p>
        </p:txBody>
      </p:sp>
      <p:sp>
        <p:nvSpPr>
          <p:cNvPr id="30727" name="Oval 11"/>
          <p:cNvSpPr>
            <a:spLocks noChangeArrowheads="1"/>
          </p:cNvSpPr>
          <p:nvPr/>
        </p:nvSpPr>
        <p:spPr bwMode="auto">
          <a:xfrm>
            <a:off x="2895600" y="1828800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8" name="Oval 12"/>
          <p:cNvSpPr>
            <a:spLocks noChangeArrowheads="1"/>
          </p:cNvSpPr>
          <p:nvPr/>
        </p:nvSpPr>
        <p:spPr bwMode="auto">
          <a:xfrm>
            <a:off x="4376738" y="4495800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9" name="Oval 13"/>
          <p:cNvSpPr>
            <a:spLocks noChangeArrowheads="1"/>
          </p:cNvSpPr>
          <p:nvPr/>
        </p:nvSpPr>
        <p:spPr bwMode="auto">
          <a:xfrm>
            <a:off x="1524000" y="3657600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0" name="Oval 14"/>
          <p:cNvSpPr>
            <a:spLocks noChangeArrowheads="1"/>
          </p:cNvSpPr>
          <p:nvPr/>
        </p:nvSpPr>
        <p:spPr bwMode="auto">
          <a:xfrm>
            <a:off x="3886200" y="2286000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1" name="Oval 15"/>
          <p:cNvSpPr>
            <a:spLocks noChangeArrowheads="1"/>
          </p:cNvSpPr>
          <p:nvPr/>
        </p:nvSpPr>
        <p:spPr bwMode="auto">
          <a:xfrm>
            <a:off x="3411538" y="1928813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2" name="Oval 16"/>
          <p:cNvSpPr>
            <a:spLocks noChangeArrowheads="1"/>
          </p:cNvSpPr>
          <p:nvPr/>
        </p:nvSpPr>
        <p:spPr bwMode="auto">
          <a:xfrm>
            <a:off x="4367213" y="3633788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3" name="Oval 17"/>
          <p:cNvSpPr>
            <a:spLocks noChangeArrowheads="1"/>
          </p:cNvSpPr>
          <p:nvPr/>
        </p:nvSpPr>
        <p:spPr bwMode="auto">
          <a:xfrm>
            <a:off x="4400550" y="5756275"/>
            <a:ext cx="304800" cy="3048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4" name="Tekstboks 17"/>
          <p:cNvSpPr txBox="1">
            <a:spLocks noChangeArrowheads="1"/>
          </p:cNvSpPr>
          <p:nvPr/>
        </p:nvSpPr>
        <p:spPr bwMode="auto">
          <a:xfrm>
            <a:off x="922338" y="3006725"/>
            <a:ext cx="8493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LTC (€)</a:t>
            </a:r>
          </a:p>
        </p:txBody>
      </p:sp>
      <p:sp>
        <p:nvSpPr>
          <p:cNvPr id="30735" name="Tekstboks 17"/>
          <p:cNvSpPr txBox="1">
            <a:spLocks noChangeArrowheads="1"/>
          </p:cNvSpPr>
          <p:nvPr/>
        </p:nvSpPr>
        <p:spPr bwMode="auto">
          <a:xfrm>
            <a:off x="922338" y="4811713"/>
            <a:ext cx="84931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LAC </a:t>
            </a:r>
          </a:p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LMC(€)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F3B455E-5341-475C-8568-2D2AE8577894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056" y="385763"/>
            <a:ext cx="7086600" cy="1143000"/>
          </a:xfrm>
        </p:spPr>
        <p:txBody>
          <a:bodyPr/>
          <a:lstStyle/>
          <a:p>
            <a:pPr algn="ctr"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Sammenhæng mellem SRAC og LRAC</a:t>
            </a: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6732588" y="3716338"/>
            <a:ext cx="2069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Uendeligt antal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muligheder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1528763"/>
            <a:ext cx="59848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55ED074-EA04-436A-98F7-0033963E502B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26939" y="764704"/>
            <a:ext cx="7086600" cy="5105400"/>
          </a:xfrm>
        </p:spPr>
        <p:txBody>
          <a:bodyPr/>
          <a:lstStyle/>
          <a:p>
            <a:pPr algn="ctr" eaLnBrk="1" hangingPunct="1"/>
            <a:r>
              <a:rPr lang="da-DK" altLang="da-DK" sz="4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Nok for i dag.</a:t>
            </a:r>
            <a:br>
              <a:rPr lang="da-DK" altLang="da-DK" sz="4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altLang="da-DK" sz="40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 dog!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E9852D-EF5D-4E2A-AB1F-0D96D25B4ECE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Char char="q"/>
            </a:pPr>
            <a:r>
              <a:rPr lang="da-DK" altLang="da-DK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 arbejdsdage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Del af det pædagogiske princip på ME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At arbejde med og derved afprøve stoffet giver grundlag for refleksion med hensyn til ”hvor god er jeg egentlig p.t. til det”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 er altså ikke nok at læse, høre og snakke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Der skal også arbejde til</a:t>
            </a:r>
          </a:p>
          <a:p>
            <a:pPr eaLnBrk="1" hangingPunct="1"/>
            <a:r>
              <a:rPr lang="da-DK" altLang="da-DK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Heraf navn og mening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643BC06-BC71-48A8-8B66-28A7AC08E565}" type="slidenum">
              <a:rPr lang="da-DK" altLang="da-DK" sz="14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da-DK" altLang="da-DK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Arbejdsdage og Udbytte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5334000" y="6092825"/>
            <a:ext cx="3810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1" name="Picture 14" descr="Fig06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82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381000" y="2514600"/>
            <a:ext cx="26670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Rectangle 17"/>
          <p:cNvSpPr>
            <a:spLocks noChangeArrowheads="1"/>
          </p:cNvSpPr>
          <p:nvPr/>
        </p:nvSpPr>
        <p:spPr bwMode="auto">
          <a:xfrm>
            <a:off x="6172200" y="2514600"/>
            <a:ext cx="2667000" cy="3581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Text Box 9"/>
          <p:cNvSpPr txBox="1">
            <a:spLocks noChangeArrowheads="1"/>
          </p:cNvSpPr>
          <p:nvPr/>
        </p:nvSpPr>
        <p:spPr bwMode="auto">
          <a:xfrm>
            <a:off x="2895600" y="2414588"/>
            <a:ext cx="2057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Input af Tid</a:t>
            </a:r>
            <a:endParaRPr lang="en-GB" altLang="da-D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5334000" y="5791200"/>
            <a:ext cx="3276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Input af ”hjernemasse”</a:t>
            </a:r>
            <a:endParaRPr lang="en-GB" altLang="da-D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6" name="Text Box 19"/>
          <p:cNvSpPr txBox="1">
            <a:spLocks noChangeArrowheads="1"/>
          </p:cNvSpPr>
          <p:nvPr/>
        </p:nvSpPr>
        <p:spPr bwMode="auto">
          <a:xfrm>
            <a:off x="5181600" y="4953000"/>
            <a:ext cx="1981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Resultat X</a:t>
            </a:r>
            <a:endParaRPr lang="en-GB" altLang="da-DK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7" name="Text Box 20"/>
          <p:cNvSpPr txBox="1">
            <a:spLocks noChangeArrowheads="1"/>
          </p:cNvSpPr>
          <p:nvPr/>
        </p:nvSpPr>
        <p:spPr bwMode="auto">
          <a:xfrm>
            <a:off x="5562600" y="3962400"/>
            <a:ext cx="358140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Resultat Y, måske mere end 2 × X? Næppe ½</a:t>
            </a:r>
            <a:endParaRPr lang="en-GB" altLang="da-DK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8" name="Rectangle 13"/>
          <p:cNvSpPr>
            <a:spLocks noChangeArrowheads="1"/>
          </p:cNvSpPr>
          <p:nvPr/>
        </p:nvSpPr>
        <p:spPr bwMode="auto">
          <a:xfrm>
            <a:off x="4419600" y="4572000"/>
            <a:ext cx="304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9" name="Rectangle 21"/>
          <p:cNvSpPr>
            <a:spLocks noChangeArrowheads="1"/>
          </p:cNvSpPr>
          <p:nvPr/>
        </p:nvSpPr>
        <p:spPr bwMode="auto">
          <a:xfrm>
            <a:off x="5053013" y="3505200"/>
            <a:ext cx="304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30" name="Text Box 22"/>
          <p:cNvSpPr txBox="1">
            <a:spLocks noChangeArrowheads="1"/>
          </p:cNvSpPr>
          <p:nvPr/>
        </p:nvSpPr>
        <p:spPr bwMode="auto">
          <a:xfrm>
            <a:off x="381000" y="1319213"/>
            <a:ext cx="8382000" cy="11969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da-DK" altLang="da-D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 man måske få den tanke, at der et eller andet sted, og i et vist omfang kan være ”stigende skalaafkast”? Næppe faldende, vel i hvert fald minimum konstant</a:t>
            </a:r>
          </a:p>
        </p:txBody>
      </p:sp>
      <p:sp>
        <p:nvSpPr>
          <p:cNvPr id="34831" name="Text Box 23"/>
          <p:cNvSpPr txBox="1">
            <a:spLocks noChangeArrowheads="1"/>
          </p:cNvSpPr>
          <p:nvPr/>
        </p:nvSpPr>
        <p:spPr bwMode="auto">
          <a:xfrm>
            <a:off x="533400" y="2970213"/>
            <a:ext cx="28956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Spøg til side</a:t>
            </a:r>
          </a:p>
          <a:p>
            <a:pPr>
              <a:spcBef>
                <a:spcPct val="50000"/>
              </a:spcBef>
              <a:buClrTx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pPr>
              <a:spcBef>
                <a:spcPct val="50000"/>
              </a:spcBef>
              <a:buClrTx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</a:p>
          <a:p>
            <a:pPr>
              <a:spcBef>
                <a:spcPct val="50000"/>
              </a:spcBef>
              <a:buClrTx/>
            </a:pPr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Vigtigt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070191B-7619-42BE-A570-9F605ADFDD5D}" type="slidenum">
              <a:rPr lang="da-DK" altLang="da-DK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da-DK" altLang="da-DK" sz="1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7163" cy="45418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a-DK" altLang="da-DK" sz="4800">
                <a:latin typeface="Times New Roman" panose="02020603050405020304" pitchFamily="18" charset="0"/>
                <a:cs typeface="Times New Roman" panose="02020603050405020304" pitchFamily="18" charset="0"/>
              </a:rPr>
              <a:t>Arbejdsdagene er vigtige for jeres resultater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da-DK" altLang="da-DK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da-DK" altLang="da-DK" sz="4800">
                <a:latin typeface="Times New Roman" panose="02020603050405020304" pitchFamily="18" charset="0"/>
                <a:cs typeface="Times New Roman" panose="02020603050405020304" pitchFamily="18" charset="0"/>
              </a:rPr>
              <a:t>God vind på den kommende Arbejdsdag</a:t>
            </a: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EBF2C1B-0C01-4991-AAF9-AD3B47AE56DF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Læst? Huske?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57400" y="1052513"/>
            <a:ext cx="7010400" cy="4800600"/>
          </a:xfrm>
          <a:noFill/>
        </p:spPr>
        <p:txBody>
          <a:bodyPr/>
          <a:lstStyle/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Kort sigt?</a:t>
            </a: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Isokost-linje</a:t>
            </a: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961752" y="1585913"/>
            <a:ext cx="22092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Mindst en input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ressource er fast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733800" y="2500313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624869" y="1585913"/>
            <a:ext cx="3012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Ingen input ressourcer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 faste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858000" y="2500313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655370" y="3871913"/>
            <a:ext cx="31077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forskellige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input-kombinationer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der kan anskaffes til en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omkostning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886200" y="5472113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90682" y="3871913"/>
            <a:ext cx="28648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forskellige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output-kombinationer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der kan produceres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ved givent input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897688" y="5472113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B81D528-751B-43BC-A434-7EA4548D454D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057400" y="1196975"/>
            <a:ext cx="7010400" cy="4800600"/>
          </a:xfrm>
          <a:noFill/>
        </p:spPr>
        <p:txBody>
          <a:bodyPr/>
          <a:lstStyle/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Kort sigt?</a:t>
            </a: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Isokost-linje?</a:t>
            </a:r>
          </a:p>
          <a:p>
            <a:pPr eaLnBrk="1" hangingPunct="1"/>
            <a:endParaRPr lang="da-DK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2961752" y="1730375"/>
            <a:ext cx="220925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Mindst en input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ressource er fast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3733800" y="2644775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5624869" y="1730375"/>
            <a:ext cx="30123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Ingen input ressourcer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er faste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6858000" y="2644775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2655370" y="4016375"/>
            <a:ext cx="310777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forskellige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input-kombinationer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der kan anskaffes til en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omkostning</a:t>
            </a: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3886200" y="5616575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5790682" y="4016375"/>
            <a:ext cx="28648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forskellige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output-kombinationer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der kan produceres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ved givent input</a:t>
            </a:r>
          </a:p>
        </p:txBody>
      </p:sp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6897688" y="5616575"/>
            <a:ext cx="609600" cy="685800"/>
          </a:xfrm>
          <a:prstGeom prst="rect">
            <a:avLst/>
          </a:prstGeom>
          <a:noFill/>
          <a:ln w="53975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4038600" y="5845175"/>
            <a:ext cx="152400" cy="3810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 flipH="1">
            <a:off x="4191000" y="5616575"/>
            <a:ext cx="152400" cy="6096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3886200" y="2873375"/>
            <a:ext cx="152400" cy="3810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 flipH="1">
            <a:off x="4038600" y="2644775"/>
            <a:ext cx="152400" cy="609600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12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086600" cy="1143000"/>
          </a:xfrm>
        </p:spPr>
        <p:txBody>
          <a:bodyPr/>
          <a:lstStyle/>
          <a:p>
            <a:pPr eaLnBrk="1" hangingPunct="1"/>
            <a:r>
              <a:rPr lang="da-DK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Læst? Huske?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B773918-C816-4040-B8FA-FD45D977FF3D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1028"/>
          <p:cNvSpPr>
            <a:spLocks noGrp="1" noChangeArrowheads="1"/>
          </p:cNvSpPr>
          <p:nvPr>
            <p:ph type="title"/>
          </p:nvPr>
        </p:nvSpPr>
        <p:spPr>
          <a:xfrm>
            <a:off x="3779912" y="188640"/>
            <a:ext cx="1944216" cy="1143000"/>
          </a:xfrm>
          <a:noFill/>
        </p:spPr>
        <p:txBody>
          <a:bodyPr/>
          <a:lstStyle/>
          <a:p>
            <a:pPr eaLnBrk="1" hangingPunct="1"/>
            <a:r>
              <a:rPr lang="da-DK" altLang="da-DK" sz="40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altLang="da-DK" sz="40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403648" y="1700808"/>
            <a:ext cx="7010400" cy="4419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Afslutter ME Kapitel 7</a:t>
            </a:r>
          </a:p>
          <a:p>
            <a:pPr eaLnBrk="1" hangingPunct="1"/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Lidt dybere i ekspansionsvejene</a:t>
            </a:r>
          </a:p>
          <a:p>
            <a:pPr eaLnBrk="1" hangingPunct="1"/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Skalaafkast</a:t>
            </a:r>
          </a:p>
          <a:p>
            <a:pPr eaLnBrk="1" hangingPunct="1"/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Lidt om innovation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Begynder på ME Kapitel 8</a:t>
            </a:r>
          </a:p>
          <a:p>
            <a:pPr eaLnBrk="1" hangingPunct="1"/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Omkostningers natur</a:t>
            </a:r>
          </a:p>
          <a:p>
            <a:pPr eaLnBrk="1" hangingPunct="1"/>
            <a:r>
              <a:rPr lang="da-DK" alt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Omkostningsfunktioner, kort og lang sigt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da-DK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Lidt om Arbejdsdage</a:t>
            </a:r>
            <a:endParaRPr lang="en-GB" alt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Pladsholder til diasnumm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1B0196D-3C9F-40E1-B2E9-06D1B866C771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14"/>
          <p:cNvSpPr>
            <a:spLocks noChangeArrowheads="1"/>
          </p:cNvSpPr>
          <p:nvPr/>
        </p:nvSpPr>
        <p:spPr bwMode="auto">
          <a:xfrm>
            <a:off x="457200" y="1447800"/>
            <a:ext cx="2057400" cy="3886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57400" y="296863"/>
            <a:ext cx="7086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Optimeringsprincippet – ”Teknikken”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6576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Marginal </a:t>
            </a: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b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Product of Labor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endParaRPr lang="en-US" altLang="da-DK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356100" y="1905000"/>
            <a:ext cx="46355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en-US" altLang="da-DK" baseline="-250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= (MP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)(MR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838200" y="2971800"/>
            <a:ext cx="365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Marginal Resource</a:t>
            </a:r>
            <a:b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of Labor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0" y="3200400"/>
            <a:ext cx="2808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en-US" altLang="da-DK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MC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13321" name="Group 8"/>
          <p:cNvGrpSpPr>
            <a:grpSpLocks/>
          </p:cNvGrpSpPr>
          <p:nvPr/>
        </p:nvGrpSpPr>
        <p:grpSpPr bwMode="auto">
          <a:xfrm>
            <a:off x="6889750" y="2971800"/>
            <a:ext cx="1066800" cy="1066800"/>
            <a:chOff x="3168" y="2304"/>
            <a:chExt cx="672" cy="672"/>
          </a:xfrm>
        </p:grpSpPr>
        <p:sp>
          <p:nvSpPr>
            <p:cNvPr id="13327" name="Text Box 9"/>
            <p:cNvSpPr txBox="1">
              <a:spLocks noChangeArrowheads="1"/>
            </p:cNvSpPr>
            <p:nvPr/>
          </p:nvSpPr>
          <p:spPr bwMode="auto">
            <a:xfrm>
              <a:off x="3168" y="2304"/>
              <a:ext cx="6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FontTx/>
                <a:buNone/>
              </a:pPr>
              <a: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  <a:t>∂TC</a:t>
              </a:r>
              <a:b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da-DK">
                  <a:latin typeface="Times New Roman" panose="02020603050405020304" pitchFamily="18" charset="0"/>
                  <a:cs typeface="Times New Roman" panose="02020603050405020304" pitchFamily="18" charset="0"/>
                </a:rPr>
                <a:t> ∂L</a:t>
              </a:r>
            </a:p>
          </p:txBody>
        </p:sp>
        <p:sp>
          <p:nvSpPr>
            <p:cNvPr id="13328" name="Line 10"/>
            <p:cNvSpPr>
              <a:spLocks noChangeShapeType="1"/>
            </p:cNvSpPr>
            <p:nvPr/>
          </p:nvSpPr>
          <p:spPr bwMode="auto">
            <a:xfrm>
              <a:off x="3216" y="264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cs typeface="Times New Roman" panose="02020603050405020304" pitchFamily="18" charset="0"/>
              </a:endParaRPr>
            </a:p>
          </p:txBody>
        </p:sp>
      </p:grp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533400" y="4633913"/>
            <a:ext cx="8215313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Use of Labor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da-DK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Helt</a:t>
            </a:r>
            <a:r>
              <a:rPr lang="en-US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 </a:t>
            </a:r>
            <a:r>
              <a:rPr lang="en-US" altLang="da-D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optimeringsregel</a:t>
            </a:r>
            <a:r>
              <a:rPr lang="en-US" altLang="da-D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4643438" y="4221163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en-US" altLang="da-DK" baseline="-2500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da-DK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en-US" altLang="da-DK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MC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da-DK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en-US" altLang="da-DK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6" name="Ellipse 15"/>
          <p:cNvSpPr/>
          <p:nvPr/>
        </p:nvSpPr>
        <p:spPr bwMode="auto">
          <a:xfrm>
            <a:off x="4067175" y="1857375"/>
            <a:ext cx="4681538" cy="785813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4211638" y="3000375"/>
            <a:ext cx="4537075" cy="1071563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4356100" y="4221163"/>
            <a:ext cx="3659188" cy="1439862"/>
          </a:xfrm>
          <a:prstGeom prst="ellipse">
            <a:avLst/>
          </a:prstGeom>
          <a:noFill/>
          <a:ln w="12700" cap="sq" cmpd="sng" algn="ctr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Pladsholder til diasnumm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F04B92D-E0C0-40DC-B795-186D94552636}" type="slidenum">
              <a:rPr lang="da-DK" altLang="da-DK" sz="100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da-DK" altLang="da-DK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000250" y="571500"/>
            <a:ext cx="5157788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>
              <a:defRPr/>
            </a:pPr>
            <a:r>
              <a:rPr lang="da-DK" sz="3600" b="1" kern="0" dirty="0">
                <a:ea typeface="+mj-ea"/>
                <a:cs typeface="Times New Roman" panose="02020603050405020304" pitchFamily="18" charset="0"/>
              </a:rPr>
              <a:t>Lille grafisk eksempel</a:t>
            </a:r>
          </a:p>
        </p:txBody>
      </p:sp>
      <p:pic>
        <p:nvPicPr>
          <p:cNvPr id="14340" name="Picture 4" descr="Fig0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751013"/>
            <a:ext cx="655320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267200" y="5691188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Input af L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154613" y="2867025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MRC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MC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”løn” = her 20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495800" y="1778000"/>
            <a:ext cx="25146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falder, fordi MP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falder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Givet konstant MR = P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5843588" y="2097088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12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altLang="da-DK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6629400" y="4724400"/>
            <a:ext cx="7620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MRP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MR</a:t>
            </a:r>
            <a:r>
              <a:rPr lang="da-DK" altLang="da-DK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GB" altLang="da-DK" sz="24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7543800" y="5181600"/>
            <a:ext cx="15240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133600" y="1371600"/>
            <a:ext cx="3048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133600" y="1295400"/>
            <a:ext cx="838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Kr.</a:t>
            </a: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5003800" y="5229225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003800" y="3573463"/>
            <a:ext cx="609600" cy="6096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4351" name="Rectangle 1"/>
          <p:cNvSpPr>
            <a:spLocks noChangeArrowheads="1"/>
          </p:cNvSpPr>
          <p:nvPr/>
        </p:nvSpPr>
        <p:spPr bwMode="auto">
          <a:xfrm>
            <a:off x="6300788" y="3573463"/>
            <a:ext cx="2005012" cy="609600"/>
          </a:xfrm>
          <a:prstGeom prst="rect">
            <a:avLst/>
          </a:prstGeom>
          <a:solidFill>
            <a:schemeClr val="bg1"/>
          </a:solidFill>
          <a:ln w="12700" cap="sq" algn="ctr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1733486-37F0-47F9-B7BA-DAA5B30EFDC1}" type="slidenum">
              <a:rPr lang="da-DK" altLang="da-DK" sz="1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da-DK" altLang="da-DK" sz="1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806575" y="142875"/>
            <a:ext cx="7086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>
              <a:defRPr/>
            </a:pPr>
            <a:r>
              <a:rPr lang="da-DK" sz="3200" b="1" kern="0" dirty="0">
                <a:ea typeface="+mj-ea"/>
                <a:cs typeface="Times New Roman" panose="02020603050405020304" pitchFamily="18" charset="0"/>
              </a:rPr>
              <a:t>Optimal kombination – minimering af omkostninger / maksimering af output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268413"/>
            <a:ext cx="4897437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953000" y="1268413"/>
            <a:ext cx="3124200" cy="247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Times New Roman" panose="02020603050405020304" pitchFamily="18" charset="0"/>
              </a:rPr>
              <a:t>MRTS =</a:t>
            </a:r>
            <a:r>
              <a:rPr lang="en-US" altLang="da-DK" sz="1800" dirty="0">
                <a:cs typeface="Times New Roman" panose="02020603050405020304" pitchFamily="18" charset="0"/>
              </a:rPr>
              <a:t> -MP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1800" dirty="0">
                <a:cs typeface="Times New Roman" panose="02020603050405020304" pitchFamily="18" charset="0"/>
              </a:rPr>
              <a:t>/MP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Y</a:t>
            </a:r>
            <a:r>
              <a:rPr lang="en-US" altLang="da-DK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= </a:t>
            </a:r>
            <a:r>
              <a:rPr lang="da-DK" sz="1800" kern="0" dirty="0">
                <a:cs typeface="Times New Roman" panose="02020603050405020304" pitchFamily="18" charset="0"/>
              </a:rPr>
              <a:t>-P</a:t>
            </a:r>
            <a:r>
              <a:rPr lang="da-DK" sz="1800" kern="0" baseline="-25000" dirty="0">
                <a:cs typeface="Times New Roman" panose="02020603050405020304" pitchFamily="18" charset="0"/>
              </a:rPr>
              <a:t>X</a:t>
            </a:r>
            <a:r>
              <a:rPr lang="da-DK" sz="1800" kern="0" dirty="0">
                <a:cs typeface="Times New Roman" panose="02020603050405020304" pitchFamily="18" charset="0"/>
              </a:rPr>
              <a:t>/P</a:t>
            </a:r>
            <a:r>
              <a:rPr lang="da-DK" sz="1800" kern="0" baseline="-25000" dirty="0">
                <a:cs typeface="Times New Roman" panose="02020603050405020304" pitchFamily="18" charset="0"/>
              </a:rPr>
              <a:t>Y</a:t>
            </a:r>
            <a:endParaRPr lang="en-US" sz="9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and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/MP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Y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P</a:t>
            </a:r>
            <a:r>
              <a:rPr lang="da-DK" sz="2000" kern="0" baseline="-25000" dirty="0">
                <a:cs typeface="Times New Roman" panose="02020603050405020304" pitchFamily="18" charset="0"/>
              </a:rPr>
              <a:t>X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and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/P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MP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Y</a:t>
            </a:r>
            <a:endParaRPr lang="en-US" sz="2000" baseline="-25000" dirty="0">
              <a:cs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000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6781800" y="5805488"/>
            <a:ext cx="18288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6156325" y="3790950"/>
            <a:ext cx="2820988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a-DK" altLang="da-DK" sz="2400">
                <a:latin typeface="Times New Roman" panose="02020603050405020304" pitchFamily="18" charset="0"/>
                <a:cs typeface="Times New Roman" panose="02020603050405020304" pitchFamily="18" charset="0"/>
              </a:rPr>
              <a:t>(Ekspansionsvej)</a:t>
            </a:r>
          </a:p>
        </p:txBody>
      </p:sp>
      <p:sp>
        <p:nvSpPr>
          <p:cNvPr id="10" name="Oval 15"/>
          <p:cNvSpPr>
            <a:spLocks noChangeArrowheads="1"/>
          </p:cNvSpPr>
          <p:nvPr/>
        </p:nvSpPr>
        <p:spPr bwMode="auto">
          <a:xfrm>
            <a:off x="107950" y="5067300"/>
            <a:ext cx="1966913" cy="977900"/>
          </a:xfrm>
          <a:prstGeom prst="ellipse">
            <a:avLst/>
          </a:prstGeom>
          <a:solidFill>
            <a:srgbClr val="002060"/>
          </a:solidFill>
          <a:ln w="50800">
            <a:noFill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da-DK" sz="2000" b="1">
                <a:solidFill>
                  <a:schemeClr val="bg1"/>
                </a:solidFill>
                <a:cs typeface="Times New Roman" panose="02020603050405020304" pitchFamily="18" charset="0"/>
              </a:rPr>
              <a:t>Tangerer</a:t>
            </a:r>
            <a:endParaRPr lang="en-GB" sz="2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V="1">
            <a:off x="2143125" y="4868863"/>
            <a:ext cx="1060450" cy="61595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 type="none" w="sm" len="sm"/>
            <a:tailEnd type="triangl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879850" y="4191000"/>
            <a:ext cx="533400" cy="533400"/>
          </a:xfrm>
          <a:prstGeom prst="ellipse">
            <a:avLst/>
          </a:prstGeom>
          <a:noFill/>
          <a:ln w="50800">
            <a:solidFill>
              <a:srgbClr val="800000"/>
            </a:solidFill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da-DK">
              <a:cs typeface="Times New Roman" panose="02020603050405020304" pitchFamily="18" charset="0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107950" y="1700213"/>
            <a:ext cx="1966913" cy="977900"/>
          </a:xfrm>
          <a:prstGeom prst="ellipse">
            <a:avLst/>
          </a:prstGeom>
          <a:solidFill>
            <a:srgbClr val="002060"/>
          </a:solidFill>
          <a:ln w="50800">
            <a:noFill/>
            <a:round/>
            <a:headEnd type="none" w="sm" len="sm"/>
            <a:tailEnd type="none" w="sm" len="sm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da-DK" sz="2000" b="1" dirty="0">
                <a:solidFill>
                  <a:schemeClr val="bg1"/>
                </a:solidFill>
                <a:cs typeface="Times New Roman" panose="02020603050405020304" pitchFamily="18" charset="0"/>
              </a:rPr>
              <a:t>Lang sigt</a:t>
            </a:r>
            <a:endParaRPr lang="en-GB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Pladsholder til diasnumm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A3C7CB3-79DB-4182-880F-94BAF7361281}" type="slidenum">
              <a:rPr lang="da-DK" altLang="da-DK" sz="1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da-DK" altLang="da-DK" sz="1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62000" y="1219200"/>
            <a:ext cx="12192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5" descr="Fig06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6553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6"/>
          <p:cNvSpPr>
            <a:spLocks noGrp="1" noChangeArrowheads="1"/>
          </p:cNvSpPr>
          <p:nvPr>
            <p:ph type="title"/>
          </p:nvPr>
        </p:nvSpPr>
        <p:spPr>
          <a:xfrm>
            <a:off x="1322388" y="188913"/>
            <a:ext cx="7086600" cy="1143000"/>
          </a:xfrm>
          <a:noFill/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kombination – minimering af omkostninger / maksimering af output</a:t>
            </a:r>
            <a:br>
              <a:rPr lang="da-DK" altLang="da-D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altLang="da-DK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Eksempel med arbejdskraft og kapital</a:t>
            </a:r>
          </a:p>
        </p:txBody>
      </p:sp>
      <p:sp>
        <p:nvSpPr>
          <p:cNvPr id="1639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924800" cy="11430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da-DK" altLang="da-DK" sz="2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Isokvantens </a:t>
            </a:r>
            <a:r>
              <a:rPr lang="da-DK" altLang="da-DK" sz="16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(absolutte)</a:t>
            </a:r>
            <a:r>
              <a:rPr lang="da-DK" altLang="da-DK" sz="2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hældning</a:t>
            </a:r>
            <a:r>
              <a:rPr lang="da-DK" altLang="da-DK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da-DK" sz="20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(=MRTS=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da-DK" altLang="da-DK" sz="12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/MP</a:t>
            </a:r>
            <a:r>
              <a:rPr lang="da-DK" altLang="da-DK" sz="12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altLang="da-DK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da-DK" altLang="da-DK" sz="2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skal være = isokostlinjens </a:t>
            </a:r>
            <a:r>
              <a:rPr lang="da-DK" altLang="da-DK" sz="16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(absolutte)</a:t>
            </a:r>
            <a:r>
              <a:rPr lang="da-DK" altLang="da-DK" sz="2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hældning 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(=P</a:t>
            </a:r>
            <a:r>
              <a:rPr lang="da-DK" altLang="da-DK" sz="1800" baseline="-250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da-DK" altLang="da-DK" sz="1800" baseline="-250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da-DK" altLang="da-DK" sz="1800">
                <a:solidFill>
                  <a:srgbClr val="33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altLang="da-DK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da-DK" altLang="da-DK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2057400" y="2514600"/>
            <a:ext cx="5334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6781800" y="5943600"/>
            <a:ext cx="1828800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4953000" y="3505200"/>
            <a:ext cx="9906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4" name="Oval 12"/>
          <p:cNvSpPr>
            <a:spLocks noChangeArrowheads="1"/>
          </p:cNvSpPr>
          <p:nvPr/>
        </p:nvSpPr>
        <p:spPr bwMode="auto">
          <a:xfrm>
            <a:off x="3352800" y="5029200"/>
            <a:ext cx="533400" cy="53340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5" name="Oval 15"/>
          <p:cNvSpPr>
            <a:spLocks noChangeArrowheads="1"/>
          </p:cNvSpPr>
          <p:nvPr/>
        </p:nvSpPr>
        <p:spPr bwMode="auto">
          <a:xfrm>
            <a:off x="3616325" y="4765675"/>
            <a:ext cx="533400" cy="533400"/>
          </a:xfrm>
          <a:prstGeom prst="ellipse">
            <a:avLst/>
          </a:prstGeom>
          <a:noFill/>
          <a:ln w="5080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Oval 16"/>
          <p:cNvSpPr>
            <a:spLocks noChangeArrowheads="1"/>
          </p:cNvSpPr>
          <p:nvPr/>
        </p:nvSpPr>
        <p:spPr bwMode="auto">
          <a:xfrm>
            <a:off x="4103688" y="4308475"/>
            <a:ext cx="533400" cy="533400"/>
          </a:xfrm>
          <a:prstGeom prst="ellipse">
            <a:avLst/>
          </a:prstGeom>
          <a:noFill/>
          <a:ln w="50800">
            <a:solidFill>
              <a:srgbClr val="99CC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da-DK" altLang="da-DK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943600" y="2544763"/>
            <a:ext cx="3124200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000" dirty="0">
                <a:cs typeface="Times New Roman" panose="02020603050405020304" pitchFamily="18" charset="0"/>
              </a:rPr>
              <a:t>MRTS =</a:t>
            </a:r>
            <a:r>
              <a:rPr lang="en-US" altLang="da-DK" sz="1800" dirty="0">
                <a:cs typeface="Times New Roman" panose="02020603050405020304" pitchFamily="18" charset="0"/>
              </a:rPr>
              <a:t> -MP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X</a:t>
            </a:r>
            <a:r>
              <a:rPr lang="en-US" altLang="da-DK" sz="1800" dirty="0">
                <a:cs typeface="Times New Roman" panose="02020603050405020304" pitchFamily="18" charset="0"/>
              </a:rPr>
              <a:t>/MP</a:t>
            </a:r>
            <a:r>
              <a:rPr lang="en-US" altLang="da-DK" sz="1800" baseline="-25000" dirty="0">
                <a:cs typeface="Times New Roman" panose="02020603050405020304" pitchFamily="18" charset="0"/>
              </a:rPr>
              <a:t>Y</a:t>
            </a:r>
            <a:r>
              <a:rPr lang="en-US" altLang="da-DK" sz="18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cs typeface="Times New Roman" panose="02020603050405020304" pitchFamily="18" charset="0"/>
              </a:rPr>
              <a:t>= </a:t>
            </a:r>
            <a:r>
              <a:rPr lang="da-DK" sz="1800" kern="0" dirty="0">
                <a:cs typeface="Times New Roman" panose="02020603050405020304" pitchFamily="18" charset="0"/>
              </a:rPr>
              <a:t>-P</a:t>
            </a:r>
            <a:r>
              <a:rPr lang="da-DK" sz="1800" kern="0" baseline="-25000" dirty="0">
                <a:cs typeface="Times New Roman" panose="02020603050405020304" pitchFamily="18" charset="0"/>
              </a:rPr>
              <a:t>X</a:t>
            </a:r>
            <a:r>
              <a:rPr lang="da-DK" sz="1800" kern="0" dirty="0">
                <a:cs typeface="Times New Roman" panose="02020603050405020304" pitchFamily="18" charset="0"/>
              </a:rPr>
              <a:t>/P</a:t>
            </a:r>
            <a:r>
              <a:rPr lang="da-DK" sz="1800" kern="0" baseline="-25000" dirty="0">
                <a:cs typeface="Times New Roman" panose="02020603050405020304" pitchFamily="18" charset="0"/>
              </a:rPr>
              <a:t>Y</a:t>
            </a:r>
            <a:endParaRPr lang="en-US" sz="9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og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L</a:t>
            </a:r>
            <a:r>
              <a:rPr lang="en-US" altLang="da-DK" sz="2000" dirty="0">
                <a:cs typeface="Times New Roman" panose="02020603050405020304" pitchFamily="18" charset="0"/>
              </a:rPr>
              <a:t>/MP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K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P</a:t>
            </a:r>
            <a:r>
              <a:rPr lang="da-DK" sz="2000" kern="0" baseline="-25000" dirty="0">
                <a:cs typeface="Times New Roman" panose="02020603050405020304" pitchFamily="18" charset="0"/>
              </a:rPr>
              <a:t>L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K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og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MP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L</a:t>
            </a:r>
            <a:r>
              <a:rPr lang="en-US" altLang="da-DK" sz="2000" dirty="0">
                <a:cs typeface="Times New Roman" panose="02020603050405020304" pitchFamily="18" charset="0"/>
              </a:rPr>
              <a:t>/P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L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da-DK" sz="2000" kern="0" dirty="0">
                <a:cs typeface="Times New Roman" panose="02020603050405020304" pitchFamily="18" charset="0"/>
              </a:rPr>
              <a:t>MP</a:t>
            </a:r>
            <a:r>
              <a:rPr lang="da-DK" sz="2000" kern="0" baseline="-25000" dirty="0">
                <a:cs typeface="Times New Roman" panose="02020603050405020304" pitchFamily="18" charset="0"/>
              </a:rPr>
              <a:t>K</a:t>
            </a:r>
            <a:r>
              <a:rPr lang="da-DK" sz="2000" kern="0" dirty="0">
                <a:cs typeface="Times New Roman" panose="02020603050405020304" pitchFamily="18" charset="0"/>
              </a:rPr>
              <a:t>/P</a:t>
            </a:r>
            <a:r>
              <a:rPr lang="da-DK" sz="2000" kern="0" baseline="-25000" dirty="0">
                <a:cs typeface="Times New Roman" panose="02020603050405020304" pitchFamily="18" charset="0"/>
              </a:rPr>
              <a:t>K</a:t>
            </a: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L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cs typeface="Times New Roman" panose="02020603050405020304" pitchFamily="18" charset="0"/>
              </a:rPr>
              <a:t>pris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på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arbejdskraft</a:t>
            </a:r>
            <a:endParaRPr lang="en-US" sz="2000" dirty="0"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50000"/>
              </a:spcBef>
              <a:defRPr/>
            </a:pPr>
            <a:r>
              <a:rPr lang="en-US" altLang="da-DK" sz="2000" dirty="0">
                <a:cs typeface="Times New Roman" panose="02020603050405020304" pitchFamily="18" charset="0"/>
              </a:rPr>
              <a:t>P</a:t>
            </a:r>
            <a:r>
              <a:rPr lang="en-US" altLang="da-DK" sz="2000" baseline="-25000" dirty="0">
                <a:cs typeface="Times New Roman" panose="02020603050405020304" pitchFamily="18" charset="0"/>
              </a:rPr>
              <a:t>K</a:t>
            </a:r>
            <a:r>
              <a:rPr lang="en-US" altLang="da-DK" sz="2000" dirty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cs typeface="Times New Roman" panose="02020603050405020304" pitchFamily="18" charset="0"/>
              </a:rPr>
              <a:t>pris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på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kapital</a:t>
            </a:r>
            <a:endParaRPr lang="en-US" sz="1000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6398" name="Text Box 8"/>
          <p:cNvSpPr txBox="1">
            <a:spLocks noChangeArrowheads="1"/>
          </p:cNvSpPr>
          <p:nvPr/>
        </p:nvSpPr>
        <p:spPr bwMode="auto">
          <a:xfrm>
            <a:off x="6846888" y="5943600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da-DK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2324100" y="2487613"/>
            <a:ext cx="7620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da-DK" sz="2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da-DK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EAEA"/>
      </a:accent1>
      <a:accent2>
        <a:srgbClr val="5F5F5F"/>
      </a:accent2>
      <a:accent3>
        <a:srgbClr val="FFFFFF"/>
      </a:accent3>
      <a:accent4>
        <a:srgbClr val="000000"/>
      </a:accent4>
      <a:accent5>
        <a:srgbClr val="F3F3F3"/>
      </a:accent5>
      <a:accent6>
        <a:srgbClr val="555555"/>
      </a:accent6>
      <a:hlink>
        <a:srgbClr val="CBCBCB"/>
      </a:hlink>
      <a:folHlink>
        <a:srgbClr val="FFFFFF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CC66"/>
        </a:lt1>
        <a:dk2>
          <a:srgbClr val="996633"/>
        </a:dk2>
        <a:lt2>
          <a:srgbClr val="CC6600"/>
        </a:lt2>
        <a:accent1>
          <a:srgbClr val="FF9933"/>
        </a:accent1>
        <a:accent2>
          <a:srgbClr val="CCCCCC"/>
        </a:accent2>
        <a:accent3>
          <a:srgbClr val="FFE2B8"/>
        </a:accent3>
        <a:accent4>
          <a:srgbClr val="000000"/>
        </a:accent4>
        <a:accent5>
          <a:srgbClr val="FFCAAD"/>
        </a:accent5>
        <a:accent6>
          <a:srgbClr val="B9B9B9"/>
        </a:accent6>
        <a:hlink>
          <a:srgbClr val="CC9900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CC"/>
        </a:lt1>
        <a:dk2>
          <a:srgbClr val="996633"/>
        </a:dk2>
        <a:lt2>
          <a:srgbClr val="CC9900"/>
        </a:lt2>
        <a:accent1>
          <a:srgbClr val="FF9933"/>
        </a:accent1>
        <a:accent2>
          <a:srgbClr val="FFFFFF"/>
        </a:accent2>
        <a:accent3>
          <a:srgbClr val="FFFFE2"/>
        </a:accent3>
        <a:accent4>
          <a:srgbClr val="000000"/>
        </a:accent4>
        <a:accent5>
          <a:srgbClr val="FFCAAD"/>
        </a:accent5>
        <a:accent6>
          <a:srgbClr val="E7E7E7"/>
        </a:accent6>
        <a:hlink>
          <a:srgbClr val="FFCC66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CBCBCB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8F8F8"/>
        </a:lt1>
        <a:dk2>
          <a:srgbClr val="006600"/>
        </a:dk2>
        <a:lt2>
          <a:srgbClr val="FFCC00"/>
        </a:lt2>
        <a:accent1>
          <a:srgbClr val="9999FF"/>
        </a:accent1>
        <a:accent2>
          <a:srgbClr val="003300"/>
        </a:accent2>
        <a:accent3>
          <a:srgbClr val="AAB8AA"/>
        </a:accent3>
        <a:accent4>
          <a:srgbClr val="D4D4D4"/>
        </a:accent4>
        <a:accent5>
          <a:srgbClr val="CACAFF"/>
        </a:accent5>
        <a:accent6>
          <a:srgbClr val="002D00"/>
        </a:accent6>
        <a:hlink>
          <a:srgbClr val="009966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8F8F8"/>
        </a:lt1>
        <a:dk2>
          <a:srgbClr val="990099"/>
        </a:dk2>
        <a:lt2>
          <a:srgbClr val="FFCC00"/>
        </a:lt2>
        <a:accent1>
          <a:srgbClr val="9999FF"/>
        </a:accent1>
        <a:accent2>
          <a:srgbClr val="660066"/>
        </a:accent2>
        <a:accent3>
          <a:srgbClr val="CAAACA"/>
        </a:accent3>
        <a:accent4>
          <a:srgbClr val="D4D4D4"/>
        </a:accent4>
        <a:accent5>
          <a:srgbClr val="CACAFF"/>
        </a:accent5>
        <a:accent6>
          <a:srgbClr val="5C005C"/>
        </a:accent6>
        <a:hlink>
          <a:srgbClr val="CC00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1059</Words>
  <Application>Microsoft Macintosh PowerPoint</Application>
  <PresentationFormat>On-screen Show (4:3)</PresentationFormat>
  <Paragraphs>262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Wingdings</vt:lpstr>
      <vt:lpstr>Wingdings 3</vt:lpstr>
      <vt:lpstr>Standarddesign</vt:lpstr>
      <vt:lpstr>PowerPoint Presentation</vt:lpstr>
      <vt:lpstr>Sidste gang</vt:lpstr>
      <vt:lpstr>Læst? Huske?</vt:lpstr>
      <vt:lpstr>Læst? Huske?</vt:lpstr>
      <vt:lpstr>Agenda</vt:lpstr>
      <vt:lpstr>PowerPoint Presentation</vt:lpstr>
      <vt:lpstr>PowerPoint Presentation</vt:lpstr>
      <vt:lpstr>PowerPoint Presentation</vt:lpstr>
      <vt:lpstr>Optimal kombination – minimering af omkostninger / maksimering af output Eksempel med arbejdskraft og kapital</vt:lpstr>
      <vt:lpstr>Konsekvens ved ændring i inputpriser</vt:lpstr>
      <vt:lpstr>Skalaafkast</vt:lpstr>
      <vt:lpstr>Skalaafkast</vt:lpstr>
      <vt:lpstr>Skalaafkast</vt:lpstr>
      <vt:lpstr>Skalaafkast</vt:lpstr>
      <vt:lpstr>Innovation</vt:lpstr>
      <vt:lpstr>ME Kapitel 8, del heraf</vt:lpstr>
      <vt:lpstr>Indledende refleksion</vt:lpstr>
      <vt:lpstr>Betragtninger på kort sigt</vt:lpstr>
      <vt:lpstr>Der gælder også følgende </vt:lpstr>
      <vt:lpstr>Hypotetisk omkostningsforløb</vt:lpstr>
      <vt:lpstr>PowerPoint Presentation</vt:lpstr>
      <vt:lpstr>Betragtninger på lang sigt</vt:lpstr>
      <vt:lpstr>Grafisk illustration</vt:lpstr>
      <vt:lpstr>Sammenhæng mellem SRAC og LRAC</vt:lpstr>
      <vt:lpstr>Nok for i dag. Og dog!</vt:lpstr>
      <vt:lpstr>Om arbejdsdage</vt:lpstr>
      <vt:lpstr>Arbejdsdage og Udbytte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Eric Bentzen</dc:creator>
  <cp:lastModifiedBy>Rasmus Kjær Mortensen</cp:lastModifiedBy>
  <cp:revision>563</cp:revision>
  <cp:lastPrinted>1601-01-01T00:00:00Z</cp:lastPrinted>
  <dcterms:created xsi:type="dcterms:W3CDTF">2003-09-08T12:57:22Z</dcterms:created>
  <dcterms:modified xsi:type="dcterms:W3CDTF">2018-09-26T11:49:11Z</dcterms:modified>
</cp:coreProperties>
</file>