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73" r:id="rId16"/>
    <p:sldId id="274" r:id="rId17"/>
    <p:sldId id="272" r:id="rId18"/>
    <p:sldId id="281" r:id="rId19"/>
    <p:sldId id="275" r:id="rId20"/>
    <p:sldId id="280" r:id="rId21"/>
    <p:sldId id="279" r:id="rId22"/>
    <p:sldId id="277" r:id="rId23"/>
    <p:sldId id="282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892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6D73A7-2B89-4B15-9818-8E54C50FD49F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F2C277C-7C25-4DF2-830D-D3A743A8446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latinLnBrk="1" hangingPunct="1"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상세한 기획 내용이 없었음 </a:t>
            </a:r>
          </a:p>
          <a:p>
            <a:pPr rtl="0" eaLnBrk="1" latinLnBrk="1" hangingPunct="1">
              <a:defRPr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후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전방 카메라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하나가 셀카 들고 같이 찍게 하기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물체를 무시하고 앞에 하나가 서있기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여기도 포즈 취해줬으면 좋겠음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후방 카메라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인식한 위치에 하나 세우기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포즈 요청하기</a:t>
            </a:r>
          </a:p>
          <a:p>
            <a:pPr rtl="0" eaLnBrk="1" latinLnBrk="1" hangingPunct="1">
              <a:defRPr/>
            </a:pPr>
            <a:endParaRPr lang="ko-KR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1" hangingPunct="1">
              <a:defRPr/>
            </a:pPr>
            <a:endParaRPr lang="en-US" altLang="ko-KR" sz="12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1" hangingPunct="1"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사유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없음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latinLnBrk="1" hangingPunct="1"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</a:t>
            </a:r>
          </a:p>
          <a:p>
            <a:pPr rtl="0" eaLnBrk="1" latinLnBrk="1" hangingPunct="1">
              <a:defRPr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만보기 시스템을 이용해서 플레이어 이동 거리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씩 측정해서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코인을 얻는 형식으로 진행</a:t>
            </a:r>
          </a:p>
          <a:p>
            <a:pPr rtl="0" eaLnBrk="1" latinLnBrk="1" hangingPunct="1">
              <a:defRPr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스테이지 클리어 시 획득</a:t>
            </a:r>
          </a:p>
          <a:p>
            <a:pPr rtl="0" eaLnBrk="1" latinLnBrk="1" hangingPunct="1">
              <a:defRPr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후</a:t>
            </a:r>
          </a:p>
          <a:p>
            <a:pPr rtl="0" eaLnBrk="1" latinLnBrk="1" hangingPunct="1">
              <a:defRPr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시스템과 똑같이 특정 지역에 가면 코인을 획득하는 방식을 사용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rtl="0" eaLnBrk="1" latinLnBrk="1" hangingPunct="1">
              <a:defRPr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스테이지 클리어 시 획득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그대로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eaLnBrk="1" latinLnBrk="1" hangingPunct="1">
              <a:defRPr/>
            </a:pPr>
            <a:endParaRPr lang="ko-KR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1" hangingPunct="1"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사유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만보기 자체가 꼼수를 쓸 가능성이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제자리에서 왔다갔다 하기 등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높아서 꼼수없이 플레이어가 실제로 이동한 거리만을 계산해 코인을 얻을 수 있는 시스템을 구축할 수 있는지 불확실함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사항은 대책안으로 생각해둔 케이스임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4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1200">
                <a:latin typeface="고양일산 L"/>
                <a:ea typeface="고양일산 L"/>
              </a:rPr>
              <a:t>a. </a:t>
            </a:r>
            <a:r>
              <a:rPr lang="ko-KR" altLang="ko-KR" sz="1200">
                <a:latin typeface="고양일산 L"/>
                <a:ea typeface="고양일산 L"/>
              </a:rPr>
              <a:t>인간은 사유의 동물이기 때문에 무작정 일을 진행하는 것보다 목적성을 가지고 일을 하는 것이 효율적임</a:t>
            </a:r>
            <a:r>
              <a:rPr lang="en-US" altLang="ko-KR" sz="1200">
                <a:latin typeface="고양일산 L"/>
                <a:ea typeface="고양일산 L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200">
                <a:latin typeface="고양일산 L"/>
                <a:ea typeface="고양일산 L"/>
              </a:rPr>
              <a:t>b. </a:t>
            </a:r>
            <a:r>
              <a:rPr lang="ko-KR" altLang="ko-KR" sz="1200">
                <a:latin typeface="고양일산 L"/>
                <a:ea typeface="고양일산 L"/>
              </a:rPr>
              <a:t>기획팀의 기획의도를 알아야 프로젝트 진행 시 왜 이런 시스템을 개발해야만 하는지에 대한 의문이 해소가 되고 기획의도와 맞지 않는 불필요한 시스템에 대해서 서로 아이디어를 주고 받는 좋은 업무 프로세스가 구축될 수 있기 때문</a:t>
            </a:r>
            <a:r>
              <a:rPr lang="en-US" altLang="ko-KR" sz="1200">
                <a:latin typeface="고양일산 L"/>
                <a:ea typeface="고양일산 L"/>
              </a:rPr>
              <a:t>.</a:t>
            </a:r>
            <a:endParaRPr lang="ko-KR" altLang="ko-KR" sz="1200">
              <a:latin typeface="고양일산 L"/>
              <a:ea typeface="고양일산 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latin typeface="고양일산 L"/>
                <a:ea typeface="고양일산 L"/>
              </a:rPr>
              <a:t>To. </a:t>
            </a:r>
            <a:r>
              <a:rPr lang="ko-KR" altLang="ko-KR">
                <a:latin typeface="고양일산 L"/>
                <a:ea typeface="고양일산 L"/>
              </a:rPr>
              <a:t>회사</a:t>
            </a:r>
            <a:r>
              <a:rPr lang="en-US" altLang="ko-KR">
                <a:latin typeface="고양일산 L"/>
                <a:ea typeface="고양일산 L"/>
              </a:rPr>
              <a:t>: </a:t>
            </a:r>
            <a:r>
              <a:rPr lang="ko-KR" altLang="ko-KR">
                <a:latin typeface="고양일산 L"/>
                <a:ea typeface="고양일산 L"/>
              </a:rPr>
              <a:t>이번 프로젝트에서</a:t>
            </a:r>
            <a:r>
              <a:rPr lang="en-US" altLang="ko-KR">
                <a:latin typeface="고양일산 L"/>
                <a:ea typeface="고양일산 L"/>
              </a:rPr>
              <a:t> AR VPS </a:t>
            </a:r>
            <a:r>
              <a:rPr lang="ko-KR" altLang="ko-KR">
                <a:latin typeface="고양일산 L"/>
                <a:ea typeface="고양일산 L"/>
              </a:rPr>
              <a:t>기술을 잘 구현했다는 걸 엑스링메타 측에게 강한 어필을 하고 싶음</a:t>
            </a:r>
            <a:r>
              <a:rPr lang="en-US" altLang="ko-KR">
                <a:latin typeface="고양일산 L"/>
                <a:ea typeface="고양일산 L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>
                <a:latin typeface="고양일산 L"/>
                <a:ea typeface="고양일산 L"/>
              </a:rPr>
              <a:t>To. </a:t>
            </a:r>
            <a:r>
              <a:rPr lang="ko-KR" altLang="ko-KR">
                <a:latin typeface="고양일산 L"/>
                <a:ea typeface="고양일산 L"/>
              </a:rPr>
              <a:t>플레이어</a:t>
            </a:r>
            <a:r>
              <a:rPr lang="en-US" altLang="ko-KR">
                <a:latin typeface="고양일산 L"/>
                <a:ea typeface="고양일산 L"/>
              </a:rPr>
              <a:t>: </a:t>
            </a:r>
            <a:r>
              <a:rPr lang="ko-KR" altLang="ko-KR">
                <a:latin typeface="고양일산 L"/>
                <a:ea typeface="고양일산 L"/>
              </a:rPr>
              <a:t>미연시에서 자주 사용하는 비주얼 노벨 형식을 가져와서 실제 여자친구랑 데이트 하는 느낌도 들게하고 밀당도 하면서 하나에 대한 애정과 관심을 가지는 플레이 경험을 전달</a:t>
            </a:r>
            <a:r>
              <a:rPr lang="en-US" altLang="ko-KR">
                <a:latin typeface="고양일산 L"/>
                <a:ea typeface="고양일산 L"/>
              </a:rPr>
              <a:t>. </a:t>
            </a:r>
            <a:r>
              <a:rPr lang="ko-KR" altLang="ko-KR">
                <a:latin typeface="고양일산 L"/>
                <a:ea typeface="고양일산 L"/>
              </a:rPr>
              <a:t>또한 다소 생소할 수 있는 </a:t>
            </a:r>
            <a:r>
              <a:rPr lang="en-US" altLang="ko-KR">
                <a:latin typeface="고양일산 L"/>
                <a:ea typeface="고양일산 L"/>
              </a:rPr>
              <a:t>VPS</a:t>
            </a:r>
            <a:r>
              <a:rPr lang="ko-KR" altLang="ko-KR">
                <a:latin typeface="고양일산 L"/>
                <a:ea typeface="고양일산 L"/>
              </a:rPr>
              <a:t>의 개념을 멋있는 연출로 대중들에게 인식 시켜주는 것</a:t>
            </a:r>
            <a:r>
              <a:rPr lang="en-US" altLang="ko-KR">
                <a:latin typeface="고양일산 L"/>
                <a:ea typeface="고양일산 L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>
                <a:latin typeface="고양일산 L"/>
                <a:ea typeface="고양일산 L"/>
              </a:rPr>
              <a:t>To. </a:t>
            </a:r>
            <a:r>
              <a:rPr lang="ko-KR" altLang="ko-KR">
                <a:latin typeface="고양일산 L"/>
                <a:ea typeface="고양일산 L"/>
              </a:rPr>
              <a:t>개발자</a:t>
            </a:r>
            <a:r>
              <a:rPr lang="en-US" altLang="ko-KR">
                <a:latin typeface="고양일산 L"/>
                <a:ea typeface="고양일산 L"/>
              </a:rPr>
              <a:t>: </a:t>
            </a:r>
            <a:r>
              <a:rPr lang="ko-KR" altLang="ko-KR">
                <a:latin typeface="고양일산 L"/>
                <a:ea typeface="고양일산 L"/>
              </a:rPr>
              <a:t>취업 프로토타입에 쓸 수 있을정도의 퀄리티가 나오기</a:t>
            </a:r>
            <a:r>
              <a:rPr lang="en-US" altLang="ko-KR">
                <a:latin typeface="고양일산 L"/>
                <a:ea typeface="고양일산 L"/>
              </a:rPr>
              <a:t>. </a:t>
            </a:r>
            <a:r>
              <a:rPr lang="ko-KR" altLang="ko-KR">
                <a:latin typeface="고양일산 L"/>
                <a:ea typeface="고양일산 L"/>
              </a:rPr>
              <a:t>그러기 위해선 모든 기획과 개발엔 남들에게 이렇게 했어야만 하는 이유를 설명할 수 있는 목적이 있어야하고 게임의 기본 </a:t>
            </a:r>
            <a:r>
              <a:rPr lang="en-US" altLang="ko-KR">
                <a:latin typeface="고양일산 L"/>
                <a:ea typeface="고양일산 L"/>
              </a:rPr>
              <a:t>UI </a:t>
            </a:r>
            <a:r>
              <a:rPr lang="ko-KR" altLang="ko-KR">
                <a:latin typeface="고양일산 L"/>
                <a:ea typeface="고양일산 L"/>
              </a:rPr>
              <a:t>디자인</a:t>
            </a:r>
            <a:r>
              <a:rPr lang="en-US" altLang="ko-KR">
                <a:latin typeface="고양일산 L"/>
                <a:ea typeface="고양일산 L"/>
              </a:rPr>
              <a:t>, </a:t>
            </a:r>
            <a:r>
              <a:rPr lang="ko-KR" altLang="ko-KR">
                <a:latin typeface="고양일산 L"/>
                <a:ea typeface="고양일산 L"/>
              </a:rPr>
              <a:t>전체적인 스토리 와 연출이 좋아야 함</a:t>
            </a:r>
            <a:r>
              <a:rPr lang="en-US" altLang="ko-KR">
                <a:latin typeface="고양일산 L"/>
                <a:ea typeface="고양일산 L"/>
              </a:rPr>
              <a:t>.</a:t>
            </a:r>
          </a:p>
          <a:p>
            <a:pPr lvl="0">
              <a:defRPr/>
            </a:pPr>
            <a:r>
              <a:rPr lang="ko-KR" altLang="ko-KR">
                <a:latin typeface="고양일산 L"/>
                <a:ea typeface="고양일산 L"/>
              </a:rPr>
              <a:t>종합</a:t>
            </a:r>
            <a:r>
              <a:rPr lang="en-US" altLang="ko-KR">
                <a:latin typeface="고양일산 L"/>
                <a:ea typeface="고양일산 L"/>
              </a:rPr>
              <a:t>: AR VPS </a:t>
            </a:r>
            <a:r>
              <a:rPr lang="ko-KR" altLang="ko-KR">
                <a:latin typeface="고양일산 L"/>
                <a:ea typeface="고양일산 L"/>
              </a:rPr>
              <a:t>기술을 활용해서 실제 여자친구과 데이트하는 느낌이 들 수 있는 퀄리티 좋은 로망과 낭만이 가득한 비주얼 노벨 미연시 게임 개발</a:t>
            </a:r>
            <a:r>
              <a:rPr lang="en-US" altLang="ko-KR">
                <a:latin typeface="고양일산 L"/>
                <a:ea typeface="고양일산 L"/>
              </a:rPr>
              <a:t>.</a:t>
            </a:r>
            <a:endParaRPr lang="ko-KR" altLang="ko-KR">
              <a:latin typeface="고양일산 L"/>
              <a:ea typeface="고양일산 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>
                <a:latin typeface="고양일산 L"/>
                <a:ea typeface="고양일산 L"/>
              </a:rPr>
              <a:t>1. AR VPS</a:t>
            </a:r>
            <a:r>
              <a:rPr lang="ko-KR" altLang="ko-KR" sz="1200" dirty="0">
                <a:latin typeface="고양일산 L"/>
                <a:ea typeface="고양일산 L"/>
              </a:rPr>
              <a:t>의 연출을 적극 활용할 수 있는 메인 콘텐츠가 필요함</a:t>
            </a:r>
            <a:r>
              <a:rPr lang="en-US" altLang="ko-KR" sz="1200" dirty="0">
                <a:latin typeface="고양일산 L"/>
                <a:ea typeface="고양일산 L"/>
              </a:rPr>
              <a:t> -&gt; </a:t>
            </a:r>
            <a:r>
              <a:rPr lang="ko-KR" altLang="ko-KR" sz="1200" dirty="0">
                <a:latin typeface="고양일산 L"/>
                <a:ea typeface="고양일산 L"/>
              </a:rPr>
              <a:t>데이트를 하면서 </a:t>
            </a:r>
            <a:r>
              <a:rPr lang="en-US" altLang="ko-KR" sz="1200" dirty="0">
                <a:latin typeface="고양일산 L"/>
                <a:ea typeface="고양일산 L"/>
              </a:rPr>
              <a:t>VPS </a:t>
            </a:r>
            <a:r>
              <a:rPr lang="ko-KR" altLang="ko-KR" sz="1200" dirty="0">
                <a:latin typeface="고양일산 L"/>
                <a:ea typeface="고양일산 L"/>
              </a:rPr>
              <a:t>연출을 녹여보자</a:t>
            </a:r>
            <a:r>
              <a:rPr lang="en-US" altLang="ko-KR" sz="1200" dirty="0">
                <a:latin typeface="고양일산 L"/>
                <a:ea typeface="고양일산 L"/>
              </a:rPr>
              <a:t>! “</a:t>
            </a:r>
            <a:r>
              <a:rPr lang="ko-KR" altLang="ko-KR" sz="1200" dirty="0">
                <a:latin typeface="고양일산 L"/>
                <a:ea typeface="고양일산 L"/>
              </a:rPr>
              <a:t>여자친구와 함께 있으니까 세상이 </a:t>
            </a:r>
            <a:r>
              <a:rPr lang="ko-KR" altLang="ko-KR" sz="1200" dirty="0" err="1">
                <a:latin typeface="고양일산 L"/>
                <a:ea typeface="고양일산 L"/>
              </a:rPr>
              <a:t>달라보인다</a:t>
            </a:r>
            <a:r>
              <a:rPr lang="en-US" altLang="ko-KR" sz="1200" dirty="0">
                <a:latin typeface="고양일산 L"/>
                <a:ea typeface="고양일산 L"/>
              </a:rPr>
              <a:t>” </a:t>
            </a:r>
            <a:r>
              <a:rPr lang="ko-KR" altLang="ko-KR" sz="1200" dirty="0">
                <a:latin typeface="고양일산 L"/>
                <a:ea typeface="고양일산 L"/>
              </a:rPr>
              <a:t>라는 컨셉의 </a:t>
            </a:r>
            <a:r>
              <a:rPr lang="en-US" altLang="ko-KR" sz="1200" dirty="0">
                <a:latin typeface="고양일산 L"/>
                <a:ea typeface="고양일산 L"/>
              </a:rPr>
              <a:t>VPS </a:t>
            </a:r>
            <a:r>
              <a:rPr lang="ko-KR" altLang="ko-KR" sz="1200" dirty="0">
                <a:latin typeface="고양일산 L"/>
                <a:ea typeface="고양일산 L"/>
              </a:rPr>
              <a:t>연출 기획</a:t>
            </a:r>
            <a:r>
              <a:rPr lang="en-US" altLang="ko-KR" sz="1200" dirty="0">
                <a:latin typeface="고양일산 L"/>
                <a:ea typeface="고양일산 L"/>
              </a:rPr>
              <a:t>.</a:t>
            </a:r>
          </a:p>
          <a:p>
            <a:pPr lvl="0">
              <a:defRPr/>
            </a:pPr>
            <a:r>
              <a:rPr lang="en-US" altLang="ko-KR" sz="1200" dirty="0">
                <a:latin typeface="고양일산 L"/>
                <a:ea typeface="고양일산 L"/>
              </a:rPr>
              <a:t>2. </a:t>
            </a:r>
            <a:r>
              <a:rPr lang="ko-KR" altLang="ko-KR" sz="1200" dirty="0">
                <a:latin typeface="고양일산 L"/>
                <a:ea typeface="고양일산 L"/>
              </a:rPr>
              <a:t>연출만 보면 심심하니 게임적 요소가 필요함 </a:t>
            </a:r>
            <a:r>
              <a:rPr lang="en-US" altLang="ko-KR" sz="1200" dirty="0">
                <a:latin typeface="고양일산 L"/>
                <a:ea typeface="고양일산 L"/>
              </a:rPr>
              <a:t>-&gt; </a:t>
            </a:r>
            <a:r>
              <a:rPr lang="ko-KR" altLang="ko-KR" sz="1200" dirty="0">
                <a:latin typeface="고양일산 L"/>
                <a:ea typeface="고양일산 L"/>
              </a:rPr>
              <a:t>데이트엔 여자친구 취향이 중요하지</a:t>
            </a:r>
            <a:r>
              <a:rPr lang="en-US" altLang="ko-KR" sz="1200" dirty="0">
                <a:latin typeface="고양일산 L"/>
                <a:ea typeface="고양일산 L"/>
              </a:rPr>
              <a:t>! </a:t>
            </a:r>
            <a:r>
              <a:rPr lang="ko-KR" altLang="ko-KR" sz="1200" dirty="0">
                <a:latin typeface="고양일산 L"/>
                <a:ea typeface="고양일산 L"/>
              </a:rPr>
              <a:t>하나의 </a:t>
            </a:r>
            <a:r>
              <a:rPr lang="ko-KR" altLang="ko-KR" sz="1200" dirty="0" err="1">
                <a:latin typeface="고양일산 L"/>
                <a:ea typeface="고양일산 L"/>
              </a:rPr>
              <a:t>취향요소를</a:t>
            </a:r>
            <a:r>
              <a:rPr lang="ko-KR" altLang="ko-KR" sz="1200" dirty="0">
                <a:latin typeface="고양일산 L"/>
                <a:ea typeface="고양일산 L"/>
              </a:rPr>
              <a:t> 추가해 플레이어가 선택지를 생각하고 </a:t>
            </a:r>
            <a:r>
              <a:rPr lang="ko-KR" altLang="ko-KR" sz="1200" dirty="0" err="1">
                <a:latin typeface="고양일산 L"/>
                <a:ea typeface="고양일산 L"/>
              </a:rPr>
              <a:t>고르게끔</a:t>
            </a:r>
            <a:r>
              <a:rPr lang="ko-KR" altLang="ko-KR" sz="1200" dirty="0">
                <a:latin typeface="고양일산 L"/>
                <a:ea typeface="고양일산 L"/>
              </a:rPr>
              <a:t> 유도</a:t>
            </a:r>
            <a:r>
              <a:rPr lang="en-US" altLang="ko-KR" sz="1200" dirty="0">
                <a:latin typeface="고양일산 L"/>
                <a:ea typeface="고양일산 L"/>
              </a:rPr>
              <a:t>. </a:t>
            </a:r>
            <a:r>
              <a:rPr lang="ko-KR" altLang="ko-KR" sz="1200" dirty="0">
                <a:latin typeface="고양일산 L"/>
                <a:ea typeface="고양일산 L"/>
              </a:rPr>
              <a:t>이에 맞춰서 </a:t>
            </a:r>
            <a:r>
              <a:rPr lang="en-US" altLang="ko-KR" sz="1200" dirty="0">
                <a:latin typeface="고양일산 L"/>
                <a:ea typeface="고양일산 L"/>
              </a:rPr>
              <a:t>VPS </a:t>
            </a:r>
            <a:r>
              <a:rPr lang="ko-KR" altLang="ko-KR" sz="1200" dirty="0">
                <a:latin typeface="고양일산 L"/>
                <a:ea typeface="고양일산 L"/>
              </a:rPr>
              <a:t>요소를 삽입한 취향 맞추기</a:t>
            </a:r>
            <a:r>
              <a:rPr lang="en-US" altLang="ko-KR" sz="1200" dirty="0">
                <a:latin typeface="고양일산 L"/>
                <a:ea typeface="고양일산 L"/>
              </a:rPr>
              <a:t>, </a:t>
            </a:r>
            <a:r>
              <a:rPr lang="ko-KR" altLang="ko-KR" sz="1200" dirty="0">
                <a:latin typeface="고양일산 L"/>
                <a:ea typeface="고양일산 L"/>
              </a:rPr>
              <a:t>방명록</a:t>
            </a:r>
            <a:r>
              <a:rPr lang="en-US" altLang="ko-KR" sz="1200" dirty="0">
                <a:latin typeface="고양일산 L"/>
                <a:ea typeface="고양일산 L"/>
              </a:rPr>
              <a:t>, </a:t>
            </a:r>
            <a:r>
              <a:rPr lang="ko-KR" altLang="ko-KR" sz="1200" dirty="0">
                <a:latin typeface="고양일산 L"/>
                <a:ea typeface="고양일산 L"/>
              </a:rPr>
              <a:t>캐릭터 대화 이벤트 추가</a:t>
            </a:r>
            <a:r>
              <a:rPr lang="en-US" altLang="ko-KR" sz="1200" dirty="0">
                <a:latin typeface="고양일산 L"/>
                <a:ea typeface="고양일산 L"/>
              </a:rPr>
              <a:t>.</a:t>
            </a:r>
          </a:p>
          <a:p>
            <a:pPr lvl="0">
              <a:defRPr/>
            </a:pPr>
            <a:r>
              <a:rPr lang="en-US" altLang="ko-KR" sz="1200" dirty="0">
                <a:latin typeface="고양일산 L"/>
                <a:ea typeface="고양일산 L"/>
              </a:rPr>
              <a:t>3. </a:t>
            </a:r>
            <a:r>
              <a:rPr lang="ko-KR" altLang="ko-KR" sz="1200" dirty="0">
                <a:latin typeface="고양일산 L"/>
                <a:ea typeface="고양일산 L"/>
              </a:rPr>
              <a:t>플레이 목적이 필요해</a:t>
            </a:r>
            <a:r>
              <a:rPr lang="en-US" altLang="ko-KR" sz="1200" dirty="0">
                <a:latin typeface="고양일산 L"/>
                <a:ea typeface="고양일산 L"/>
              </a:rPr>
              <a:t>! -&gt; </a:t>
            </a:r>
            <a:r>
              <a:rPr lang="ko-KR" altLang="ko-KR" sz="1200" dirty="0">
                <a:latin typeface="고양일산 L"/>
                <a:ea typeface="고양일산 L"/>
              </a:rPr>
              <a:t>장르가 미연시인만큼 </a:t>
            </a:r>
            <a:r>
              <a:rPr lang="ko-KR" altLang="ko-KR" sz="1200" dirty="0" err="1">
                <a:latin typeface="고양일산 L"/>
                <a:ea typeface="고양일산 L"/>
              </a:rPr>
              <a:t>히로인인</a:t>
            </a:r>
            <a:r>
              <a:rPr lang="ko-KR" altLang="ko-KR" sz="1200" dirty="0">
                <a:latin typeface="고양일산 L"/>
                <a:ea typeface="고양일산 L"/>
              </a:rPr>
              <a:t> 하나에게 </a:t>
            </a:r>
            <a:r>
              <a:rPr lang="ko-KR" altLang="ko-KR" sz="1200" dirty="0" err="1">
                <a:latin typeface="고양일산 L"/>
                <a:ea typeface="고양일산 L"/>
              </a:rPr>
              <a:t>과몰입할만한</a:t>
            </a:r>
            <a:r>
              <a:rPr lang="ko-KR" altLang="ko-KR" sz="1200" dirty="0">
                <a:latin typeface="고양일산 L"/>
                <a:ea typeface="고양일산 L"/>
              </a:rPr>
              <a:t> 요소 필요</a:t>
            </a:r>
            <a:r>
              <a:rPr lang="en-US" altLang="ko-KR" sz="1200" dirty="0">
                <a:latin typeface="고양일산 L"/>
                <a:ea typeface="고양일산 L"/>
              </a:rPr>
              <a:t>: </a:t>
            </a:r>
            <a:r>
              <a:rPr lang="ko-KR" altLang="ko-KR" sz="1200" dirty="0">
                <a:latin typeface="고양일산 L"/>
                <a:ea typeface="고양일산 L"/>
              </a:rPr>
              <a:t>예쁜 </a:t>
            </a:r>
            <a:r>
              <a:rPr lang="en-US" altLang="ko-KR" sz="1200" dirty="0">
                <a:latin typeface="고양일산 L"/>
                <a:ea typeface="고양일산 L"/>
              </a:rPr>
              <a:t>“</a:t>
            </a:r>
            <a:r>
              <a:rPr lang="ko-KR" altLang="ko-KR" sz="1200" dirty="0">
                <a:latin typeface="고양일산 L"/>
                <a:ea typeface="고양일산 L"/>
              </a:rPr>
              <a:t>모델링</a:t>
            </a:r>
            <a:r>
              <a:rPr lang="en-US" altLang="ko-KR" sz="1200" dirty="0">
                <a:latin typeface="고양일산 L"/>
                <a:ea typeface="고양일산 L"/>
              </a:rPr>
              <a:t>”, </a:t>
            </a:r>
            <a:r>
              <a:rPr lang="ko-KR" altLang="ko-KR" sz="1200" dirty="0">
                <a:latin typeface="고양일산 L"/>
                <a:ea typeface="고양일산 L"/>
              </a:rPr>
              <a:t>같은 걷는 </a:t>
            </a:r>
            <a:r>
              <a:rPr lang="en-US" altLang="ko-KR" sz="1200" dirty="0">
                <a:latin typeface="고양일산 L"/>
                <a:ea typeface="고양일산 L"/>
              </a:rPr>
              <a:t>“</a:t>
            </a:r>
            <a:r>
              <a:rPr lang="ko-KR" altLang="ko-KR" sz="1200" dirty="0">
                <a:latin typeface="고양일산 L"/>
                <a:ea typeface="고양일산 L"/>
              </a:rPr>
              <a:t>모션</a:t>
            </a:r>
            <a:r>
              <a:rPr lang="en-US" altLang="ko-KR" sz="1200" dirty="0">
                <a:latin typeface="고양일산 L"/>
                <a:ea typeface="고양일산 L"/>
              </a:rPr>
              <a:t>(</a:t>
            </a:r>
            <a:r>
              <a:rPr lang="ko-KR" altLang="ko-KR" sz="1200" dirty="0">
                <a:latin typeface="고양일산 L"/>
                <a:ea typeface="고양일산 L"/>
              </a:rPr>
              <a:t>이동 기획</a:t>
            </a:r>
            <a:r>
              <a:rPr lang="en-US" altLang="ko-KR" sz="1200" dirty="0">
                <a:latin typeface="고양일산 L"/>
                <a:ea typeface="고양일산 L"/>
              </a:rPr>
              <a:t>)”, </a:t>
            </a:r>
            <a:r>
              <a:rPr lang="ko-KR" altLang="ko-KR" sz="1200" dirty="0">
                <a:latin typeface="고양일산 L"/>
                <a:ea typeface="고양일산 L"/>
              </a:rPr>
              <a:t>궁금증을 유발하는 </a:t>
            </a:r>
            <a:r>
              <a:rPr lang="en-US" altLang="ko-KR" sz="1200" dirty="0">
                <a:latin typeface="고양일산 L"/>
                <a:ea typeface="고양일산 L"/>
              </a:rPr>
              <a:t>“</a:t>
            </a:r>
            <a:r>
              <a:rPr lang="ko-KR" altLang="ko-KR" sz="1200" dirty="0">
                <a:latin typeface="고양일산 L"/>
                <a:ea typeface="고양일산 L"/>
              </a:rPr>
              <a:t>하나</a:t>
            </a:r>
            <a:r>
              <a:rPr lang="en-US" altLang="ko-KR" sz="1200" dirty="0">
                <a:latin typeface="고양일산 L"/>
                <a:ea typeface="고양일산 L"/>
              </a:rPr>
              <a:t>”</a:t>
            </a:r>
            <a:r>
              <a:rPr lang="ko-KR" altLang="ko-KR" sz="1200" dirty="0">
                <a:latin typeface="고양일산 L"/>
                <a:ea typeface="고양일산 L"/>
              </a:rPr>
              <a:t>의 스토리</a:t>
            </a:r>
            <a:r>
              <a:rPr lang="en-US" altLang="ko-KR" sz="1200" dirty="0">
                <a:latin typeface="고양일산 L"/>
                <a:ea typeface="고양일산 L"/>
              </a:rPr>
              <a:t>. </a:t>
            </a:r>
            <a:r>
              <a:rPr lang="ko-KR" altLang="ko-KR" sz="1200" dirty="0">
                <a:latin typeface="고양일산 L"/>
                <a:ea typeface="고양일산 L"/>
              </a:rPr>
              <a:t>제작</a:t>
            </a:r>
            <a:r>
              <a:rPr lang="en-US" altLang="ko-KR" sz="1200" dirty="0">
                <a:latin typeface="고양일산 L"/>
                <a:ea typeface="고양일산 L"/>
              </a:rPr>
              <a:t>, </a:t>
            </a:r>
            <a:r>
              <a:rPr lang="ko-KR" altLang="ko-KR" sz="1200" dirty="0">
                <a:latin typeface="고양일산 L"/>
                <a:ea typeface="고양일산 L"/>
              </a:rPr>
              <a:t>같이 </a:t>
            </a:r>
            <a:r>
              <a:rPr lang="en-US" altLang="ko-KR" sz="1200" dirty="0">
                <a:latin typeface="고양일산 L"/>
                <a:ea typeface="고양일산 L"/>
              </a:rPr>
              <a:t>“</a:t>
            </a:r>
            <a:r>
              <a:rPr lang="ko-KR" altLang="ko-KR" sz="1200" dirty="0">
                <a:latin typeface="고양일산 L"/>
                <a:ea typeface="고양일산 L"/>
              </a:rPr>
              <a:t>사진 찍기</a:t>
            </a:r>
            <a:r>
              <a:rPr lang="en-US" altLang="ko-KR" sz="1200" dirty="0">
                <a:latin typeface="고양일산 L"/>
                <a:ea typeface="고양일산 L"/>
              </a:rPr>
              <a:t>”</a:t>
            </a:r>
          </a:p>
          <a:p>
            <a:pPr lvl="0">
              <a:defRPr/>
            </a:pPr>
            <a:r>
              <a:rPr lang="en-US" altLang="ko-KR" sz="1200" dirty="0">
                <a:latin typeface="고양일산 L"/>
                <a:ea typeface="고양일산 L"/>
              </a:rPr>
              <a:t>4. </a:t>
            </a:r>
            <a:r>
              <a:rPr lang="ko-KR" altLang="ko-KR" sz="1200" dirty="0">
                <a:latin typeface="고양일산 L"/>
                <a:ea typeface="고양일산 L"/>
              </a:rPr>
              <a:t>플레이 목적에 도달하기까지의 콘텐츠 해방 기준이 필요해</a:t>
            </a:r>
            <a:r>
              <a:rPr lang="en-US" altLang="ko-KR" sz="1200" dirty="0">
                <a:latin typeface="고양일산 L"/>
                <a:ea typeface="고양일산 L"/>
              </a:rPr>
              <a:t>! -&gt; </a:t>
            </a:r>
            <a:r>
              <a:rPr lang="ko-KR" altLang="ko-KR" sz="1200" dirty="0">
                <a:latin typeface="고양일산 L"/>
                <a:ea typeface="고양일산 L"/>
              </a:rPr>
              <a:t>게임을 장르에 맞게 </a:t>
            </a:r>
            <a:r>
              <a:rPr lang="en-US" altLang="ko-KR" sz="1200" dirty="0">
                <a:latin typeface="고양일산 L"/>
                <a:ea typeface="고양일산 L"/>
              </a:rPr>
              <a:t>“</a:t>
            </a:r>
            <a:r>
              <a:rPr lang="ko-KR" altLang="ko-KR" sz="1200" dirty="0">
                <a:latin typeface="고양일산 L"/>
                <a:ea typeface="고양일산 L"/>
              </a:rPr>
              <a:t>호감도</a:t>
            </a:r>
            <a:r>
              <a:rPr lang="en-US" altLang="ko-KR" sz="1200" dirty="0">
                <a:latin typeface="고양일산 L"/>
                <a:ea typeface="고양일산 L"/>
              </a:rPr>
              <a:t>”</a:t>
            </a:r>
            <a:r>
              <a:rPr lang="ko-KR" altLang="ko-KR" sz="1200" dirty="0">
                <a:latin typeface="고양일산 L"/>
                <a:ea typeface="고양일산 L"/>
              </a:rPr>
              <a:t>로 콘텐츠 열리는 기준을 만듦</a:t>
            </a:r>
            <a:r>
              <a:rPr lang="en-US" altLang="ko-KR" sz="1200" dirty="0">
                <a:latin typeface="고양일산 L"/>
                <a:ea typeface="고양일산 L"/>
              </a:rPr>
              <a:t>.</a:t>
            </a:r>
          </a:p>
          <a:p>
            <a:pPr lvl="0">
              <a:defRPr/>
            </a:pPr>
            <a:r>
              <a:rPr lang="en-US" altLang="ko-KR" sz="1200" dirty="0">
                <a:latin typeface="고양일산 L"/>
                <a:ea typeface="고양일산 L"/>
              </a:rPr>
              <a:t>5. </a:t>
            </a:r>
            <a:r>
              <a:rPr lang="ko-KR" altLang="ko-KR" sz="1200" dirty="0">
                <a:latin typeface="고양일산 L"/>
                <a:ea typeface="고양일산 L"/>
              </a:rPr>
              <a:t>메인콘텐츠를 즐기는 유저들은 자신이 어디에 있는지 어디로 가는지 알아야하니까 편의성을 </a:t>
            </a:r>
            <a:r>
              <a:rPr lang="ko-KR" altLang="ko-KR" sz="1200" dirty="0" err="1">
                <a:latin typeface="고양일산 L"/>
                <a:ea typeface="고양일산 L"/>
              </a:rPr>
              <a:t>챙겨야겠어</a:t>
            </a:r>
            <a:r>
              <a:rPr lang="en-US" altLang="ko-KR" sz="1200" dirty="0">
                <a:latin typeface="고양일산 L"/>
                <a:ea typeface="고양일산 L"/>
              </a:rPr>
              <a:t>! -&gt; “</a:t>
            </a:r>
            <a:r>
              <a:rPr lang="ko-KR" altLang="ko-KR" sz="1200" dirty="0" err="1">
                <a:latin typeface="고양일산 L"/>
                <a:ea typeface="고양일산 L"/>
              </a:rPr>
              <a:t>미니맵</a:t>
            </a:r>
            <a:r>
              <a:rPr lang="en-US" altLang="ko-KR" sz="1200" dirty="0">
                <a:latin typeface="고양일산 L"/>
                <a:ea typeface="고양일산 L"/>
              </a:rPr>
              <a:t>” </a:t>
            </a:r>
            <a:r>
              <a:rPr lang="ko-KR" altLang="ko-KR" sz="1200" dirty="0">
                <a:latin typeface="고양일산 L"/>
                <a:ea typeface="고양일산 L"/>
              </a:rPr>
              <a:t>시스템으로 경로 이동 안내 추가</a:t>
            </a:r>
            <a:r>
              <a:rPr lang="en-US" altLang="ko-KR" sz="1200" dirty="0">
                <a:latin typeface="고양일산 L"/>
                <a:ea typeface="고양일산 L"/>
              </a:rPr>
              <a:t>.</a:t>
            </a:r>
          </a:p>
          <a:p>
            <a:pPr lvl="0">
              <a:defRPr/>
            </a:pPr>
            <a:r>
              <a:rPr lang="en-US" altLang="ko-KR" sz="1200" dirty="0">
                <a:latin typeface="고양일산 L"/>
                <a:ea typeface="고양일산 L"/>
              </a:rPr>
              <a:t>6. </a:t>
            </a:r>
            <a:r>
              <a:rPr lang="ko-KR" altLang="ko-KR" sz="1200" dirty="0">
                <a:latin typeface="고양일산 L"/>
                <a:ea typeface="고양일산 L"/>
              </a:rPr>
              <a:t>아</a:t>
            </a:r>
            <a:r>
              <a:rPr lang="en-US" altLang="ko-KR" sz="1200" dirty="0">
                <a:latin typeface="고양일산 L"/>
                <a:ea typeface="고양일산 L"/>
              </a:rPr>
              <a:t>…</a:t>
            </a:r>
            <a:r>
              <a:rPr lang="ko-KR" altLang="ko-KR" sz="1200" dirty="0">
                <a:latin typeface="고양일산 L"/>
                <a:ea typeface="고양일산 L"/>
              </a:rPr>
              <a:t>그런데 메인 콘텐츠 다 하면 뭐해</a:t>
            </a:r>
            <a:r>
              <a:rPr lang="en-US" altLang="ko-KR" sz="1200" dirty="0">
                <a:latin typeface="고양일산 L"/>
                <a:ea typeface="고양일산 L"/>
              </a:rPr>
              <a:t>? </a:t>
            </a:r>
            <a:r>
              <a:rPr lang="ko-KR" altLang="ko-KR" sz="1200" dirty="0">
                <a:latin typeface="고양일산 L"/>
                <a:ea typeface="고양일산 L"/>
              </a:rPr>
              <a:t>꾸준히 할 거리 하나 정도는 제공해줘야 하지 않을까</a:t>
            </a:r>
            <a:r>
              <a:rPr lang="en-US" altLang="ko-KR" sz="1200" dirty="0">
                <a:latin typeface="고양일산 L"/>
                <a:ea typeface="고양일산 L"/>
              </a:rPr>
              <a:t>? -&gt; </a:t>
            </a:r>
            <a:r>
              <a:rPr lang="ko-KR" altLang="ko-KR" sz="1200" dirty="0">
                <a:latin typeface="고양일산 L"/>
                <a:ea typeface="고양일산 L"/>
              </a:rPr>
              <a:t>서브 콘텐츠 제작</a:t>
            </a:r>
            <a:r>
              <a:rPr lang="en-US" altLang="ko-KR" sz="1200" dirty="0">
                <a:latin typeface="고양일산 L"/>
                <a:ea typeface="고양일산 L"/>
              </a:rPr>
              <a:t>, </a:t>
            </a:r>
            <a:r>
              <a:rPr lang="ko-KR" altLang="ko-KR" sz="1200" dirty="0">
                <a:latin typeface="고양일산 L"/>
                <a:ea typeface="고양일산 L"/>
              </a:rPr>
              <a:t>꾸준히 선물을 </a:t>
            </a:r>
            <a:r>
              <a:rPr lang="ko-KR" altLang="ko-KR" sz="1200" dirty="0" err="1">
                <a:latin typeface="고양일산 L"/>
                <a:ea typeface="고양일산 L"/>
              </a:rPr>
              <a:t>파밍할</a:t>
            </a:r>
            <a:r>
              <a:rPr lang="ko-KR" altLang="ko-KR" sz="1200" dirty="0">
                <a:latin typeface="고양일산 L"/>
                <a:ea typeface="고양일산 L"/>
              </a:rPr>
              <a:t> 수 있는 </a:t>
            </a:r>
            <a:r>
              <a:rPr lang="en-US" altLang="ko-KR" sz="1200" dirty="0">
                <a:latin typeface="고양일산 L"/>
                <a:ea typeface="고양일산 L"/>
              </a:rPr>
              <a:t>“</a:t>
            </a:r>
            <a:r>
              <a:rPr lang="ko-KR" altLang="ko-KR" sz="1200" dirty="0">
                <a:latin typeface="고양일산 L"/>
                <a:ea typeface="고양일산 L"/>
              </a:rPr>
              <a:t>산책</a:t>
            </a:r>
            <a:r>
              <a:rPr lang="en-US" altLang="ko-KR" sz="1200" dirty="0">
                <a:latin typeface="고양일산 L"/>
                <a:ea typeface="고양일산 L"/>
              </a:rPr>
              <a:t>” </a:t>
            </a:r>
            <a:r>
              <a:rPr lang="ko-KR" altLang="ko-KR" sz="1200" dirty="0">
                <a:latin typeface="고양일산 L"/>
                <a:ea typeface="고양일산 L"/>
              </a:rPr>
              <a:t>콘텐츠 추가</a:t>
            </a:r>
            <a:r>
              <a:rPr lang="en-US" altLang="ko-KR" sz="1200" dirty="0">
                <a:latin typeface="고양일산 L"/>
                <a:ea typeface="고양일산 L"/>
              </a:rPr>
              <a:t>. </a:t>
            </a:r>
            <a:r>
              <a:rPr lang="ko-KR" altLang="ko-KR" sz="1200" dirty="0">
                <a:latin typeface="고양일산 L"/>
                <a:ea typeface="고양일산 L"/>
              </a:rPr>
              <a:t>메인 콘텐츠와 플레이 목적을 유기적으로 연결하기 위해 </a:t>
            </a:r>
            <a:r>
              <a:rPr lang="en-US" altLang="ko-KR" sz="1200" dirty="0">
                <a:latin typeface="고양일산 L"/>
                <a:ea typeface="고양일산 L"/>
              </a:rPr>
              <a:t>“</a:t>
            </a:r>
            <a:r>
              <a:rPr lang="ko-KR" altLang="ko-KR" sz="1200" dirty="0">
                <a:latin typeface="고양일산 L"/>
                <a:ea typeface="고양일산 L"/>
              </a:rPr>
              <a:t>호감도</a:t>
            </a:r>
            <a:r>
              <a:rPr lang="en-US" altLang="ko-KR" sz="1200" dirty="0">
                <a:latin typeface="고양일산 L"/>
                <a:ea typeface="고양일산 L"/>
              </a:rPr>
              <a:t>” </a:t>
            </a:r>
            <a:r>
              <a:rPr lang="ko-KR" altLang="ko-KR" sz="1200" dirty="0">
                <a:latin typeface="고양일산 L"/>
                <a:ea typeface="고양일산 L"/>
              </a:rPr>
              <a:t>획득을 주 보상으로 설정</a:t>
            </a:r>
            <a:r>
              <a:rPr lang="en-US" altLang="ko-KR" sz="1200" dirty="0">
                <a:latin typeface="고양일산 L"/>
                <a:ea typeface="고양일산 L"/>
              </a:rPr>
              <a:t>.</a:t>
            </a:r>
          </a:p>
          <a:p>
            <a:pPr lvl="0">
              <a:defRPr/>
            </a:pPr>
            <a:r>
              <a:rPr lang="en-US" altLang="ko-KR" sz="1200" dirty="0">
                <a:latin typeface="고양일산 L"/>
                <a:ea typeface="고양일산 L"/>
              </a:rPr>
              <a:t>7. </a:t>
            </a:r>
            <a:r>
              <a:rPr lang="ko-KR" altLang="ko-KR" sz="1200" dirty="0">
                <a:latin typeface="고양일산 L"/>
                <a:ea typeface="고양일산 L"/>
              </a:rPr>
              <a:t>산책도 무분별하게 </a:t>
            </a:r>
            <a:r>
              <a:rPr lang="ko-KR" altLang="ko-KR" sz="1200" dirty="0" err="1">
                <a:latin typeface="고양일산 L"/>
                <a:ea typeface="고양일산 L"/>
              </a:rPr>
              <a:t>파밍하면</a:t>
            </a:r>
            <a:r>
              <a:rPr lang="ko-KR" altLang="ko-KR" sz="1200" dirty="0">
                <a:latin typeface="고양일산 L"/>
                <a:ea typeface="고양일산 L"/>
              </a:rPr>
              <a:t> 안되지</a:t>
            </a:r>
            <a:r>
              <a:rPr lang="en-US" altLang="ko-KR" sz="1200" dirty="0">
                <a:latin typeface="고양일산 L"/>
                <a:ea typeface="고양일산 L"/>
              </a:rPr>
              <a:t>! -&gt; “</a:t>
            </a:r>
            <a:r>
              <a:rPr lang="ko-KR" altLang="ko-KR" sz="1200" dirty="0">
                <a:latin typeface="고양일산 L"/>
                <a:ea typeface="고양일산 L"/>
              </a:rPr>
              <a:t>코인</a:t>
            </a:r>
            <a:r>
              <a:rPr lang="en-US" altLang="ko-KR" sz="1200" dirty="0">
                <a:latin typeface="고양일산 L"/>
                <a:ea typeface="고양일산 L"/>
              </a:rPr>
              <a:t>” </a:t>
            </a:r>
            <a:r>
              <a:rPr lang="ko-KR" altLang="ko-KR" sz="1200" dirty="0">
                <a:latin typeface="고양일산 L"/>
                <a:ea typeface="고양일산 L"/>
              </a:rPr>
              <a:t>시스템 추가</a:t>
            </a:r>
            <a:r>
              <a:rPr lang="en-US" altLang="ko-KR" sz="1200" dirty="0">
                <a:latin typeface="고양일산 L"/>
                <a:ea typeface="고양일산 L"/>
              </a:rPr>
              <a:t>, </a:t>
            </a:r>
            <a:r>
              <a:rPr lang="ko-KR" altLang="ko-KR" sz="1200" dirty="0">
                <a:latin typeface="고양일산 L"/>
                <a:ea typeface="고양일산 L"/>
              </a:rPr>
              <a:t>콘텐츠 소비가 </a:t>
            </a:r>
            <a:r>
              <a:rPr lang="ko-KR" altLang="ko-KR" sz="1200" dirty="0" err="1">
                <a:latin typeface="고양일산 L"/>
                <a:ea typeface="고양일산 L"/>
              </a:rPr>
              <a:t>논스탑으로</a:t>
            </a:r>
            <a:r>
              <a:rPr lang="ko-KR" altLang="ko-KR" sz="1200" dirty="0">
                <a:latin typeface="고양일산 L"/>
                <a:ea typeface="고양일산 L"/>
              </a:rPr>
              <a:t> 진행되지 않게 타임 조절을 위한 설계를 진행</a:t>
            </a:r>
            <a:r>
              <a:rPr lang="en-US" altLang="ko-KR" sz="1200" dirty="0">
                <a:latin typeface="고양일산 L"/>
                <a:ea typeface="고양일산 L"/>
              </a:rPr>
              <a:t>.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미디어과</a:t>
            </a:r>
            <a:r>
              <a:rPr lang="ko-KR" altLang="en-US" dirty="0"/>
              <a:t> 학생으로 한국문화에 관심이 많았던 하나</a:t>
            </a:r>
            <a:r>
              <a:rPr lang="en-US" altLang="ko-KR" dirty="0"/>
              <a:t>. </a:t>
            </a:r>
            <a:r>
              <a:rPr lang="ko-KR" altLang="en-US" dirty="0"/>
              <a:t>자신의 어머니의 </a:t>
            </a:r>
            <a:r>
              <a:rPr lang="ko-KR" altLang="en-US" dirty="0" err="1"/>
              <a:t>고향이였던</a:t>
            </a:r>
            <a:r>
              <a:rPr lang="ko-KR" altLang="en-US" dirty="0"/>
              <a:t> 한국을 좋아하게 됩니다</a:t>
            </a:r>
            <a:r>
              <a:rPr lang="en-US" altLang="ko-KR" dirty="0"/>
              <a:t>. </a:t>
            </a:r>
            <a:r>
              <a:rPr lang="ko-KR" altLang="en-US" dirty="0"/>
              <a:t>아버지의 반대를 무릅쓰고 한국에 위치한 경일 대학교에서 교환학생을 다니게 된 하나는 플레이어와 만나게 되는데요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어릴 적 잠깐 한국에 살았을 때 플레이어와 만났지만 플레이어는 하나를 기억 하지 못하고 있습니다</a:t>
            </a:r>
            <a:r>
              <a:rPr lang="en-US" altLang="ko-KR" dirty="0"/>
              <a:t>. </a:t>
            </a:r>
            <a:r>
              <a:rPr lang="ko-KR" altLang="en-US" dirty="0"/>
              <a:t>자기가 하나의 첫사랑인지도 모르고 예쁜 하나가 왜 </a:t>
            </a:r>
            <a:r>
              <a:rPr lang="ko-KR" altLang="en-US" dirty="0" err="1"/>
              <a:t>아싸인</a:t>
            </a:r>
            <a:r>
              <a:rPr lang="ko-KR" altLang="en-US" dirty="0"/>
              <a:t> 자신과 </a:t>
            </a:r>
            <a:r>
              <a:rPr lang="ko-KR" altLang="en-US" dirty="0" err="1"/>
              <a:t>사귀어주는지</a:t>
            </a:r>
            <a:r>
              <a:rPr lang="ko-KR" altLang="en-US" dirty="0"/>
              <a:t> 전혀 이해를 못하는 플레이어의 시점으로 이야기가 진행됩니다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왜 아버지는 반대했는지</a:t>
            </a:r>
            <a:r>
              <a:rPr lang="en-US" altLang="ko-KR" dirty="0"/>
              <a:t>, </a:t>
            </a:r>
            <a:r>
              <a:rPr lang="ko-KR" altLang="en-US" dirty="0"/>
              <a:t>플레이어와 하나의 과거엔 어떤 일이 있었는지</a:t>
            </a:r>
            <a:r>
              <a:rPr lang="en-US" altLang="ko-KR" dirty="0"/>
              <a:t>, </a:t>
            </a:r>
            <a:r>
              <a:rPr lang="ko-KR" altLang="en-US" dirty="0"/>
              <a:t>그리고 이 연애는 계속 될 수 있는지에 대해 그려나갈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 b="1" kern="100">
                <a:effectLst/>
                <a:latin typeface="맑은 고딕"/>
                <a:ea typeface="+mn-ea"/>
                <a:cs typeface="Times New Roman"/>
              </a:rPr>
              <a:t>기존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3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개의 챕터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 9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개의 스테이지 구성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. 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한 챕터 당 스테이지 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3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개를 포함한다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. 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챕터는 조건을 달성해야만 다음 챕터로 이동할 수 있고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, 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스테이지끼리는 제한 없이 선택하는 형식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200" b="1" kern="100">
              <a:effectLst/>
              <a:latin typeface="맑은 고딕"/>
              <a:ea typeface="+mn-ea"/>
              <a:cs typeface="Times New Roman"/>
            </a:endParaRP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 b="1" kern="100">
                <a:effectLst/>
                <a:latin typeface="맑은 고딕"/>
                <a:ea typeface="+mn-ea"/>
                <a:cs typeface="Times New Roman"/>
              </a:rPr>
              <a:t>변경 후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스테이지는 사라지고 챕터가 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(new)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스테이지 역할을 함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. (new)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스테이지는 총 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6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개로 나뉘어 지며 스테이지 간 기존 챕터 시스템처럼 특정 조건을 달성해야만 다음 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(new)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스테이지를 깰 수 있다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. 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각 스테이지마다 고유의 스토리를 기획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. 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또한 마지막 호감도 레벨에 따라 히든 엔딩 추가도 기획 중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200" b="1" kern="100">
              <a:effectLst/>
              <a:latin typeface="맑은 고딕"/>
              <a:ea typeface="+mn-ea"/>
              <a:cs typeface="Times New Roman"/>
            </a:endParaRP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ko-KR" sz="1200" b="1" kern="100">
                <a:effectLst/>
                <a:latin typeface="맑은 고딕"/>
                <a:ea typeface="+mn-ea"/>
                <a:cs typeface="Times New Roman"/>
              </a:rPr>
              <a:t>변경사유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맨 처음 기획했던 자유도 높은 데이트코스 선정 방식을 어느정도 살리고 싶어서 스테이지 선택을 자유롭게 해둠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. 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또한 유저의 플레이 동기를 설계하기 위해 스토리 열람을 챕터 보상으로 지정해놓았음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. 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하지만 현재 진행상황을 봤을 때 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9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개의 스테이지 개발 기간내에 구현하기 힘들뿐더러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, 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스토리 없는 진행은 의미가 없다고 판단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. 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매 스테이지마다 인상이 남을만한 전개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(?)</a:t>
            </a:r>
            <a:r>
              <a:rPr lang="ko-KR" altLang="ko-KR" sz="1200" kern="100">
                <a:effectLst/>
                <a:latin typeface="맑은 고딕"/>
                <a:ea typeface="+mn-ea"/>
                <a:cs typeface="Times New Roman"/>
              </a:rPr>
              <a:t>로 콤펙트하게 전개할 예정</a:t>
            </a:r>
            <a:r>
              <a:rPr lang="en-US" altLang="ko-KR" sz="1200" kern="100">
                <a:effectLst/>
                <a:latin typeface="맑은 고딕"/>
                <a:ea typeface="+mn-ea"/>
                <a:cs typeface="Times New Roman"/>
              </a:rPr>
              <a:t>.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latinLnBrk="1" hangingPunct="1"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기획중인 </a:t>
            </a:r>
            <a:r>
              <a:rPr lang="en-US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스테이지 스토리 구성과 연출</a:t>
            </a:r>
          </a:p>
          <a:p>
            <a:pPr rtl="0" eaLnBrk="1" latinLnBrk="1" hangingPunct="1">
              <a:defRPr/>
            </a:pPr>
            <a:endParaRPr lang="ko-KR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프롤로그</a:t>
            </a: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 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하나와 첫 데이트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 이런 여신이 나랑 사귀어주는 거지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속을 전혀 알 수 없는 하나와의 두근두근 첫 데이트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신규 연출 </a:t>
            </a:r>
          </a:p>
          <a:p>
            <a:pPr rtl="0" eaLnBrk="1" latinLnBrk="1" hangingPunct="1">
              <a:defRPr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프로토타입 연출은 그대로 하되 에셋 전면 수정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방명록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R&amp;D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기간내에 힘들 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하나를 벽에 세워두고 에셋을 벽에 붙여 벽화를 만들어주는 이벤트도 기획 중</a:t>
            </a:r>
          </a:p>
          <a:p>
            <a:pPr rtl="0" eaLnBrk="1" latinLnBrk="1" hangingPunct="1">
              <a:defRPr/>
            </a:pPr>
            <a:endParaRPr lang="en-US" altLang="ko-KR" sz="12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스테이지</a:t>
            </a:r>
            <a:r>
              <a:rPr lang="en-US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라이벌 등장</a:t>
            </a:r>
          </a:p>
          <a:p>
            <a:pPr rtl="0" eaLnBrk="1" latinLnBrk="1" hangingPunct="1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프롤로그에서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 지난 뒤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이야기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플레이어의 소꿉친구 등장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라이벌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 형식으로만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심경 변화의 시초</a:t>
            </a: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신규 연출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플레이어에게 전화 오는 연출</a:t>
            </a:r>
          </a:p>
          <a:p>
            <a:pPr rtl="0" eaLnBrk="1" latinLnBrk="1" hangingPunct="1">
              <a:defRPr/>
            </a:pPr>
            <a:endParaRPr lang="ko-KR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스테이지</a:t>
            </a:r>
            <a:r>
              <a:rPr lang="en-US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하나가 이상하다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!?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그날 따라 하나의 대사가 이상함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호감도도 잘 안 오르고 버스 정류장에서 마지막에 전화 받고 사라짐</a:t>
            </a: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신규 연출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하나가 전화 받는 연출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버스 정류장에서 저 멀리 버스 오브젝트가 다가오는 연출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하나가 버스를 타는 애니메이션은 구현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암전 효과로 연출 대체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eaLnBrk="1" latinLnBrk="1" hangingPunct="1">
              <a:defRPr/>
            </a:pPr>
            <a:endParaRPr lang="en-US" altLang="ko-KR" sz="12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스테이지</a:t>
            </a:r>
            <a:r>
              <a:rPr lang="en-US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데이트 노쇼 사건</a:t>
            </a: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신규 연출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회상씬 연출 하나가 왜 자신과 사귀어주었는지 플레이어의 첫번째 소꿉친구는 하나였다는 걸 깨달음 마지막에 하나와 재회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하나가 사라짐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메인 화면에서도 화나가 등을 돌린다거나 사라지는 연출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(Save&amp;Load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 가능 여부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산책은 호출해도 응답하지 않는 상황 연출 진행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회상씬은 특별한 문이 생기고 그 안으로 들어가면 새로운 세상이 펼쳐지는 연출을 채용할 생각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어디로든 문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어린 하나의 캐릭터 디자인이 문제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rtl="0" eaLnBrk="1" latinLnBrk="1" hangingPunct="1">
              <a:defRPr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스테이지</a:t>
            </a:r>
            <a:r>
              <a:rPr lang="en-US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하나와 화해하다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신규 연출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쭈꾸미 거리에 가서 아버지의 이야기를 듣게됨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0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스테이지 데이트 형식과 비슷하게 흘러감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화해 시키기 둘 사이에 오해가 없음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eaLnBrk="1" latinLnBrk="1" hangingPunct="1">
              <a:defRPr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엔딩</a:t>
            </a:r>
          </a:p>
          <a:p>
            <a:pPr rtl="0" eaLnBrk="1" latinLnBrk="1" hangingPunct="1"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연애는 처음이라서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호감도 레벨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출발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0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스테이지 데이트 형식과 비슷하게 흘러감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나의 첫번째 소꿉친구이자 여자친구인 하나와의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진정한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데이트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왈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나도 연애는 처음이라서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 부탁해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신규 연출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히든 엔딩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호감도 레벨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 년 후 하나와 결혼하게 되는 플레이어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같이 혼인 신고서를 작성하다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히든 엔딩은 개발 스케줄이 넉넉할 때 진행할 예정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히든 엔딩에서 혼인 신고서에 사인하고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(Touch&amp;Draw R&amp;D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성공할 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손가락에 반지를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drag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해서 씌워주는 연출 기획 예정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latinLnBrk="1" hangingPunct="1"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와이어 프레임만 설계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최소한의 기능만 구현한 상태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rtl="0" eaLnBrk="1" latinLnBrk="1" hangingPunct="1">
              <a:defRPr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후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분홍색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하늘색을 테마로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봐도 가슴이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DOKI DOKI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거리게 할 예정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eaLnBrk="1" latinLnBrk="1" hangingPunct="1">
              <a:defRPr/>
            </a:pPr>
            <a:endParaRPr lang="ko-KR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1" hangingPunct="1"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변경사유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와이어프레임만 있던 기존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QA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유저 경험상 불편했던 점이 없는지 한번 더 체크하고 본격적인 디자인을 진행할 예정이다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게임에서 게임 퀄리티를 좌지우지 하는 매우 중요한 요소로 급부상 했기 때문에 신경 써서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디자인만으로 이미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진행하고 있다는 느낌을 전달할 예정이다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latinLnBrk="1" hangingPunct="1"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스테이지에서 목표지점에서 상호작용을 할때마다 실시간으로 호감도가 상승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 하는 방식</a:t>
            </a:r>
          </a:p>
          <a:p>
            <a:pPr rtl="0" eaLnBrk="1" latinLnBrk="1" hangingPunct="1">
              <a:defRPr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후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스테이지 클리어 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코인 획득과 함께 스테이지 내 플레이어가 획득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하락한 호감도를 집계하여 실제 수치에 반영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상호작용 할 때마다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적으로 호감도 상승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하락만 표시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수치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X)</a:t>
            </a:r>
          </a:p>
          <a:p>
            <a:pPr rtl="0" eaLnBrk="1" latinLnBrk="1" hangingPunct="1">
              <a:defRPr/>
            </a:pPr>
            <a:endParaRPr lang="ko-KR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1" hangingPunct="1">
              <a:defRPr/>
            </a:pPr>
            <a:r>
              <a:rPr lang="ko-KR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사유</a:t>
            </a:r>
          </a:p>
          <a:p>
            <a:pPr rtl="0" eaLnBrk="1" latinLnBrk="1" hangingPunct="1">
              <a:defRPr/>
            </a:pP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 진행 도중 예기치 않은 게임 이탈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종료로 스테이지 플레이 데이터가 소실됐을 경우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호감도 수치만 반영되어 저장되는 현상을 방지하기 위해 클리어 후 최종 집계로 설정함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호감도를 무한 획득할 수 있는 악용 루트 방지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F2C277C-7C25-4DF2-830D-D3A743A8446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5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6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6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5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8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9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0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3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25F7-DBFE-43DF-80D2-5865099737B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25D3-E36B-431E-A19E-5A1F9B17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3416" y="2000187"/>
            <a:ext cx="9144000" cy="2387600"/>
          </a:xfrm>
        </p:spPr>
        <p:txBody>
          <a:bodyPr wrap="none">
            <a:prstTxWarp prst="textButton">
              <a:avLst>
                <a:gd name="adj" fmla="val 10800000"/>
              </a:avLst>
            </a:prstTxWarp>
            <a:no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EB4E0"/>
                </a:solidFill>
                <a:latin typeface="a허리케인"/>
                <a:ea typeface="a허리케인"/>
              </a:rPr>
              <a:t>&lt;</a:t>
            </a:r>
            <a:r>
              <a:rPr lang="ko-KR" altLang="en-US">
                <a:solidFill>
                  <a:srgbClr val="00B0F0"/>
                </a:solidFill>
                <a:latin typeface="a허리케인"/>
                <a:ea typeface="a허리케인"/>
              </a:rPr>
              <a:t>연애는</a:t>
            </a:r>
            <a:r>
              <a:rPr lang="ko-KR" altLang="en-US">
                <a:latin typeface="a허리케인"/>
                <a:ea typeface="a허리케인"/>
              </a:rPr>
              <a:t> </a:t>
            </a:r>
            <a:r>
              <a:rPr lang="ko-KR" altLang="en-US" sz="7200" b="1" spc="600">
                <a:solidFill>
                  <a:srgbClr val="FEB4E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60007" dir="5400000" sy="-100000" algn="bl" rotWithShape="0"/>
                </a:effectLst>
                <a:latin typeface="a허리케인"/>
                <a:ea typeface="a허리케인"/>
              </a:rPr>
              <a:t>처음</a:t>
            </a:r>
            <a:r>
              <a:rPr lang="ko-KR" altLang="en-US">
                <a:solidFill>
                  <a:srgbClr val="00B0F0"/>
                </a:solidFill>
                <a:latin typeface="a허리케인"/>
                <a:ea typeface="a허리케인"/>
              </a:rPr>
              <a:t>이라서</a:t>
            </a:r>
            <a:r>
              <a:rPr lang="en-US" altLang="ko-KR">
                <a:solidFill>
                  <a:srgbClr val="FEB4E0"/>
                </a:solidFill>
                <a:latin typeface="a허리케인"/>
                <a:ea typeface="a허리케인"/>
              </a:rPr>
              <a:t>&gt;</a:t>
            </a:r>
            <a:br>
              <a:rPr lang="en-US" altLang="ko-KR">
                <a:solidFill>
                  <a:srgbClr val="FEB4E0"/>
                </a:solidFill>
                <a:latin typeface="a허리케인"/>
                <a:ea typeface="a허리케인"/>
              </a:rPr>
            </a:br>
            <a:r>
              <a:rPr lang="ko-KR" altLang="en-US">
                <a:latin typeface="a허리케인"/>
                <a:ea typeface="a허리케인"/>
              </a:rPr>
              <a:t>비전 회의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8787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>
                <a:latin typeface="더페이스샵 잉크립퀴드체"/>
                <a:ea typeface="더페이스샵 잉크립퀴드체"/>
              </a:rPr>
              <a:t>죄송합니다</a:t>
            </a:r>
            <a:r>
              <a:rPr lang="en-US" altLang="ko-KR">
                <a:latin typeface="더페이스샵 잉크립퀴드체"/>
                <a:ea typeface="더페이스샵 잉크립퀴드체"/>
              </a:rPr>
              <a:t>! </a:t>
            </a:r>
            <a:r>
              <a:rPr lang="ko-KR" altLang="en-US">
                <a:latin typeface="더페이스샵 잉크립퀴드체"/>
                <a:ea typeface="더페이스샵 잉크립퀴드체"/>
              </a:rPr>
              <a:t>개발 시작하고 이제서야 비전 회의를 진행하게 돼서 정말 죄송합니다</a:t>
            </a:r>
            <a:r>
              <a:rPr lang="en-US" altLang="ko-KR">
                <a:latin typeface="더페이스샵 잉크립퀴드체"/>
                <a:ea typeface="더페이스샵 잉크립퀴드체"/>
              </a:rPr>
              <a:t>. </a:t>
            </a:r>
            <a:r>
              <a:rPr lang="ko-KR" altLang="en-US">
                <a:latin typeface="더페이스샵 잉크립퀴드체"/>
                <a:ea typeface="더페이스샵 잉크립퀴드체"/>
              </a:rPr>
              <a:t>늦은 만큼 최대한의 성의를 보이도록 하겠습니다</a:t>
            </a:r>
            <a:r>
              <a:rPr lang="en-US" altLang="ko-KR">
                <a:latin typeface="더페이스샵 잉크립퀴드체"/>
                <a:ea typeface="더페이스샵 잉크립퀴드체"/>
              </a:rPr>
              <a:t>. </a:t>
            </a:r>
            <a:r>
              <a:rPr lang="ko-KR" altLang="en-US">
                <a:latin typeface="더페이스샵 잉크립퀴드체"/>
                <a:ea typeface="더페이스샵 잉크립퀴드체"/>
              </a:rPr>
              <a:t>오늘부터 여기에 계신 모든 분들께 전투력 </a:t>
            </a:r>
            <a:r>
              <a:rPr lang="en-US" altLang="ko-KR">
                <a:latin typeface="더페이스샵 잉크립퀴드체"/>
                <a:ea typeface="더페이스샵 잉크립퀴드체"/>
              </a:rPr>
              <a:t>500</a:t>
            </a:r>
            <a:r>
              <a:rPr lang="ko-KR" altLang="en-US">
                <a:latin typeface="더페이스샵 잉크립퀴드체"/>
                <a:ea typeface="더페이스샵 잉크립퀴드체"/>
              </a:rPr>
              <a:t>만 </a:t>
            </a:r>
            <a:r>
              <a:rPr lang="en-US" altLang="ko-KR">
                <a:latin typeface="더페이스샵 잉크립퀴드체"/>
                <a:ea typeface="더페이스샵 잉크립퀴드체"/>
              </a:rPr>
              <a:t>3</a:t>
            </a:r>
            <a:r>
              <a:rPr lang="ko-KR" altLang="en-US">
                <a:latin typeface="더페이스샵 잉크립퀴드체"/>
                <a:ea typeface="더페이스샵 잉크립퀴드체"/>
              </a:rPr>
              <a:t>성 판다 협객을 드립니다</a:t>
            </a:r>
            <a:r>
              <a:rPr lang="en-US" altLang="ko-KR">
                <a:latin typeface="더페이스샵 잉크립퀴드체"/>
                <a:ea typeface="더페이스샵 잉크립퀴드체"/>
              </a:rPr>
              <a:t>. </a:t>
            </a:r>
            <a:r>
              <a:rPr lang="ko-KR" altLang="en-US">
                <a:latin typeface="더페이스샵 잉크립퀴드체"/>
                <a:ea typeface="더페이스샵 잉크립퀴드체"/>
              </a:rPr>
              <a:t>그뿐아니라 </a:t>
            </a:r>
            <a:r>
              <a:rPr lang="en-US" altLang="ko-KR">
                <a:latin typeface="더페이스샵 잉크립퀴드체"/>
                <a:ea typeface="더페이스샵 잉크립퀴드체"/>
              </a:rPr>
              <a:t>10</a:t>
            </a:r>
            <a:r>
              <a:rPr lang="ko-KR" altLang="en-US">
                <a:latin typeface="더페이스샵 잉크립퀴드체"/>
                <a:ea typeface="더페이스샵 잉크립퀴드체"/>
              </a:rPr>
              <a:t>회 연속 무료뽑</a:t>
            </a:r>
            <a:r>
              <a:rPr lang="en-US" altLang="ko-KR">
                <a:latin typeface="더페이스샵 잉크립퀴드체"/>
                <a:ea typeface="더페이스샵 잉크립퀴드체"/>
              </a:rPr>
              <a:t>…(</a:t>
            </a:r>
            <a:r>
              <a:rPr lang="ko-KR" altLang="en-US">
                <a:latin typeface="더페이스샵 잉크립퀴드체"/>
                <a:ea typeface="더페이스샵 잉크립퀴드체"/>
              </a:rPr>
              <a:t>누가 바보로 보여</a:t>
            </a:r>
            <a:r>
              <a:rPr lang="en-US" altLang="ko-KR">
                <a:latin typeface="더페이스샵 잉크립퀴드체"/>
                <a:ea typeface="더페이스샵 잉크립퀴드체"/>
              </a:rPr>
              <a:t>! </a:t>
            </a:r>
            <a:r>
              <a:rPr lang="ko-KR" altLang="en-US">
                <a:latin typeface="더페이스샵 잉크립퀴드체"/>
                <a:ea typeface="더페이스샵 잉크립퀴드체"/>
              </a:rPr>
              <a:t>거지로 보이냐고</a:t>
            </a:r>
            <a:r>
              <a:rPr lang="en-US" altLang="ko-KR">
                <a:latin typeface="더페이스샵 잉크립퀴드체"/>
                <a:ea typeface="더페이스샵 잉크립퀴드체"/>
              </a:rPr>
              <a:t>!) </a:t>
            </a:r>
            <a:r>
              <a:rPr lang="ko-KR" altLang="en-US">
                <a:latin typeface="더페이스샵 잉크립퀴드체"/>
                <a:ea typeface="더페이스샵 잉크립퀴드체"/>
              </a:rPr>
              <a:t>으아악 그럼 사과의 뜻을 좀 더 분명하기 위해 게임을 다운로드한 모든 분들께 무적신급 펫 </a:t>
            </a:r>
            <a:r>
              <a:rPr lang="en-US" altLang="ko-KR">
                <a:latin typeface="더페이스샵 잉크립퀴드체"/>
                <a:ea typeface="더페이스샵 잉크립퀴드체"/>
              </a:rPr>
              <a:t>6</a:t>
            </a:r>
            <a:r>
              <a:rPr lang="ko-KR" altLang="en-US">
                <a:latin typeface="더페이스샵 잉크립퀴드체"/>
                <a:ea typeface="더페이스샵 잉크립퀴드체"/>
              </a:rPr>
              <a:t>성 화염의 드래곤을 드리겠습니다 죄송합니다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전체 스토리 소개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E297324-BB55-69D7-7508-864C8CE641A5}"/>
              </a:ext>
            </a:extLst>
          </p:cNvPr>
          <p:cNvSpPr/>
          <p:nvPr/>
        </p:nvSpPr>
        <p:spPr>
          <a:xfrm>
            <a:off x="1672494" y="2451404"/>
            <a:ext cx="2743200" cy="24123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고양일산 L" panose="02020603020101020101" pitchFamily="18" charset="-127"/>
                <a:ea typeface="고양일산 L" panose="02020603020101020101" pitchFamily="18" charset="-127"/>
              </a:rPr>
              <a:t>한국 문화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AF642A-5B69-B9E3-F6FC-45AAEADE7C66}"/>
              </a:ext>
            </a:extLst>
          </p:cNvPr>
          <p:cNvSpPr/>
          <p:nvPr/>
        </p:nvSpPr>
        <p:spPr>
          <a:xfrm>
            <a:off x="5037017" y="2371297"/>
            <a:ext cx="2743200" cy="24123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고양일산 L" panose="02020603020101020101" pitchFamily="18" charset="-127"/>
                <a:ea typeface="고양일산 L" panose="02020603020101020101" pitchFamily="18" charset="-127"/>
              </a:rPr>
              <a:t>첫사랑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FFED75-0284-929D-800A-D596CAC757CE}"/>
              </a:ext>
            </a:extLst>
          </p:cNvPr>
          <p:cNvSpPr/>
          <p:nvPr/>
        </p:nvSpPr>
        <p:spPr>
          <a:xfrm>
            <a:off x="8401540" y="2371297"/>
            <a:ext cx="2743200" cy="24123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고양일산 L" panose="02020603020101020101" pitchFamily="18" charset="-127"/>
                <a:ea typeface="고양일산 L" panose="02020603020101020101" pitchFamily="18" charset="-127"/>
              </a:rPr>
              <a:t>비밀이 있는</a:t>
            </a:r>
          </a:p>
        </p:txBody>
      </p:sp>
    </p:spTree>
    <p:extLst>
      <p:ext uri="{BB962C8B-B14F-4D97-AF65-F5344CB8AC3E}">
        <p14:creationId xmlns:p14="http://schemas.microsoft.com/office/powerpoint/2010/main" val="1454635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329132" y="2590739"/>
            <a:ext cx="703915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2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차 프로토타입 목표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/>
            </a:r>
            <a:b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</a:b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- 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기획 변경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/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추가 사항 소개</a:t>
            </a:r>
          </a:p>
        </p:txBody>
      </p:sp>
    </p:spTree>
    <p:extLst>
      <p:ext uri="{BB962C8B-B14F-4D97-AF65-F5344CB8AC3E}">
        <p14:creationId xmlns:p14="http://schemas.microsoft.com/office/powerpoint/2010/main" val="1152528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변경점 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1. 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스테이지 구조 변화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D7F97C-A3FB-F6C0-D859-DABEE0DE6C5E}"/>
              </a:ext>
            </a:extLst>
          </p:cNvPr>
          <p:cNvSpPr/>
          <p:nvPr/>
        </p:nvSpPr>
        <p:spPr>
          <a:xfrm>
            <a:off x="1133231" y="1995337"/>
            <a:ext cx="1844430" cy="6252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챕터</a:t>
            </a:r>
            <a:r>
              <a:rPr lang="en-US" altLang="ko-KR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1</a:t>
            </a:r>
            <a:endParaRPr lang="ko-KR" altLang="en-US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40F1E-30F7-A957-04B3-A6EB2766B993}"/>
              </a:ext>
            </a:extLst>
          </p:cNvPr>
          <p:cNvSpPr/>
          <p:nvPr/>
        </p:nvSpPr>
        <p:spPr>
          <a:xfrm>
            <a:off x="3481754" y="1649353"/>
            <a:ext cx="1027723" cy="398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</a:t>
            </a:r>
            <a:r>
              <a:rPr lang="en-US" altLang="ko-KR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1</a:t>
            </a:r>
            <a:endParaRPr lang="ko-KR" altLang="en-US" sz="12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94B0E2-CAC1-7AB9-6AB3-AD5FE4AFC990}"/>
              </a:ext>
            </a:extLst>
          </p:cNvPr>
          <p:cNvSpPr/>
          <p:nvPr/>
        </p:nvSpPr>
        <p:spPr>
          <a:xfrm>
            <a:off x="3481753" y="2123831"/>
            <a:ext cx="1027723" cy="398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</a:t>
            </a:r>
            <a:r>
              <a:rPr lang="en-US" altLang="ko-KR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2</a:t>
            </a:r>
            <a:endParaRPr lang="ko-KR" altLang="en-US" sz="12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2A0070-653E-ACE7-2B0E-1209645C4878}"/>
              </a:ext>
            </a:extLst>
          </p:cNvPr>
          <p:cNvSpPr/>
          <p:nvPr/>
        </p:nvSpPr>
        <p:spPr>
          <a:xfrm>
            <a:off x="3481753" y="2603713"/>
            <a:ext cx="1027723" cy="398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</a:t>
            </a:r>
            <a:r>
              <a:rPr lang="en-US" altLang="ko-KR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3</a:t>
            </a:r>
            <a:endParaRPr lang="ko-KR" altLang="en-US" sz="12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71EB11-5ABB-246D-B0F1-E872222224E0}"/>
              </a:ext>
            </a:extLst>
          </p:cNvPr>
          <p:cNvSpPr/>
          <p:nvPr/>
        </p:nvSpPr>
        <p:spPr>
          <a:xfrm>
            <a:off x="1133231" y="3759049"/>
            <a:ext cx="1844430" cy="6252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챕터</a:t>
            </a:r>
            <a:r>
              <a:rPr lang="en-US" altLang="ko-KR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2</a:t>
            </a:r>
            <a:endParaRPr lang="ko-KR" altLang="en-US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03928E-794F-D47C-48AB-F60141850F59}"/>
              </a:ext>
            </a:extLst>
          </p:cNvPr>
          <p:cNvSpPr/>
          <p:nvPr/>
        </p:nvSpPr>
        <p:spPr>
          <a:xfrm>
            <a:off x="3481754" y="3398047"/>
            <a:ext cx="1027723" cy="398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</a:t>
            </a:r>
            <a:r>
              <a:rPr lang="en-US" altLang="ko-KR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4</a:t>
            </a:r>
            <a:endParaRPr lang="ko-KR" altLang="en-US" sz="12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4D7CEC-1466-E8D3-CF00-18037DA00636}"/>
              </a:ext>
            </a:extLst>
          </p:cNvPr>
          <p:cNvSpPr/>
          <p:nvPr/>
        </p:nvSpPr>
        <p:spPr>
          <a:xfrm>
            <a:off x="3481753" y="3872525"/>
            <a:ext cx="1027723" cy="398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</a:t>
            </a:r>
            <a:r>
              <a:rPr lang="en-US" altLang="ko-KR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5</a:t>
            </a:r>
            <a:endParaRPr lang="ko-KR" altLang="en-US" sz="12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A9CD06-97FF-70B8-D5C2-15E946B7EF4A}"/>
              </a:ext>
            </a:extLst>
          </p:cNvPr>
          <p:cNvSpPr/>
          <p:nvPr/>
        </p:nvSpPr>
        <p:spPr>
          <a:xfrm>
            <a:off x="3481753" y="4352407"/>
            <a:ext cx="1027723" cy="398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</a:t>
            </a:r>
            <a:r>
              <a:rPr lang="en-US" altLang="ko-KR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6</a:t>
            </a:r>
            <a:endParaRPr lang="ko-KR" altLang="en-US" sz="12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50D74F-FE68-EB39-2478-875BCA6F8CB4}"/>
              </a:ext>
            </a:extLst>
          </p:cNvPr>
          <p:cNvSpPr/>
          <p:nvPr/>
        </p:nvSpPr>
        <p:spPr>
          <a:xfrm>
            <a:off x="1133231" y="5423573"/>
            <a:ext cx="1844430" cy="6252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챕터</a:t>
            </a:r>
            <a:r>
              <a:rPr lang="en-US" altLang="ko-KR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3</a:t>
            </a:r>
            <a:endParaRPr lang="ko-KR" altLang="en-US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D64C37-F955-57B8-9729-9B9BB3A2763B}"/>
              </a:ext>
            </a:extLst>
          </p:cNvPr>
          <p:cNvSpPr/>
          <p:nvPr/>
        </p:nvSpPr>
        <p:spPr>
          <a:xfrm>
            <a:off x="3505198" y="5062571"/>
            <a:ext cx="1027723" cy="398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</a:t>
            </a:r>
            <a:r>
              <a:rPr lang="en-US" altLang="ko-KR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7</a:t>
            </a:r>
            <a:endParaRPr lang="ko-KR" altLang="en-US" sz="12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A42FD2-B9AF-BAE2-0FE9-6EA2FBC504E7}"/>
              </a:ext>
            </a:extLst>
          </p:cNvPr>
          <p:cNvSpPr/>
          <p:nvPr/>
        </p:nvSpPr>
        <p:spPr>
          <a:xfrm>
            <a:off x="3505197" y="5537049"/>
            <a:ext cx="1027723" cy="398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</a:t>
            </a:r>
            <a:r>
              <a:rPr lang="en-US" altLang="ko-KR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8</a:t>
            </a:r>
            <a:endParaRPr lang="ko-KR" altLang="en-US" sz="12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68443-88DF-CEA7-A873-91FFB4177FEC}"/>
              </a:ext>
            </a:extLst>
          </p:cNvPr>
          <p:cNvSpPr/>
          <p:nvPr/>
        </p:nvSpPr>
        <p:spPr>
          <a:xfrm>
            <a:off x="3505197" y="6016931"/>
            <a:ext cx="1027723" cy="398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</a:t>
            </a:r>
            <a:r>
              <a:rPr lang="en-US" altLang="ko-KR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9</a:t>
            </a:r>
            <a:endParaRPr lang="ko-KR" altLang="en-US" sz="12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AE18209-1864-4026-DCC4-6CFC02325F70}"/>
              </a:ext>
            </a:extLst>
          </p:cNvPr>
          <p:cNvSpPr/>
          <p:nvPr/>
        </p:nvSpPr>
        <p:spPr>
          <a:xfrm>
            <a:off x="5482492" y="3435021"/>
            <a:ext cx="1227015" cy="6252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DD5B2A-04FE-F62D-1921-261925EDA457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77661" y="1848492"/>
            <a:ext cx="504093" cy="45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1BD5977-5962-511B-E46B-410D9097066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977661" y="2307952"/>
            <a:ext cx="504092" cy="1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F2E41B5-D0CF-60D2-0149-57E39E415C0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2977661" y="2307952"/>
            <a:ext cx="504092" cy="49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2B08E8-8E99-EABB-052C-660A98AA408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977661" y="3597186"/>
            <a:ext cx="504093" cy="47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4C4509-1599-1C4C-71B6-3E66AEA48817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977661" y="4071664"/>
            <a:ext cx="50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60DA5B4-26EA-78DB-31F7-B97F49C06766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2977661" y="4071664"/>
            <a:ext cx="504092" cy="47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559946-C045-F1A8-5189-0A2B558832EA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2977661" y="5261710"/>
            <a:ext cx="527537" cy="47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02F7FB9-2C3F-56AF-607C-C04288A89909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977661" y="5736188"/>
            <a:ext cx="52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6BD0FFD-5080-7B1A-08A9-4D15FF0FE5AD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2977661" y="5736188"/>
            <a:ext cx="527536" cy="47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916715-3D53-FA3B-79B8-1B96C9302E3F}"/>
              </a:ext>
            </a:extLst>
          </p:cNvPr>
          <p:cNvSpPr/>
          <p:nvPr/>
        </p:nvSpPr>
        <p:spPr>
          <a:xfrm>
            <a:off x="7897447" y="1849261"/>
            <a:ext cx="1844430" cy="625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프롤로그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A416D2-070F-E537-32EA-4C935EF20C10}"/>
              </a:ext>
            </a:extLst>
          </p:cNvPr>
          <p:cNvSpPr/>
          <p:nvPr/>
        </p:nvSpPr>
        <p:spPr>
          <a:xfrm>
            <a:off x="7897447" y="3337634"/>
            <a:ext cx="1844430" cy="625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챕터</a:t>
            </a:r>
            <a:r>
              <a:rPr lang="en-US" altLang="ko-KR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2</a:t>
            </a:r>
            <a:endParaRPr lang="ko-KR" altLang="en-US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CD0F3F-7C3F-971B-FE5D-AA2A762CC303}"/>
              </a:ext>
            </a:extLst>
          </p:cNvPr>
          <p:cNvSpPr/>
          <p:nvPr/>
        </p:nvSpPr>
        <p:spPr>
          <a:xfrm>
            <a:off x="7897447" y="4065959"/>
            <a:ext cx="1844430" cy="625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챕터</a:t>
            </a:r>
            <a:r>
              <a:rPr lang="en-US" altLang="ko-KR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3</a:t>
            </a:r>
            <a:endParaRPr lang="ko-KR" altLang="en-US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43A7FE-CF17-DEB7-877E-F933D8314A5D}"/>
              </a:ext>
            </a:extLst>
          </p:cNvPr>
          <p:cNvSpPr/>
          <p:nvPr/>
        </p:nvSpPr>
        <p:spPr>
          <a:xfrm>
            <a:off x="7897447" y="4794284"/>
            <a:ext cx="1844430" cy="625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챕터</a:t>
            </a:r>
            <a:r>
              <a:rPr lang="en-US" altLang="ko-KR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4</a:t>
            </a:r>
            <a:endParaRPr lang="ko-KR" altLang="en-US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EE540A-68BF-2B1C-53CF-9B5FB4B6025E}"/>
              </a:ext>
            </a:extLst>
          </p:cNvPr>
          <p:cNvSpPr/>
          <p:nvPr/>
        </p:nvSpPr>
        <p:spPr>
          <a:xfrm>
            <a:off x="7897447" y="5553564"/>
            <a:ext cx="1844430" cy="625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엔딩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218CEF6-F95B-C07A-C33B-80F8DE19B147}"/>
              </a:ext>
            </a:extLst>
          </p:cNvPr>
          <p:cNvSpPr/>
          <p:nvPr/>
        </p:nvSpPr>
        <p:spPr>
          <a:xfrm>
            <a:off x="7897447" y="2620418"/>
            <a:ext cx="1844430" cy="625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챕터</a:t>
            </a:r>
            <a:r>
              <a:rPr lang="en-US" altLang="ko-KR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1</a:t>
            </a:r>
            <a:endParaRPr lang="ko-KR" altLang="en-US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3104552-3DBD-073D-2CFD-4A39E16FEFC7}"/>
              </a:ext>
            </a:extLst>
          </p:cNvPr>
          <p:cNvCxnSpPr>
            <a:cxnSpLocks/>
          </p:cNvCxnSpPr>
          <p:nvPr/>
        </p:nvCxnSpPr>
        <p:spPr>
          <a:xfrm>
            <a:off x="2047630" y="2709290"/>
            <a:ext cx="0" cy="940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9D76031-F744-6A71-6B7D-7FBF4AFCD717}"/>
              </a:ext>
            </a:extLst>
          </p:cNvPr>
          <p:cNvSpPr txBox="1"/>
          <p:nvPr/>
        </p:nvSpPr>
        <p:spPr>
          <a:xfrm>
            <a:off x="2125785" y="3001991"/>
            <a:ext cx="103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/>
                </a:solidFill>
                <a:latin typeface="고양일산 L" panose="02020603020101020101" pitchFamily="18" charset="-127"/>
                <a:ea typeface="고양일산 L" panose="02020603020101020101" pitchFamily="18" charset="-127"/>
              </a:rPr>
              <a:t>조건 작용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6EA890-D0EF-983D-DC73-A36BD117254D}"/>
              </a:ext>
            </a:extLst>
          </p:cNvPr>
          <p:cNvSpPr txBox="1"/>
          <p:nvPr/>
        </p:nvSpPr>
        <p:spPr>
          <a:xfrm>
            <a:off x="10539046" y="2401513"/>
            <a:ext cx="103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조건 작용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194D417-1670-5449-F51F-B77EB6962D22}"/>
              </a:ext>
            </a:extLst>
          </p:cNvPr>
          <p:cNvCxnSpPr>
            <a:cxnSpLocks/>
          </p:cNvCxnSpPr>
          <p:nvPr/>
        </p:nvCxnSpPr>
        <p:spPr>
          <a:xfrm>
            <a:off x="9941657" y="2136530"/>
            <a:ext cx="12700" cy="771157"/>
          </a:xfrm>
          <a:prstGeom prst="bentConnector3">
            <a:avLst>
              <a:gd name="adj1" fmla="val 376922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a허리케인"/>
                <a:ea typeface="a허리케인"/>
              </a:rPr>
              <a:t>변경점 </a:t>
            </a:r>
            <a:r>
              <a:rPr lang="en-US" altLang="ko-KR">
                <a:latin typeface="a허리케인"/>
                <a:ea typeface="a허리케인"/>
              </a:rPr>
              <a:t>2. </a:t>
            </a:r>
            <a:r>
              <a:rPr lang="ko-KR" altLang="en-US">
                <a:latin typeface="a허리케인"/>
                <a:ea typeface="a허리케인"/>
              </a:rPr>
              <a:t>스토리 확정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53473" y="1953623"/>
            <a:ext cx="5322277" cy="601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고양일산 L"/>
                <a:ea typeface="고양일산 L"/>
              </a:rPr>
              <a:t>프롤로그</a:t>
            </a:r>
            <a:r>
              <a:rPr lang="en-US" altLang="ko-KR">
                <a:latin typeface="고양일산 L"/>
                <a:ea typeface="고양일산 L"/>
              </a:rPr>
              <a:t>: </a:t>
            </a:r>
            <a:r>
              <a:rPr lang="ko-KR" altLang="en-US">
                <a:latin typeface="고양일산 L"/>
                <a:ea typeface="고양일산 L"/>
              </a:rPr>
              <a:t>하나와의 첫 데이트</a:t>
            </a:r>
            <a:r>
              <a:rPr lang="en-US" altLang="ko-KR">
                <a:latin typeface="고양일산 L"/>
                <a:ea typeface="고양일산 L"/>
              </a:rPr>
              <a:t> </a:t>
            </a:r>
            <a:endParaRPr lang="ko-KR" altLang="en-US">
              <a:latin typeface="고양일산 L"/>
              <a:ea typeface="고양일산 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3472" y="2747962"/>
            <a:ext cx="5322277" cy="601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고양일산 L"/>
                <a:ea typeface="고양일산 L"/>
              </a:rPr>
              <a:t>챕터</a:t>
            </a:r>
            <a:r>
              <a:rPr lang="en-US" altLang="ko-KR">
                <a:latin typeface="고양일산 L"/>
                <a:ea typeface="고양일산 L"/>
              </a:rPr>
              <a:t>1: </a:t>
            </a:r>
            <a:r>
              <a:rPr lang="ko-KR" altLang="en-US">
                <a:latin typeface="고양일산 L"/>
                <a:ea typeface="고양일산 L"/>
              </a:rPr>
              <a:t>하나의 라이벌 등장</a:t>
            </a:r>
            <a:r>
              <a:rPr lang="en-US" altLang="ko-KR">
                <a:latin typeface="고양일산 L"/>
                <a:ea typeface="고양일산 L"/>
              </a:rPr>
              <a:t> </a:t>
            </a:r>
            <a:endParaRPr lang="ko-KR" altLang="en-US">
              <a:latin typeface="고양일산 L"/>
              <a:ea typeface="고양일산 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3472" y="3547085"/>
            <a:ext cx="5322277" cy="601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고양일산 L"/>
                <a:ea typeface="고양일산 L"/>
              </a:rPr>
              <a:t>챕터</a:t>
            </a:r>
            <a:r>
              <a:rPr lang="en-US" altLang="ko-KR">
                <a:latin typeface="고양일산 L"/>
                <a:ea typeface="고양일산 L"/>
              </a:rPr>
              <a:t>2: </a:t>
            </a:r>
            <a:r>
              <a:rPr lang="ko-KR" altLang="en-US">
                <a:latin typeface="고양일산 L"/>
                <a:ea typeface="고양일산 L"/>
              </a:rPr>
              <a:t>하나가 이상하다</a:t>
            </a:r>
            <a:r>
              <a:rPr lang="en-US" altLang="ko-KR">
                <a:latin typeface="고양일산 L"/>
                <a:ea typeface="고양일산 L"/>
              </a:rPr>
              <a:t>?  </a:t>
            </a:r>
            <a:endParaRPr lang="ko-KR" altLang="en-US">
              <a:latin typeface="고양일산 L"/>
              <a:ea typeface="고양일산 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3472" y="4346208"/>
            <a:ext cx="5322277" cy="601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고양일산 L"/>
                <a:ea typeface="고양일산 L"/>
              </a:rPr>
              <a:t>챕터</a:t>
            </a:r>
            <a:r>
              <a:rPr lang="en-US" altLang="ko-KR">
                <a:latin typeface="고양일산 L"/>
                <a:ea typeface="고양일산 L"/>
              </a:rPr>
              <a:t>3: </a:t>
            </a:r>
            <a:r>
              <a:rPr lang="ko-KR" altLang="en-US">
                <a:latin typeface="고양일산 L"/>
                <a:ea typeface="고양일산 L"/>
              </a:rPr>
              <a:t>하나 데이트 노쇼 사건</a:t>
            </a:r>
            <a:r>
              <a:rPr lang="en-US" altLang="ko-KR">
                <a:latin typeface="고양일산 L"/>
                <a:ea typeface="고양일산 L"/>
              </a:rPr>
              <a:t> </a:t>
            </a:r>
            <a:endParaRPr lang="ko-KR" altLang="en-US">
              <a:latin typeface="고양일산 L"/>
              <a:ea typeface="고양일산 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3471" y="5145331"/>
            <a:ext cx="5322277" cy="601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고양일산 L"/>
                <a:ea typeface="고양일산 L"/>
              </a:rPr>
              <a:t>챕터</a:t>
            </a:r>
            <a:r>
              <a:rPr lang="en-US" altLang="ko-KR">
                <a:latin typeface="고양일산 L"/>
                <a:ea typeface="고양일산 L"/>
              </a:rPr>
              <a:t>4: </a:t>
            </a:r>
            <a:r>
              <a:rPr lang="ko-KR" altLang="en-US">
                <a:latin typeface="고양일산 L"/>
                <a:ea typeface="고양일산 L"/>
              </a:rPr>
              <a:t>하나와 화해하다</a:t>
            </a:r>
            <a:r>
              <a:rPr lang="en-US" altLang="ko-KR">
                <a:latin typeface="고양일산 L"/>
                <a:ea typeface="고양일산 L"/>
              </a:rPr>
              <a:t>!</a:t>
            </a:r>
            <a:endParaRPr lang="ko-KR" altLang="en-US">
              <a:latin typeface="고양일산 L"/>
              <a:ea typeface="고양일산 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3470" y="5939670"/>
            <a:ext cx="5322277" cy="601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고양일산 L"/>
                <a:ea typeface="고양일산 L"/>
              </a:rPr>
              <a:t>엔딩</a:t>
            </a:r>
            <a:r>
              <a:rPr lang="en-US" altLang="ko-KR">
                <a:latin typeface="고양일산 L"/>
                <a:ea typeface="고양일산 L"/>
              </a:rPr>
              <a:t>: </a:t>
            </a:r>
            <a:r>
              <a:rPr lang="ko-KR" altLang="en-US">
                <a:latin typeface="고양일산 L"/>
                <a:ea typeface="고양일산 L"/>
              </a:rPr>
              <a:t>연애는 처음이라서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96887" y="1953622"/>
            <a:ext cx="5322277" cy="60178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latin typeface="고양일산 L"/>
                <a:ea typeface="고양일산 L"/>
              </a:rPr>
              <a:t>에셋 전면 수정</a:t>
            </a:r>
            <a:r>
              <a:rPr lang="en-US" altLang="ko-KR" sz="1600">
                <a:latin typeface="고양일산 L"/>
                <a:ea typeface="고양일산 L"/>
              </a:rPr>
              <a:t>, </a:t>
            </a:r>
            <a:r>
              <a:rPr lang="ko-KR" altLang="en-US" sz="1600">
                <a:latin typeface="고양일산 L"/>
                <a:ea typeface="고양일산 L"/>
              </a:rPr>
              <a:t>방명록</a:t>
            </a:r>
            <a:r>
              <a:rPr lang="en-US" altLang="ko-KR" sz="1600">
                <a:latin typeface="고양일산 L"/>
                <a:ea typeface="고양일산 L"/>
              </a:rPr>
              <a:t>R&amp;D </a:t>
            </a:r>
            <a:r>
              <a:rPr lang="ko-KR" altLang="en-US" sz="1600">
                <a:latin typeface="고양일산 L"/>
                <a:ea typeface="고양일산 L"/>
              </a:rPr>
              <a:t>힘들 시 타 연출로 대체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6887" y="2747961"/>
            <a:ext cx="5322277" cy="60178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latin typeface="고양일산 L"/>
                <a:ea typeface="고양일산 L"/>
              </a:rPr>
              <a:t>플레이어에게 전화가 오는 연출</a:t>
            </a:r>
            <a:r>
              <a:rPr lang="en-US" altLang="ko-KR" sz="1600">
                <a:latin typeface="고양일산 L"/>
                <a:ea typeface="고양일산 L"/>
              </a:rPr>
              <a:t>o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96887" y="3542300"/>
            <a:ext cx="5322277" cy="60178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latin typeface="고양일산 L"/>
                <a:ea typeface="고양일산 L"/>
              </a:rPr>
              <a:t>하나가 전화 받는 연출</a:t>
            </a:r>
            <a:r>
              <a:rPr lang="en-US" altLang="ko-KR" sz="1600">
                <a:latin typeface="고양일산 L"/>
                <a:ea typeface="고양일산 L"/>
              </a:rPr>
              <a:t>, </a:t>
            </a:r>
            <a:r>
              <a:rPr lang="ko-KR" altLang="en-US" sz="1600">
                <a:latin typeface="고양일산 L"/>
                <a:ea typeface="고양일산 L"/>
              </a:rPr>
              <a:t>버스가 다가오는 연출</a:t>
            </a:r>
            <a:r>
              <a:rPr lang="en-US" altLang="ko-KR" sz="1600">
                <a:latin typeface="고양일산 L"/>
                <a:ea typeface="고양일산 L"/>
              </a:rPr>
              <a:t>o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96886" y="4336639"/>
            <a:ext cx="5322277" cy="60178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latin typeface="고양일산 L"/>
                <a:ea typeface="고양일산 L"/>
              </a:rPr>
              <a:t>회상씬</a:t>
            </a:r>
            <a:r>
              <a:rPr lang="en-US" altLang="ko-KR" sz="1600">
                <a:latin typeface="고양일산 L"/>
                <a:ea typeface="고양일산 L"/>
              </a:rPr>
              <a:t>,</a:t>
            </a:r>
            <a:r>
              <a:rPr lang="ko-KR" altLang="en-US" sz="1600">
                <a:latin typeface="고양일산 L"/>
                <a:ea typeface="고양일산 L"/>
              </a:rPr>
              <a:t> 어디로든 문</a:t>
            </a:r>
            <a:r>
              <a:rPr lang="en-US" altLang="ko-KR" sz="1600">
                <a:latin typeface="고양일산 L"/>
                <a:ea typeface="고양일산 L"/>
              </a:rPr>
              <a:t> / </a:t>
            </a:r>
            <a:r>
              <a:rPr lang="ko-KR" altLang="en-US" sz="1600">
                <a:latin typeface="고양일산 L"/>
                <a:ea typeface="고양일산 L"/>
              </a:rPr>
              <a:t>메인 화면 변화</a:t>
            </a:r>
            <a:r>
              <a:rPr lang="en-US" altLang="ko-KR" sz="1600">
                <a:latin typeface="고양일산 L"/>
                <a:ea typeface="고양일산 L"/>
              </a:rPr>
              <a:t>o</a:t>
            </a:r>
            <a:r>
              <a:rPr lang="ko-KR" altLang="en-US" sz="1600">
                <a:latin typeface="고양일산 L"/>
                <a:ea typeface="고양일산 L"/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96885" y="5145331"/>
            <a:ext cx="5322277" cy="60178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latin typeface="고양일산 L"/>
                <a:ea typeface="고양일산 L"/>
              </a:rPr>
              <a:t>프롤로그와 비슷하게 흘러감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96884" y="5940547"/>
            <a:ext cx="5322277" cy="60178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latin typeface="고양일산 L"/>
                <a:ea typeface="고양일산 L"/>
              </a:rPr>
              <a:t>프롤로그와 비슷하게 흘러감 </a:t>
            </a:r>
            <a:r>
              <a:rPr lang="en-US" altLang="ko-KR" sz="1600">
                <a:latin typeface="고양일산 L"/>
                <a:ea typeface="고양일산 L"/>
              </a:rPr>
              <a:t>/ </a:t>
            </a:r>
            <a:r>
              <a:rPr lang="ko-KR" altLang="en-US" sz="1600">
                <a:latin typeface="고양일산 L"/>
                <a:ea typeface="고양일산 L"/>
              </a:rPr>
              <a:t>히든 엔딩의 존재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51016" y="1487415"/>
            <a:ext cx="2039816" cy="38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고양일산 L"/>
                <a:ea typeface="고양일산 L"/>
              </a:rPr>
              <a:t>테마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124093" y="1487415"/>
            <a:ext cx="2039816" cy="38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고양일산 L"/>
                <a:ea typeface="고양일산 L"/>
              </a:rPr>
              <a:t>기획 중인 연출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2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2" animBg="1"/>
      <p:bldP spid="5" grpId="4" animBg="1"/>
      <p:bldP spid="6" grpId="6" animBg="1"/>
      <p:bldP spid="7" grpId="8" animBg="1"/>
      <p:bldP spid="8" grpId="10" animBg="1"/>
      <p:bldP spid="11" grpId="1" animBg="1"/>
      <p:bldP spid="12" grpId="3" animBg="1"/>
      <p:bldP spid="13" grpId="5" animBg="1"/>
      <p:bldP spid="14" grpId="7" animBg="1"/>
      <p:bldP spid="15" grpId="9" animBg="1"/>
      <p:bldP spid="16" grpId="1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변경점 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3. UI 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디자인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DA10B-7C9B-F851-6E6D-A42AC5D02C18}"/>
              </a:ext>
            </a:extLst>
          </p:cNvPr>
          <p:cNvSpPr/>
          <p:nvPr/>
        </p:nvSpPr>
        <p:spPr>
          <a:xfrm>
            <a:off x="2188307" y="1750646"/>
            <a:ext cx="2493107" cy="4446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와이어 프레임</a:t>
            </a:r>
            <a:endParaRPr lang="en-US" altLang="ko-KR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이였던 것 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E58058A-A0EB-A392-DC59-1DDB9A74C044}"/>
              </a:ext>
            </a:extLst>
          </p:cNvPr>
          <p:cNvSpPr/>
          <p:nvPr/>
        </p:nvSpPr>
        <p:spPr>
          <a:xfrm>
            <a:off x="5908431" y="3429000"/>
            <a:ext cx="1125415" cy="814754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12EC2E-E88A-B5C0-A8E6-E6CA78CA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30" y="1690688"/>
            <a:ext cx="3210169" cy="23697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7ECFF9-F9CB-2B1C-1519-20A9BBAF2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530" y="4060459"/>
            <a:ext cx="3210169" cy="23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5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변경점 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4. 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스테이지 내 호감도 획득 방식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750165-5E37-477D-5170-BC21207A663D}"/>
              </a:ext>
            </a:extLst>
          </p:cNvPr>
          <p:cNvSpPr/>
          <p:nvPr/>
        </p:nvSpPr>
        <p:spPr>
          <a:xfrm>
            <a:off x="1523998" y="3023577"/>
            <a:ext cx="3391877" cy="1625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실시간 반영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A072D4-6C39-ACBE-395F-7A34104F296C}"/>
              </a:ext>
            </a:extLst>
          </p:cNvPr>
          <p:cNvSpPr/>
          <p:nvPr/>
        </p:nvSpPr>
        <p:spPr>
          <a:xfrm>
            <a:off x="7448063" y="3023577"/>
            <a:ext cx="3391877" cy="1625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 클리어 시 반영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9F18E32-E88F-4DD9-66EB-C64D9C4C9896}"/>
              </a:ext>
            </a:extLst>
          </p:cNvPr>
          <p:cNvSpPr/>
          <p:nvPr/>
        </p:nvSpPr>
        <p:spPr>
          <a:xfrm>
            <a:off x="5619261" y="3429000"/>
            <a:ext cx="1125415" cy="8147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9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추가 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1. 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카메라 사진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943A31-A630-9ADD-B1E8-B9BC43407892}"/>
              </a:ext>
            </a:extLst>
          </p:cNvPr>
          <p:cNvSpPr/>
          <p:nvPr/>
        </p:nvSpPr>
        <p:spPr>
          <a:xfrm>
            <a:off x="2188307" y="1750646"/>
            <a:ext cx="2493107" cy="44469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E55686-00BF-45ED-1FED-40E03ECA1CE1}"/>
              </a:ext>
            </a:extLst>
          </p:cNvPr>
          <p:cNvSpPr/>
          <p:nvPr/>
        </p:nvSpPr>
        <p:spPr>
          <a:xfrm>
            <a:off x="7608276" y="1750646"/>
            <a:ext cx="2493107" cy="44469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AAC588-C816-316A-BFC6-744E5D85ED91}"/>
              </a:ext>
            </a:extLst>
          </p:cNvPr>
          <p:cNvSpPr/>
          <p:nvPr/>
        </p:nvSpPr>
        <p:spPr>
          <a:xfrm>
            <a:off x="2618152" y="6317028"/>
            <a:ext cx="1633415" cy="351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전방 카메라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50691B-6F99-6094-77FE-1CA7D5DB334E}"/>
              </a:ext>
            </a:extLst>
          </p:cNvPr>
          <p:cNvSpPr/>
          <p:nvPr/>
        </p:nvSpPr>
        <p:spPr>
          <a:xfrm>
            <a:off x="8038121" y="6317028"/>
            <a:ext cx="1633415" cy="351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후방 카메라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94972F-EE73-397A-82E6-4C1A6015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254" y="1631217"/>
            <a:ext cx="3087037" cy="4569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084D49-4C3E-1A7E-3974-01AD72F814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26"/>
          <a:stretch/>
        </p:blipFill>
        <p:spPr>
          <a:xfrm>
            <a:off x="7608276" y="1750646"/>
            <a:ext cx="2493107" cy="4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04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논의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) 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코인 획득 방식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B26C5D-CBB0-32AF-9665-7D0C977AFA47}"/>
              </a:ext>
            </a:extLst>
          </p:cNvPr>
          <p:cNvSpPr/>
          <p:nvPr/>
        </p:nvSpPr>
        <p:spPr>
          <a:xfrm>
            <a:off x="1470268" y="1932830"/>
            <a:ext cx="3391877" cy="1625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자이로센서를 이용해서 플레이어 이동 거리 </a:t>
            </a:r>
            <a:r>
              <a:rPr lang="en-US" altLang="ko-KR" sz="16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1m</a:t>
            </a:r>
            <a:r>
              <a:rPr lang="ko-KR" altLang="en-US" sz="16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씩 측정해서 코인 획득하기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158C1D-54AA-06E4-94B6-96E832E40A9E}"/>
              </a:ext>
            </a:extLst>
          </p:cNvPr>
          <p:cNvSpPr/>
          <p:nvPr/>
        </p:nvSpPr>
        <p:spPr>
          <a:xfrm>
            <a:off x="7501790" y="1932830"/>
            <a:ext cx="3391877" cy="162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선물 시스템과 똑같이 특정 지역에 가면 코인을 획득함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DA3E9F1-3502-1E89-F62F-C54E150B4EAF}"/>
              </a:ext>
            </a:extLst>
          </p:cNvPr>
          <p:cNvSpPr/>
          <p:nvPr/>
        </p:nvSpPr>
        <p:spPr>
          <a:xfrm>
            <a:off x="5619261" y="3429000"/>
            <a:ext cx="1125415" cy="8147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FA348-76D1-CB82-8608-AAE686D772BF}"/>
              </a:ext>
            </a:extLst>
          </p:cNvPr>
          <p:cNvSpPr txBox="1"/>
          <p:nvPr/>
        </p:nvSpPr>
        <p:spPr>
          <a:xfrm>
            <a:off x="1351858" y="5668314"/>
            <a:ext cx="4028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제자리에서 왔다 갔다 한다는 등 꼼수를 쓸 가능성</a:t>
            </a:r>
            <a:r>
              <a:rPr lang="en-US" altLang="ko-KR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 </a:t>
            </a:r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존재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0473D-751C-2ED1-2DEF-99A445AF0FDF}"/>
              </a:ext>
            </a:extLst>
          </p:cNvPr>
          <p:cNvSpPr txBox="1"/>
          <p:nvPr/>
        </p:nvSpPr>
        <p:spPr>
          <a:xfrm>
            <a:off x="5619259" y="2934887"/>
            <a:ext cx="97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차선책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E94E17-FADA-6C8F-1BF7-78BE83CD5571}"/>
              </a:ext>
            </a:extLst>
          </p:cNvPr>
          <p:cNvSpPr/>
          <p:nvPr/>
        </p:nvSpPr>
        <p:spPr>
          <a:xfrm>
            <a:off x="1470267" y="3800572"/>
            <a:ext cx="3391877" cy="1625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 클리어 시 획득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188254-A2E8-2CD8-E780-0334129AFA9A}"/>
              </a:ext>
            </a:extLst>
          </p:cNvPr>
          <p:cNvSpPr/>
          <p:nvPr/>
        </p:nvSpPr>
        <p:spPr>
          <a:xfrm>
            <a:off x="7501789" y="3726325"/>
            <a:ext cx="3391877" cy="162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스테이지 클리어 시 획득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36ACB-8230-4C0E-B840-220078EDFECD}"/>
              </a:ext>
            </a:extLst>
          </p:cNvPr>
          <p:cNvSpPr txBox="1"/>
          <p:nvPr/>
        </p:nvSpPr>
        <p:spPr>
          <a:xfrm>
            <a:off x="1351858" y="5945313"/>
            <a:ext cx="4028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실제로 이동한 거리만을 계산해 코인을 얻을 수 있을까</a:t>
            </a:r>
            <a:r>
              <a:rPr lang="en-US" altLang="ko-KR" sz="12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?</a:t>
            </a:r>
            <a:endParaRPr lang="ko-KR" altLang="en-US" sz="12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69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312974" y="4115444"/>
            <a:ext cx="1958403" cy="2129212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829775" y="1381890"/>
            <a:ext cx="2164466" cy="2083443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64435" y="1386591"/>
            <a:ext cx="2164466" cy="2083443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24349" y="1383204"/>
            <a:ext cx="1963023" cy="2129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고양일산 L"/>
                <a:ea typeface="고양일산 L"/>
              </a:rPr>
              <a:t>2</a:t>
            </a:r>
            <a:r>
              <a:rPr lang="ko-KR" altLang="en-US">
                <a:latin typeface="고양일산 L"/>
                <a:ea typeface="고양일산 L"/>
              </a:rPr>
              <a:t>차 </a:t>
            </a:r>
          </a:p>
          <a:p>
            <a:pPr algn="ctr">
              <a:defRPr/>
            </a:pPr>
            <a:r>
              <a:rPr lang="ko-KR" altLang="en-US">
                <a:latin typeface="고양일산 L"/>
                <a:ea typeface="고양일산 L"/>
              </a:rPr>
              <a:t>프로토타입 완성</a:t>
            </a:r>
          </a:p>
          <a:p>
            <a:pPr algn="ctr">
              <a:defRPr/>
            </a:pPr>
            <a:r>
              <a:rPr lang="en-US" altLang="ko-KR">
                <a:latin typeface="고양일산 L"/>
                <a:ea typeface="고양일산 L"/>
              </a:rPr>
              <a:t>10.31~11.21</a:t>
            </a:r>
            <a:endParaRPr lang="ko-KR" altLang="en-US">
              <a:latin typeface="고양일산 L"/>
              <a:ea typeface="고양일산 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4934" y="3861556"/>
            <a:ext cx="57296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더페이스샵 잉크립퀴드체"/>
                <a:ea typeface="더페이스샵 잉크립퀴드체"/>
              </a:rPr>
              <a:t>죄송합니다 </a:t>
            </a:r>
            <a:r>
              <a:rPr lang="en-US" altLang="ko-KR" sz="2800">
                <a:latin typeface="더페이스샵 잉크립퀴드체"/>
                <a:ea typeface="더페이스샵 잉크립퀴드체"/>
              </a:rPr>
              <a:t>PM</a:t>
            </a:r>
            <a:r>
              <a:rPr lang="ko-KR" altLang="en-US" sz="2800">
                <a:latin typeface="더페이스샵 잉크립퀴드체"/>
                <a:ea typeface="더페이스샵 잉크립퀴드체"/>
              </a:rPr>
              <a:t>이 달력을 잘못 봐서</a:t>
            </a:r>
          </a:p>
          <a:p>
            <a:pPr lvl="0">
              <a:defRPr/>
            </a:pPr>
            <a:r>
              <a:rPr lang="en-US" altLang="ko-KR" sz="2800">
                <a:solidFill>
                  <a:srgbClr val="FF0000"/>
                </a:solidFill>
                <a:latin typeface="더페이스샵 잉크립퀴드체"/>
                <a:ea typeface="더페이스샵 잉크립퀴드체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더페이스샵 잉크립퀴드체"/>
                <a:ea typeface="더페이스샵 잉크립퀴드체"/>
              </a:rPr>
              <a:t>주밖에 없는 줄 알았는데 </a:t>
            </a:r>
            <a:r>
              <a:rPr lang="en-US" altLang="ko-KR" sz="2800">
                <a:solidFill>
                  <a:srgbClr val="FF0000"/>
                </a:solidFill>
                <a:latin typeface="더페이스샵 잉크립퀴드체"/>
                <a:ea typeface="더페이스샵 잉크립퀴드체"/>
              </a:rPr>
              <a:t>3</a:t>
            </a:r>
            <a:r>
              <a:rPr lang="ko-KR" altLang="en-US" sz="2800">
                <a:solidFill>
                  <a:srgbClr val="FF0000"/>
                </a:solidFill>
                <a:latin typeface="더페이스샵 잉크립퀴드체"/>
                <a:ea typeface="더페이스샵 잉크립퀴드체"/>
              </a:rPr>
              <a:t>주가 남아있습니다</a:t>
            </a:r>
            <a:r>
              <a:rPr lang="en-US" altLang="ko-KR" sz="2800">
                <a:solidFill>
                  <a:srgbClr val="FF0000"/>
                </a:solidFill>
                <a:latin typeface="더페이스샵 잉크립퀴드체"/>
                <a:ea typeface="더페이스샵 잉크립퀴드체"/>
              </a:rPr>
              <a:t>!!!</a:t>
            </a:r>
          </a:p>
          <a:p>
            <a:pPr lvl="0">
              <a:defRPr/>
            </a:pPr>
            <a:r>
              <a:rPr lang="en-US" altLang="ko-KR" sz="2800">
                <a:latin typeface="더페이스샵 잉크립퀴드체"/>
                <a:ea typeface="더페이스샵 잉크립퀴드체"/>
              </a:rPr>
              <a:t>3</a:t>
            </a:r>
            <a:r>
              <a:rPr lang="ko-KR" altLang="en-US" sz="2800">
                <a:latin typeface="더페이스샵 잉크립퀴드체"/>
                <a:ea typeface="더페이스샵 잉크립퀴드체"/>
              </a:rPr>
              <a:t>주간 못 구현한 기능 구현</a:t>
            </a:r>
            <a:r>
              <a:rPr lang="en-US" altLang="ko-KR" sz="2800">
                <a:latin typeface="더페이스샵 잉크립퀴드체"/>
                <a:ea typeface="더페이스샵 잉크립퀴드체"/>
              </a:rPr>
              <a:t>!!!</a:t>
            </a:r>
          </a:p>
          <a:p>
            <a:pPr lvl="0">
              <a:defRPr/>
            </a:pPr>
            <a:r>
              <a:rPr lang="en-US" altLang="ko-KR" sz="2800">
                <a:latin typeface="더페이스샵 잉크립퀴드체"/>
                <a:ea typeface="더페이스샵 잉크립퀴드체"/>
              </a:rPr>
              <a:t>UI Sound </a:t>
            </a:r>
            <a:r>
              <a:rPr lang="ko-KR" altLang="en-US" sz="2800">
                <a:latin typeface="더페이스샵 잉크립퀴드체"/>
                <a:ea typeface="더페이스샵 잉크립퀴드체"/>
              </a:rPr>
              <a:t>세이브로드</a:t>
            </a:r>
            <a:r>
              <a:rPr lang="en-US" altLang="ko-KR" sz="2800">
                <a:latin typeface="더페이스샵 잉크립퀴드체"/>
                <a:ea typeface="더페이스샵 잉크립퀴드체"/>
              </a:rPr>
              <a:t>+</a:t>
            </a:r>
            <a:r>
              <a:rPr lang="ko-KR" altLang="en-US" sz="2800">
                <a:latin typeface="더페이스샵 잉크립퀴드체"/>
                <a:ea typeface="더페이스샵 잉크립퀴드체"/>
              </a:rPr>
              <a:t>기타 퀄리티 업</a:t>
            </a:r>
            <a:r>
              <a:rPr lang="en-US" altLang="ko-KR" sz="2800">
                <a:latin typeface="더페이스샵 잉크립퀴드체"/>
                <a:ea typeface="더페이스샵 잉크립퀴드체"/>
              </a:rPr>
              <a:t>!!!!</a:t>
            </a:r>
          </a:p>
          <a:p>
            <a:pPr lvl="0">
              <a:defRPr/>
            </a:pPr>
            <a:r>
              <a:rPr lang="en-US" altLang="ko-KR" sz="2800">
                <a:latin typeface="더페이스샵 잉크립퀴드체"/>
                <a:ea typeface="더페이스샵 잉크립퀴드체"/>
              </a:rPr>
              <a:t>CBT OBT </a:t>
            </a:r>
            <a:r>
              <a:rPr lang="ko-KR" altLang="en-US" sz="2800">
                <a:latin typeface="더페이스샵 잉크립퀴드체"/>
                <a:ea typeface="더페이스샵 잉크립퀴드체"/>
              </a:rPr>
              <a:t>빡세게 진행합시다</a:t>
            </a:r>
            <a:r>
              <a:rPr lang="en-US" altLang="ko-KR" sz="2800">
                <a:latin typeface="더페이스샵 잉크립퀴드체"/>
                <a:ea typeface="더페이스샵 잉크립퀴드체"/>
              </a:rPr>
              <a:t>!!!!!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9936" y="4856884"/>
            <a:ext cx="2684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latin typeface="고양일산 L"/>
                <a:ea typeface="고양일산 L"/>
              </a:rPr>
              <a:t>2</a:t>
            </a:r>
            <a:r>
              <a:rPr lang="ko-KR" altLang="en-US" b="1">
                <a:latin typeface="고양일산 L"/>
                <a:ea typeface="고양일산 L"/>
              </a:rPr>
              <a:t>차 </a:t>
            </a:r>
            <a:r>
              <a:rPr lang="en-US" altLang="ko-KR" b="1">
                <a:latin typeface="고양일산 L"/>
                <a:ea typeface="고양일산 L"/>
              </a:rPr>
              <a:t>QA</a:t>
            </a:r>
          </a:p>
          <a:p>
            <a:pPr algn="ctr">
              <a:defRPr/>
            </a:pPr>
            <a:r>
              <a:rPr lang="en-US" altLang="ko-KR">
                <a:latin typeface="고양일산 L"/>
                <a:ea typeface="고양일산 L"/>
              </a:rPr>
              <a:t>11.22~11.23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299095" y="1381890"/>
            <a:ext cx="2164466" cy="2083443"/>
            <a:chOff x="3299095" y="1381890"/>
            <a:chExt cx="2164466" cy="2083443"/>
          </a:xfrm>
        </p:grpSpPr>
        <p:sp>
          <p:nvSpPr>
            <p:cNvPr id="13" name="직사각형 12"/>
            <p:cNvSpPr/>
            <p:nvPr/>
          </p:nvSpPr>
          <p:spPr>
            <a:xfrm>
              <a:off x="3299095" y="1381890"/>
              <a:ext cx="2164466" cy="2083443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1810" y="1484892"/>
              <a:ext cx="1879037" cy="1600438"/>
            </a:xfrm>
            <a:prstGeom prst="roundRect">
              <a:avLst>
                <a:gd name="adj" fmla="val 16667"/>
              </a:avLst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고양일산 L"/>
                  <a:ea typeface="고양일산 L"/>
                </a:rPr>
                <a:t>스토리 모드</a:t>
              </a:r>
            </a:p>
            <a:p>
              <a:pPr lvl="0">
                <a:defRPr/>
              </a:pPr>
              <a:r>
                <a:rPr lang="en-US" altLang="ko-KR" sz="1400">
                  <a:latin typeface="고양일산 L"/>
                  <a:ea typeface="고양일산 L"/>
                </a:rPr>
                <a:t>1.0~5</a:t>
              </a:r>
              <a:r>
                <a:rPr lang="ko-KR" altLang="en-US" sz="1400">
                  <a:latin typeface="고양일산 L"/>
                  <a:ea typeface="고양일산 L"/>
                </a:rPr>
                <a:t>스테이지 구현</a:t>
              </a:r>
            </a:p>
            <a:p>
              <a:pPr lvl="0">
                <a:defRPr/>
              </a:pPr>
              <a:r>
                <a:rPr lang="en-US" altLang="ko-KR" sz="1400">
                  <a:latin typeface="고양일산 L"/>
                  <a:ea typeface="고양일산 L"/>
                </a:rPr>
                <a:t>2.</a:t>
              </a:r>
              <a:r>
                <a:rPr lang="ko-KR" altLang="en-US" sz="1400">
                  <a:latin typeface="고양일산 L"/>
                  <a:ea typeface="고양일산 L"/>
                </a:rPr>
                <a:t>스테이지 잠금</a:t>
              </a:r>
              <a:r>
                <a:rPr lang="en-US" altLang="ko-KR" sz="1400">
                  <a:latin typeface="고양일산 L"/>
                  <a:ea typeface="고양일산 L"/>
                </a:rPr>
                <a:t>/</a:t>
              </a:r>
              <a:r>
                <a:rPr lang="ko-KR" altLang="en-US" sz="1400">
                  <a:latin typeface="고양일산 L"/>
                  <a:ea typeface="고양일산 L"/>
                </a:rPr>
                <a:t>해금</a:t>
              </a:r>
            </a:p>
            <a:p>
              <a:pPr lvl="0">
                <a:defRPr/>
              </a:pPr>
              <a:r>
                <a:rPr lang="en-US" altLang="ko-KR" sz="1400">
                  <a:latin typeface="고양일산 L"/>
                  <a:ea typeface="고양일산 L"/>
                </a:rPr>
                <a:t>3.</a:t>
              </a:r>
              <a:r>
                <a:rPr lang="ko-KR" altLang="en-US" sz="1400">
                  <a:latin typeface="고양일산 L"/>
                  <a:ea typeface="고양일산 L"/>
                </a:rPr>
                <a:t>반복 플레이</a:t>
              </a:r>
            </a:p>
            <a:p>
              <a:pPr lvl="0">
                <a:defRPr/>
              </a:pPr>
              <a:r>
                <a:rPr lang="en-US" altLang="ko-KR" sz="1400">
                  <a:latin typeface="고양일산 L"/>
                  <a:ea typeface="고양일산 L"/>
                </a:rPr>
                <a:t>4.</a:t>
              </a:r>
              <a:r>
                <a:rPr lang="ko-KR" altLang="en-US" sz="1400">
                  <a:latin typeface="고양일산 L"/>
                  <a:ea typeface="고양일산 L"/>
                </a:rPr>
                <a:t>호감도</a:t>
              </a:r>
            </a:p>
            <a:p>
              <a:pPr lvl="0">
                <a:defRPr/>
              </a:pPr>
              <a:r>
                <a:rPr lang="en-US" altLang="ko-KR" sz="1400">
                  <a:latin typeface="고양일산 L"/>
                  <a:ea typeface="고양일산 L"/>
                </a:rPr>
                <a:t>5.</a:t>
              </a:r>
              <a:r>
                <a:rPr lang="ko-KR" altLang="en-US" sz="1400">
                  <a:latin typeface="고양일산 L"/>
                  <a:ea typeface="고양일산 L"/>
                </a:rPr>
                <a:t>스테이지 별 보상</a:t>
              </a:r>
              <a:endParaRPr lang="en-US" altLang="ko-KR" sz="1400">
                <a:latin typeface="고양일산 L"/>
                <a:ea typeface="고양일산 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70094" y="1532776"/>
            <a:ext cx="195314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고양일산 L"/>
                <a:ea typeface="고양일산 L"/>
              </a:rPr>
              <a:t>산책 모드</a:t>
            </a:r>
          </a:p>
          <a:p>
            <a:pPr lvl="0">
              <a:defRPr/>
            </a:pPr>
            <a:r>
              <a:rPr lang="en-US" altLang="ko-KR" sz="1400">
                <a:latin typeface="고양일산 L"/>
                <a:ea typeface="고양일산 L"/>
              </a:rPr>
              <a:t>1.</a:t>
            </a:r>
            <a:r>
              <a:rPr lang="ko-KR" altLang="en-US" sz="1400">
                <a:latin typeface="고양일산 L"/>
                <a:ea typeface="고양일산 L"/>
              </a:rPr>
              <a:t>특정 가게</a:t>
            </a:r>
            <a:r>
              <a:rPr lang="en-US" altLang="ko-KR" sz="1400">
                <a:latin typeface="고양일산 L"/>
                <a:ea typeface="고양일산 L"/>
              </a:rPr>
              <a:t>,</a:t>
            </a:r>
            <a:r>
              <a:rPr lang="ko-KR" altLang="en-US" sz="1400">
                <a:latin typeface="고양일산 L"/>
                <a:ea typeface="고양일산 L"/>
              </a:rPr>
              <a:t>장소에서 </a:t>
            </a:r>
          </a:p>
          <a:p>
            <a:pPr lvl="0">
              <a:defRPr/>
            </a:pPr>
            <a:r>
              <a:rPr lang="ko-KR" altLang="en-US" sz="1400">
                <a:latin typeface="고양일산 L"/>
                <a:ea typeface="고양일산 L"/>
              </a:rPr>
              <a:t>선물 획득</a:t>
            </a:r>
          </a:p>
          <a:p>
            <a:pPr lvl="0">
              <a:defRPr/>
            </a:pPr>
            <a:r>
              <a:rPr lang="en-US" altLang="ko-KR" sz="1400">
                <a:latin typeface="고양일산 L"/>
                <a:ea typeface="고양일산 L"/>
              </a:rPr>
              <a:t>2. </a:t>
            </a:r>
            <a:r>
              <a:rPr lang="ko-KR" altLang="en-US" sz="1400">
                <a:latin typeface="고양일산 L"/>
                <a:ea typeface="고양일산 L"/>
              </a:rPr>
              <a:t>코인 획득</a:t>
            </a:r>
          </a:p>
          <a:p>
            <a:pPr lvl="0">
              <a:defRPr/>
            </a:pPr>
            <a:r>
              <a:rPr lang="en-US" altLang="ko-KR" sz="1400">
                <a:latin typeface="고양일산 L"/>
                <a:ea typeface="고양일산 L"/>
              </a:rPr>
              <a:t>3. </a:t>
            </a:r>
            <a:r>
              <a:rPr lang="ko-KR" altLang="en-US" sz="1400">
                <a:latin typeface="고양일산 L"/>
                <a:ea typeface="고양일산 L"/>
              </a:rPr>
              <a:t>선물하기</a:t>
            </a:r>
            <a:endParaRPr lang="en-US" altLang="ko-KR" sz="1400">
              <a:latin typeface="고양일산 L"/>
              <a:ea typeface="고양일산 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7788" y="1484892"/>
            <a:ext cx="206645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고양일산 L"/>
                <a:ea typeface="고양일산 L"/>
              </a:rPr>
              <a:t>상호작용</a:t>
            </a:r>
          </a:p>
          <a:p>
            <a:pPr lvl="0">
              <a:defRPr/>
            </a:pPr>
            <a:r>
              <a:rPr lang="en-US" altLang="ko-KR" sz="1400">
                <a:latin typeface="고양일산 L"/>
                <a:ea typeface="고양일산 L"/>
              </a:rPr>
              <a:t>1. </a:t>
            </a:r>
            <a:r>
              <a:rPr lang="ko-KR" altLang="en-US" sz="1400">
                <a:latin typeface="고양일산 L"/>
                <a:ea typeface="고양일산 L"/>
              </a:rPr>
              <a:t>전면</a:t>
            </a:r>
            <a:r>
              <a:rPr lang="en-US" altLang="ko-KR" sz="1400">
                <a:latin typeface="고양일산 L"/>
                <a:ea typeface="고양일산 L"/>
              </a:rPr>
              <a:t>/</a:t>
            </a:r>
            <a:r>
              <a:rPr lang="ko-KR" altLang="en-US" sz="1400">
                <a:latin typeface="고양일산 L"/>
                <a:ea typeface="고양일산 L"/>
              </a:rPr>
              <a:t>후면 카메라로 </a:t>
            </a:r>
          </a:p>
          <a:p>
            <a:pPr lvl="0">
              <a:defRPr/>
            </a:pPr>
            <a:r>
              <a:rPr lang="ko-KR" altLang="en-US" sz="1400">
                <a:latin typeface="고양일산 L"/>
                <a:ea typeface="고양일산 L"/>
              </a:rPr>
              <a:t>함께 사진찍기</a:t>
            </a:r>
          </a:p>
          <a:p>
            <a:pPr lvl="0">
              <a:defRPr/>
            </a:pPr>
            <a:r>
              <a:rPr lang="en-US" altLang="ko-KR" sz="1400">
                <a:latin typeface="고양일산 L"/>
                <a:ea typeface="고양일산 L"/>
              </a:rPr>
              <a:t>2. </a:t>
            </a:r>
            <a:r>
              <a:rPr lang="ko-KR" altLang="en-US" sz="1400">
                <a:latin typeface="고양일산 L"/>
                <a:ea typeface="고양일산 L"/>
              </a:rPr>
              <a:t>호감도에 따른 </a:t>
            </a:r>
          </a:p>
          <a:p>
            <a:pPr lvl="0">
              <a:defRPr/>
            </a:pPr>
            <a:r>
              <a:rPr lang="ko-KR" altLang="en-US" sz="1400">
                <a:latin typeface="고양일산 L"/>
                <a:ea typeface="고양일산 L"/>
              </a:rPr>
              <a:t>로비 화면 변화</a:t>
            </a:r>
          </a:p>
          <a:p>
            <a:pPr lvl="0">
              <a:defRPr/>
            </a:pPr>
            <a:r>
              <a:rPr lang="en-US" altLang="ko-KR" sz="1400">
                <a:latin typeface="고양일산 L"/>
                <a:ea typeface="고양일산 L"/>
              </a:rPr>
              <a:t>3. </a:t>
            </a:r>
            <a:r>
              <a:rPr lang="ko-KR" altLang="en-US" sz="1400">
                <a:latin typeface="고양일산 L"/>
                <a:ea typeface="고양일산 L"/>
              </a:rPr>
              <a:t>방명록</a:t>
            </a:r>
          </a:p>
          <a:p>
            <a:pPr lvl="0">
              <a:defRPr/>
            </a:pPr>
            <a:r>
              <a:rPr lang="en-US" altLang="ko-KR" sz="1400">
                <a:latin typeface="고양일산 L"/>
                <a:ea typeface="고양일산 L"/>
              </a:rPr>
              <a:t>4. </a:t>
            </a:r>
            <a:r>
              <a:rPr lang="ko-KR" altLang="en-US" sz="1400">
                <a:latin typeface="고양일산 L"/>
                <a:ea typeface="고양일산 L"/>
              </a:rPr>
              <a:t>선택지 선택</a:t>
            </a:r>
          </a:p>
          <a:p>
            <a:pPr lvl="0">
              <a:defRPr/>
            </a:pPr>
            <a:r>
              <a:rPr lang="ko-KR" altLang="en-US" sz="1400">
                <a:latin typeface="고양일산 L"/>
                <a:ea typeface="고양일산 L"/>
              </a:rPr>
              <a:t>등등</a:t>
            </a:r>
            <a:r>
              <a:rPr lang="en-US" altLang="ko-KR" sz="1400">
                <a:latin typeface="고양일산 L"/>
                <a:ea typeface="고양일산 L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81378" y="6138982"/>
            <a:ext cx="4159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a카레이서"/>
                <a:ea typeface="a카레이서"/>
              </a:rPr>
              <a:t>※</a:t>
            </a:r>
            <a:r>
              <a:rPr lang="ko-KR" altLang="en-US">
                <a:latin typeface="a카레이서"/>
                <a:ea typeface="a카레이서"/>
              </a:rPr>
              <a:t>자세한 내용은 마일 스톤 문서 참고</a:t>
            </a:r>
          </a:p>
        </p:txBody>
      </p:sp>
      <p:sp>
        <p:nvSpPr>
          <p:cNvPr id="17" name="제목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latin typeface="a허리케인"/>
                <a:ea typeface="a허리케인"/>
              </a:rPr>
              <a:t>향후 마일스톤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24350" y="4115444"/>
            <a:ext cx="1963023" cy="2129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고양일산 L"/>
                <a:ea typeface="고양일산 L"/>
              </a:rPr>
              <a:t>게임 출시 </a:t>
            </a:r>
            <a:r>
              <a:rPr lang="en-US" altLang="ko-KR">
                <a:latin typeface="고양일산 L"/>
                <a:ea typeface="고양일산 L"/>
              </a:rPr>
              <a:t>11.22~12.09</a:t>
            </a:r>
            <a:endParaRPr lang="ko-KR" altLang="en-US">
              <a:latin typeface="고양일산 L"/>
              <a:ea typeface="고양일산 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329132" y="2590739"/>
            <a:ext cx="7039155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>
                <a:latin typeface="a허리케인"/>
                <a:ea typeface="a허리케인"/>
              </a:rPr>
              <a:t>Q&amp;A</a:t>
            </a:r>
            <a:endParaRPr lang="ko-KR" altLang="en-US">
              <a:latin typeface="a허리케인"/>
              <a:ea typeface="a허리케인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회의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1. 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기획팀이 준비한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 &lt;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연애는 처음이라서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&gt;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의 전체적인 기획</a:t>
            </a:r>
            <a:r>
              <a:rPr lang="ko-KR" altLang="en-US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배경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을 개발팀에게 전달하며 앞으로 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2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차 프로토타입에 대한 비전을 함께 공유한다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.</a:t>
            </a:r>
            <a:endParaRPr lang="ko-KR" altLang="ko-KR" sz="24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2. 1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차 프로토타입 때 있었던 기획 이슈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, 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개발 이슈들을 공유하며 서로 피드백하는 시간을 가지고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, 2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차 프로토타입 때의 개발을 위한 사전 준비 작업을 다진다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.</a:t>
            </a:r>
            <a:endParaRPr lang="ko-KR" altLang="en-US" sz="24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99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latin typeface="a허리케인"/>
                <a:ea typeface="a허리케인"/>
              </a:rPr>
              <a:t>개발팀 질문 </a:t>
            </a:r>
            <a:r>
              <a:rPr lang="en-US" altLang="ko-KR">
                <a:latin typeface="a허리케인"/>
                <a:ea typeface="a허리케인"/>
              </a:rPr>
              <a:t>TIME~</a:t>
            </a:r>
            <a:endParaRPr lang="ko-KR" altLang="en-US">
              <a:latin typeface="a허리케인"/>
              <a:ea typeface="a허리케인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4872" y="1756372"/>
            <a:ext cx="9944100" cy="4427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고양일산 L"/>
                <a:ea typeface="고양일산 L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챕터 시스템 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CSV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파일을 원함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챕터 강제 종료하면 처음부터 시작하는 형식으로 하는게 </a:t>
            </a:r>
            <a:r>
              <a:rPr lang="ko-KR" altLang="en-US" dirty="0" smtClean="0">
                <a:solidFill>
                  <a:schemeClr val="tx1"/>
                </a:solidFill>
                <a:latin typeface="고양일산 L"/>
                <a:ea typeface="고양일산 L"/>
              </a:rPr>
              <a:t>편함</a:t>
            </a:r>
          </a:p>
          <a:p>
            <a:pPr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고양일산 L"/>
                <a:ea typeface="고양일산 L"/>
              </a:rPr>
              <a:t>이렇게 되면 호감도</a:t>
            </a:r>
            <a:r>
              <a:rPr lang="en-US" altLang="ko-KR" dirty="0" smtClean="0">
                <a:solidFill>
                  <a:schemeClr val="tx1"/>
                </a:solidFill>
                <a:latin typeface="고양일산 L"/>
                <a:ea typeface="고양일산 L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고양일산 L"/>
                <a:ea typeface="고양일산 L"/>
              </a:rPr>
              <a:t> 코인 획득은 챕터 </a:t>
            </a:r>
            <a:r>
              <a:rPr lang="ko-KR" altLang="en-US" dirty="0" err="1" smtClean="0">
                <a:solidFill>
                  <a:schemeClr val="tx1"/>
                </a:solidFill>
                <a:latin typeface="고양일산 L"/>
                <a:ea typeface="고양일산 L"/>
              </a:rPr>
              <a:t>클리어</a:t>
            </a:r>
            <a:r>
              <a:rPr lang="ko-KR" altLang="en-US" dirty="0" smtClean="0">
                <a:solidFill>
                  <a:schemeClr val="tx1"/>
                </a:solidFill>
                <a:latin typeface="고양일산 L"/>
                <a:ea typeface="고양일산 L"/>
              </a:rPr>
              <a:t> 시 획득으로 하는 게 좋음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고양일산 L"/>
                <a:ea typeface="고양일산 L"/>
              </a:rPr>
              <a:t>2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챕터 스토리에 따라서 </a:t>
            </a:r>
            <a:r>
              <a:rPr lang="ko-KR" altLang="en-US" dirty="0" smtClean="0">
                <a:solidFill>
                  <a:schemeClr val="tx1"/>
                </a:solidFill>
                <a:latin typeface="고양일산 L"/>
                <a:ea typeface="고양일산 L"/>
              </a:rPr>
              <a:t>메인 화면의 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하나 애니메이션 변화의 경우는 몇개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?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3.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동열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재혁 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하나의 모델링 본이 변하는지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?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외형 변화하는지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?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</a:t>
            </a:r>
          </a:p>
          <a:p>
            <a:pPr>
              <a:defRPr/>
            </a:pPr>
            <a:r>
              <a:rPr lang="ko-KR" altLang="en-US" dirty="0" err="1">
                <a:solidFill>
                  <a:schemeClr val="tx1"/>
                </a:solidFill>
                <a:latin typeface="고양일산 L"/>
                <a:ea typeface="고양일산 L"/>
              </a:rPr>
              <a:t>메</a:t>
            </a:r>
            <a:r>
              <a:rPr lang="ko-KR" altLang="en-US" dirty="0" err="1" smtClean="0">
                <a:solidFill>
                  <a:schemeClr val="tx1"/>
                </a:solidFill>
                <a:latin typeface="고양일산 L"/>
                <a:ea typeface="고양일산 L"/>
              </a:rPr>
              <a:t>쉬는</a:t>
            </a:r>
            <a:r>
              <a:rPr lang="ko-KR" altLang="en-US" dirty="0" smtClean="0">
                <a:solidFill>
                  <a:schemeClr val="tx1"/>
                </a:solidFill>
                <a:latin typeface="고양일산 L"/>
                <a:ea typeface="고양일산 L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건드리지 </a:t>
            </a:r>
            <a:r>
              <a:rPr lang="ko-KR" altLang="en-US" dirty="0" err="1">
                <a:solidFill>
                  <a:schemeClr val="tx1"/>
                </a:solidFill>
                <a:latin typeface="고양일산 L"/>
                <a:ea typeface="고양일산 L"/>
              </a:rPr>
              <a:t>않을거다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고양일산 L"/>
                <a:ea typeface="고양일산 L"/>
              </a:rPr>
              <a:t>텍스쳐랑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고양일산 L"/>
                <a:ea typeface="고양일산 L"/>
              </a:rPr>
              <a:t>머레이더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(?)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를 </a:t>
            </a:r>
            <a:r>
              <a:rPr lang="ko-KR" altLang="en-US" dirty="0" err="1">
                <a:solidFill>
                  <a:schemeClr val="tx1"/>
                </a:solidFill>
                <a:latin typeface="고양일산 L"/>
                <a:ea typeface="고양일산 L"/>
              </a:rPr>
              <a:t>건들거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같다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머리카락 </a:t>
            </a:r>
            <a:r>
              <a:rPr lang="ko-KR" altLang="en-US" dirty="0" err="1">
                <a:solidFill>
                  <a:schemeClr val="tx1"/>
                </a:solidFill>
                <a:latin typeface="고양일산 L"/>
                <a:ea typeface="고양일산 L"/>
              </a:rPr>
              <a:t>메쉬를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안 건드리는 방향으로 머리카락 색상만 수정하는 방안을 찾고 있다</a:t>
            </a:r>
            <a:r>
              <a:rPr lang="en-US" altLang="ko-KR" dirty="0">
                <a:solidFill>
                  <a:schemeClr val="tx1"/>
                </a:solidFill>
                <a:latin typeface="고양일산 L"/>
                <a:ea typeface="고양일산 L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고양일산 L"/>
                <a:ea typeface="고양일산 L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slow" mc:Ignorable="hp" hp:hslDur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94869" y="4704973"/>
            <a:ext cx="9944100" cy="366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94869" y="1384721"/>
            <a:ext cx="9944100" cy="366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4869" y="1306593"/>
            <a:ext cx="9302994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고양일산 L"/>
                <a:ea typeface="고양일산 L"/>
              </a:rPr>
              <a:t>1. </a:t>
            </a:r>
            <a:r>
              <a:rPr lang="ko-KR" altLang="en-US" dirty="0">
                <a:latin typeface="고양일산 L"/>
                <a:ea typeface="고양일산 L"/>
              </a:rPr>
              <a:t>신규 기능 가능 여부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고양일산 L"/>
                <a:ea typeface="고양일산 L"/>
              </a:rPr>
              <a:t> a. </a:t>
            </a:r>
            <a:r>
              <a:rPr lang="ko-KR" altLang="en-US" sz="1400" dirty="0">
                <a:latin typeface="고양일산 L"/>
                <a:ea typeface="고양일산 L"/>
              </a:rPr>
              <a:t>방명록 시스템의 어려운 포인트와 예상 개발 기간은</a:t>
            </a:r>
            <a:r>
              <a:rPr lang="en-US" altLang="ko-KR" sz="1400" dirty="0">
                <a:latin typeface="고양일산 L"/>
                <a:ea typeface="고양일산 L"/>
              </a:rPr>
              <a:t>?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en-US" altLang="ko-KR" sz="1400" dirty="0" smtClean="0">
                <a:latin typeface="고양일산 L"/>
                <a:ea typeface="고양일산 L"/>
              </a:rPr>
              <a:t>A. </a:t>
            </a:r>
            <a:r>
              <a:rPr lang="ko-KR" altLang="en-US" sz="1400" dirty="0" smtClean="0">
                <a:latin typeface="고양일산 L"/>
                <a:ea typeface="고양일산 L"/>
              </a:rPr>
              <a:t>이틀</a:t>
            </a:r>
            <a:r>
              <a:rPr lang="en-US" altLang="ko-KR" sz="1400" dirty="0">
                <a:latin typeface="고양일산 L"/>
                <a:ea typeface="고양일산 L"/>
              </a:rPr>
              <a:t>,</a:t>
            </a:r>
            <a:r>
              <a:rPr lang="ko-KR" altLang="en-US" sz="1400" dirty="0">
                <a:latin typeface="고양일산 L"/>
                <a:ea typeface="고양일산 L"/>
              </a:rPr>
              <a:t> 해당 스테이지에만 쓴다는 전제조건이면 가능하다</a:t>
            </a:r>
            <a:r>
              <a:rPr lang="en-US" altLang="ko-KR" sz="1400" dirty="0">
                <a:latin typeface="고양일산 L"/>
                <a:ea typeface="고양일산 L"/>
              </a:rPr>
              <a:t>.</a:t>
            </a:r>
            <a:r>
              <a:rPr lang="ko-KR" altLang="en-US" sz="1400" dirty="0">
                <a:latin typeface="고양일산 L"/>
                <a:ea typeface="고양일산 L"/>
              </a:rPr>
              <a:t> 단순하게 특정 위치</a:t>
            </a:r>
            <a:r>
              <a:rPr lang="en-US" altLang="ko-KR" sz="1400" dirty="0">
                <a:latin typeface="고양일산 L"/>
                <a:ea typeface="고양일산 L"/>
              </a:rPr>
              <a:t>,</a:t>
            </a:r>
            <a:r>
              <a:rPr lang="ko-KR" altLang="en-US" sz="1400" dirty="0">
                <a:latin typeface="고양일산 L"/>
                <a:ea typeface="고양일산 L"/>
              </a:rPr>
              <a:t> 건물에만 할 수 있으면 가능</a:t>
            </a:r>
            <a:r>
              <a:rPr lang="en-US" altLang="ko-KR" sz="1400" dirty="0">
                <a:latin typeface="고양일산 L"/>
                <a:ea typeface="고양일산 L"/>
              </a:rPr>
              <a:t>.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ko-KR" altLang="en-US" sz="1400" dirty="0" err="1">
                <a:latin typeface="고양일산 L"/>
                <a:ea typeface="고양일산 L"/>
              </a:rPr>
              <a:t>자유도를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ko-KR" altLang="en-US" sz="1400" dirty="0" err="1">
                <a:latin typeface="고양일산 L"/>
                <a:ea typeface="고양일산 L"/>
              </a:rPr>
              <a:t>높히는건</a:t>
            </a:r>
            <a:r>
              <a:rPr lang="ko-KR" altLang="en-US" sz="1400" dirty="0">
                <a:latin typeface="고양일산 L"/>
                <a:ea typeface="고양일산 L"/>
              </a:rPr>
              <a:t> 난이도가 너무 걸려서 </a:t>
            </a:r>
            <a:r>
              <a:rPr lang="ko-KR" altLang="en-US" sz="1400" dirty="0" err="1">
                <a:latin typeface="고양일산 L"/>
                <a:ea typeface="고양일산 L"/>
              </a:rPr>
              <a:t>힘들수</a:t>
            </a:r>
            <a:r>
              <a:rPr lang="ko-KR" altLang="en-US" sz="1400" dirty="0">
                <a:latin typeface="고양일산 L"/>
                <a:ea typeface="고양일산 L"/>
              </a:rPr>
              <a:t> 있다</a:t>
            </a:r>
            <a:r>
              <a:rPr lang="en-US" altLang="ko-KR" sz="1400" dirty="0">
                <a:latin typeface="고양일산 L"/>
                <a:ea typeface="고양일산 L"/>
              </a:rPr>
              <a:t>.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ko-KR" altLang="en-US" sz="1400" dirty="0" err="1">
                <a:latin typeface="고양일산 L"/>
                <a:ea typeface="고양일산 L"/>
              </a:rPr>
              <a:t>다이나믹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ko-KR" altLang="en-US" sz="1400" dirty="0" err="1">
                <a:latin typeface="고양일산 L"/>
                <a:ea typeface="고양일산 L"/>
              </a:rPr>
              <a:t>마커</a:t>
            </a:r>
            <a:endParaRPr lang="ko-KR" altLang="en-US" sz="1400" dirty="0">
              <a:latin typeface="고양일산 L"/>
              <a:ea typeface="고양일산 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고양일산 L"/>
                <a:ea typeface="고양일산 L"/>
              </a:rPr>
              <a:t> b. </a:t>
            </a:r>
            <a:r>
              <a:rPr lang="ko-KR" altLang="en-US" sz="1400" dirty="0">
                <a:latin typeface="고양일산 L"/>
                <a:ea typeface="고양일산 L"/>
              </a:rPr>
              <a:t>하나가 평평한 벽 앞에 서고 벽을 </a:t>
            </a:r>
            <a:r>
              <a:rPr lang="ko-KR" altLang="en-US" sz="1400" dirty="0" err="1">
                <a:latin typeface="고양일산 L"/>
                <a:ea typeface="고양일산 L"/>
              </a:rPr>
              <a:t>에셋으로</a:t>
            </a:r>
            <a:r>
              <a:rPr lang="ko-KR" altLang="en-US" sz="1400" dirty="0">
                <a:latin typeface="고양일산 L"/>
                <a:ea typeface="고양일산 L"/>
              </a:rPr>
              <a:t> 꾸며주는 상호작용</a:t>
            </a:r>
            <a:r>
              <a:rPr lang="en-US" altLang="ko-KR" sz="1400" dirty="0" smtClean="0">
                <a:latin typeface="고양일산 L"/>
                <a:ea typeface="고양일산 L"/>
              </a:rPr>
              <a:t>? </a:t>
            </a:r>
            <a:r>
              <a:rPr lang="en-US" altLang="ko-KR" sz="1400" dirty="0" smtClean="0">
                <a:latin typeface="고양일산 L"/>
                <a:ea typeface="고양일산 L"/>
              </a:rPr>
              <a:t>A. </a:t>
            </a:r>
            <a:r>
              <a:rPr lang="ko-KR" altLang="en-US" sz="1400" dirty="0" smtClean="0">
                <a:latin typeface="고양일산 L"/>
                <a:ea typeface="고양일산 L"/>
              </a:rPr>
              <a:t>특정 </a:t>
            </a:r>
            <a:r>
              <a:rPr lang="ko-KR" altLang="en-US" sz="1400" dirty="0">
                <a:latin typeface="고양일산 L"/>
                <a:ea typeface="고양일산 L"/>
              </a:rPr>
              <a:t>위치에 보내는 </a:t>
            </a:r>
            <a:r>
              <a:rPr lang="en-US" altLang="ko-KR" sz="1400" dirty="0" err="1">
                <a:latin typeface="고양일산 L"/>
                <a:ea typeface="고양일산 L"/>
              </a:rPr>
              <a:t>ai</a:t>
            </a:r>
            <a:r>
              <a:rPr lang="ko-KR" altLang="en-US" sz="1400" dirty="0">
                <a:latin typeface="고양일산 L"/>
                <a:ea typeface="고양일산 L"/>
              </a:rPr>
              <a:t>는 어렵다</a:t>
            </a:r>
            <a:r>
              <a:rPr lang="en-US" altLang="ko-KR" sz="1400" dirty="0">
                <a:latin typeface="고양일산 L"/>
                <a:ea typeface="고양일산 L"/>
              </a:rPr>
              <a:t>.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고양일산 L"/>
                <a:ea typeface="고양일산 L"/>
              </a:rPr>
              <a:t> c. </a:t>
            </a:r>
            <a:r>
              <a:rPr lang="ko-KR" altLang="en-US" sz="1400" dirty="0">
                <a:latin typeface="고양일산 L"/>
                <a:ea typeface="고양일산 L"/>
              </a:rPr>
              <a:t>플레이어에게 </a:t>
            </a:r>
            <a:r>
              <a:rPr lang="ko-KR" altLang="en-US" sz="1400" dirty="0" err="1">
                <a:latin typeface="고양일산 L"/>
                <a:ea typeface="고양일산 L"/>
              </a:rPr>
              <a:t>전화오는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en-US" altLang="ko-KR" sz="1400" dirty="0">
                <a:latin typeface="고양일산 L"/>
                <a:ea typeface="고양일산 L"/>
              </a:rPr>
              <a:t>UI </a:t>
            </a:r>
            <a:r>
              <a:rPr lang="ko-KR" altLang="en-US" sz="1400" dirty="0">
                <a:latin typeface="고양일산 L"/>
                <a:ea typeface="고양일산 L"/>
              </a:rPr>
              <a:t>연출</a:t>
            </a:r>
            <a:r>
              <a:rPr lang="en-US" altLang="ko-KR" sz="1400" dirty="0">
                <a:latin typeface="고양일산 L"/>
                <a:ea typeface="고양일산 L"/>
              </a:rPr>
              <a:t>, </a:t>
            </a:r>
            <a:r>
              <a:rPr lang="ko-KR" altLang="en-US" sz="1400" dirty="0">
                <a:latin typeface="고양일산 L"/>
                <a:ea typeface="고양일산 L"/>
              </a:rPr>
              <a:t>진동 기능은</a:t>
            </a:r>
            <a:r>
              <a:rPr lang="en-US" altLang="ko-KR" sz="1400" dirty="0">
                <a:latin typeface="고양일산 L"/>
                <a:ea typeface="고양일산 L"/>
              </a:rPr>
              <a:t>?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en-US" altLang="ko-KR" sz="1400" dirty="0" smtClean="0">
                <a:latin typeface="고양일산 L"/>
                <a:ea typeface="고양일산 L"/>
              </a:rPr>
              <a:t>A. </a:t>
            </a:r>
            <a:r>
              <a:rPr lang="ko-KR" altLang="en-US" sz="1400" dirty="0" smtClean="0">
                <a:latin typeface="고양일산 L"/>
                <a:ea typeface="고양일산 L"/>
              </a:rPr>
              <a:t>가능</a:t>
            </a:r>
            <a:endParaRPr lang="ko-KR" altLang="en-US" sz="1400" dirty="0">
              <a:latin typeface="고양일산 L"/>
              <a:ea typeface="고양일산 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고양일산 L"/>
                <a:ea typeface="고양일산 L"/>
              </a:rPr>
              <a:t> d. </a:t>
            </a:r>
            <a:r>
              <a:rPr lang="ko-KR" altLang="en-US" sz="1400" dirty="0" err="1">
                <a:latin typeface="고양일산 L"/>
                <a:ea typeface="고양일산 L"/>
              </a:rPr>
              <a:t>하나쨩이</a:t>
            </a:r>
            <a:r>
              <a:rPr lang="ko-KR" altLang="en-US" sz="1400" dirty="0">
                <a:latin typeface="고양일산 L"/>
                <a:ea typeface="고양일산 L"/>
              </a:rPr>
              <a:t> 전화 받는 모션 </a:t>
            </a:r>
            <a:r>
              <a:rPr lang="en-US" altLang="ko-KR" sz="1400" dirty="0">
                <a:latin typeface="고양일산 L"/>
                <a:ea typeface="고양일산 L"/>
              </a:rPr>
              <a:t>(</a:t>
            </a:r>
            <a:r>
              <a:rPr lang="ko-KR" altLang="en-US" sz="1400" dirty="0">
                <a:latin typeface="고양일산 L"/>
                <a:ea typeface="고양일산 L"/>
              </a:rPr>
              <a:t>휴대폰 오브젝트 적용 가능</a:t>
            </a:r>
            <a:r>
              <a:rPr lang="en-US" altLang="ko-KR" sz="1400" dirty="0">
                <a:latin typeface="고양일산 L"/>
                <a:ea typeface="고양일산 L"/>
              </a:rPr>
              <a:t>?)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en-US" altLang="ko-KR" sz="1400" dirty="0">
                <a:latin typeface="고양일산 L"/>
                <a:ea typeface="고양일산 L"/>
              </a:rPr>
              <a:t>A. </a:t>
            </a:r>
            <a:r>
              <a:rPr lang="ko-KR" altLang="en-US" sz="1400" dirty="0" err="1" smtClean="0">
                <a:latin typeface="고양일산 L"/>
                <a:ea typeface="고양일산 L"/>
              </a:rPr>
              <a:t>ㅋㅋ에어팟</a:t>
            </a:r>
            <a:r>
              <a:rPr lang="ko-KR" altLang="en-US" sz="1400" dirty="0" smtClean="0">
                <a:latin typeface="고양일산 L"/>
                <a:ea typeface="고양일산 L"/>
              </a:rPr>
              <a:t> </a:t>
            </a:r>
            <a:r>
              <a:rPr lang="ko-KR" altLang="en-US" sz="1400" dirty="0">
                <a:latin typeface="고양일산 L"/>
                <a:ea typeface="고양일산 L"/>
              </a:rPr>
              <a:t>받는 모션 있음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고양일산 L"/>
                <a:ea typeface="고양일산 L"/>
              </a:rPr>
              <a:t> e. </a:t>
            </a:r>
            <a:r>
              <a:rPr lang="ko-KR" altLang="en-US" sz="1400" dirty="0">
                <a:latin typeface="고양일산 L"/>
                <a:ea typeface="고양일산 L"/>
              </a:rPr>
              <a:t>버스 오브젝트가 도로 바닥을 인식하고 달려오는 모습</a:t>
            </a:r>
            <a:r>
              <a:rPr lang="en-US" altLang="ko-KR" sz="1400" dirty="0">
                <a:latin typeface="고양일산 L"/>
                <a:ea typeface="고양일산 L"/>
              </a:rPr>
              <a:t>?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en-US" altLang="ko-KR" sz="1400" dirty="0">
                <a:latin typeface="고양일산 L"/>
                <a:ea typeface="고양일산 L"/>
              </a:rPr>
              <a:t>A. </a:t>
            </a:r>
            <a:r>
              <a:rPr lang="ko-KR" altLang="en-US" sz="1400" dirty="0" smtClean="0">
                <a:latin typeface="고양일산 L"/>
                <a:ea typeface="고양일산 L"/>
              </a:rPr>
              <a:t>가능</a:t>
            </a:r>
            <a:endParaRPr lang="ko-KR" altLang="en-US" sz="1400" dirty="0">
              <a:latin typeface="고양일산 L"/>
              <a:ea typeface="고양일산 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고양일산 L"/>
                <a:ea typeface="고양일산 L"/>
              </a:rPr>
              <a:t> f. </a:t>
            </a:r>
            <a:r>
              <a:rPr lang="ko-KR" altLang="en-US" sz="1400" dirty="0">
                <a:latin typeface="고양일산 L"/>
                <a:ea typeface="고양일산 L"/>
              </a:rPr>
              <a:t>어디로든 문 </a:t>
            </a:r>
            <a:r>
              <a:rPr lang="en-US" altLang="ko-KR" sz="1400" dirty="0">
                <a:latin typeface="고양일산 L"/>
                <a:ea typeface="고양일산 L"/>
              </a:rPr>
              <a:t>(AR core </a:t>
            </a:r>
            <a:r>
              <a:rPr lang="ko-KR" altLang="en-US" sz="1400" dirty="0">
                <a:latin typeface="고양일산 L"/>
                <a:ea typeface="고양일산 L"/>
              </a:rPr>
              <a:t>적용되는 문 </a:t>
            </a:r>
            <a:r>
              <a:rPr lang="ko-KR" altLang="en-US" sz="1400" dirty="0" err="1">
                <a:latin typeface="고양일산 L"/>
                <a:ea typeface="고양일산 L"/>
              </a:rPr>
              <a:t>에셋은</a:t>
            </a:r>
            <a:r>
              <a:rPr lang="ko-KR" altLang="en-US" sz="1400" dirty="0">
                <a:latin typeface="고양일산 L"/>
                <a:ea typeface="고양일산 L"/>
              </a:rPr>
              <a:t> 확보했음</a:t>
            </a:r>
            <a:r>
              <a:rPr lang="en-US" altLang="ko-KR" sz="1400" dirty="0">
                <a:latin typeface="고양일산 L"/>
                <a:ea typeface="고양일산 L"/>
              </a:rPr>
              <a:t>)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en-US" altLang="ko-KR" sz="1400" dirty="0">
                <a:latin typeface="고양일산 L"/>
                <a:ea typeface="고양일산 L"/>
              </a:rPr>
              <a:t>A. </a:t>
            </a:r>
            <a:r>
              <a:rPr lang="ko-KR" altLang="en-US" sz="1400" dirty="0" smtClean="0">
                <a:latin typeface="고양일산 L"/>
                <a:ea typeface="고양일산 L"/>
              </a:rPr>
              <a:t>이건 </a:t>
            </a:r>
            <a:r>
              <a:rPr lang="ko-KR" altLang="en-US" sz="1400" dirty="0">
                <a:latin typeface="고양일산 L"/>
                <a:ea typeface="고양일산 L"/>
              </a:rPr>
              <a:t>더 연구 해봐야함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고양일산 L"/>
                <a:ea typeface="고양일산 L"/>
              </a:rPr>
              <a:t> g. </a:t>
            </a:r>
            <a:r>
              <a:rPr lang="ko-KR" altLang="en-US" sz="1400" dirty="0" err="1">
                <a:latin typeface="고양일산 L"/>
                <a:ea typeface="고양일산 L"/>
              </a:rPr>
              <a:t>히든</a:t>
            </a:r>
            <a:r>
              <a:rPr lang="ko-KR" altLang="en-US" sz="1400" dirty="0">
                <a:latin typeface="고양일산 L"/>
                <a:ea typeface="고양일산 L"/>
              </a:rPr>
              <a:t> 엔딩 연출</a:t>
            </a:r>
            <a:r>
              <a:rPr lang="en-US" altLang="ko-KR" sz="1400" dirty="0">
                <a:latin typeface="고양일산 L"/>
                <a:ea typeface="고양일산 L"/>
              </a:rPr>
              <a:t>(</a:t>
            </a:r>
            <a:r>
              <a:rPr lang="ko-KR" altLang="en-US" sz="1400" dirty="0">
                <a:latin typeface="고양일산 L"/>
                <a:ea typeface="고양일산 L"/>
              </a:rPr>
              <a:t>손가락에 드래그해서 반지 끼워주기</a:t>
            </a:r>
            <a:r>
              <a:rPr lang="en-US" altLang="ko-KR" sz="1400" dirty="0">
                <a:latin typeface="고양일산 L"/>
                <a:ea typeface="고양일산 L"/>
              </a:rPr>
              <a:t>)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en-US" altLang="ko-KR" sz="1400" dirty="0">
                <a:latin typeface="고양일산 L"/>
                <a:ea typeface="고양일산 L"/>
              </a:rPr>
              <a:t>A. </a:t>
            </a:r>
            <a:r>
              <a:rPr lang="ko-KR" altLang="en-US" sz="1400" dirty="0" smtClean="0">
                <a:latin typeface="고양일산 L"/>
                <a:ea typeface="고양일산 L"/>
              </a:rPr>
              <a:t>방명록 </a:t>
            </a:r>
            <a:r>
              <a:rPr lang="en-US" altLang="ko-KR" sz="1400" dirty="0">
                <a:latin typeface="고양일산 L"/>
                <a:ea typeface="고양일산 L"/>
              </a:rPr>
              <a:t>R&amp;D</a:t>
            </a:r>
            <a:r>
              <a:rPr lang="ko-KR" altLang="en-US" sz="1400" dirty="0">
                <a:latin typeface="고양일산 L"/>
                <a:ea typeface="고양일산 L"/>
              </a:rPr>
              <a:t> </a:t>
            </a:r>
            <a:r>
              <a:rPr lang="en-US" altLang="ko-KR" sz="1400" dirty="0">
                <a:latin typeface="고양일산 L"/>
                <a:ea typeface="고양일산 L"/>
              </a:rPr>
              <a:t>,</a:t>
            </a:r>
            <a:r>
              <a:rPr lang="ko-KR" altLang="en-US" sz="1400" dirty="0">
                <a:latin typeface="고양일산 L"/>
                <a:ea typeface="고양일산 L"/>
              </a:rPr>
              <a:t> 일단 </a:t>
            </a:r>
            <a:r>
              <a:rPr lang="ko-KR" altLang="en-US" sz="1400" dirty="0" smtClean="0">
                <a:latin typeface="고양일산 L"/>
                <a:ea typeface="고양일산 L"/>
              </a:rPr>
              <a:t>가능</a:t>
            </a:r>
            <a:endParaRPr lang="en-US" altLang="ko-KR" sz="1400" dirty="0" smtClean="0">
              <a:latin typeface="고양일산 L"/>
              <a:ea typeface="고양일산 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FF0000"/>
                </a:solidFill>
                <a:latin typeface="고양일산 L"/>
                <a:ea typeface="고양일산 L"/>
              </a:rPr>
              <a:t>이상 내용</a:t>
            </a:r>
            <a:r>
              <a:rPr lang="ko-KR" altLang="en-US" sz="1400" b="1" dirty="0" smtClean="0">
                <a:solidFill>
                  <a:srgbClr val="FF0000"/>
                </a:solidFill>
                <a:latin typeface="고양일산 L"/>
                <a:ea typeface="고양일산 L"/>
              </a:rPr>
              <a:t> 수요일까지 </a:t>
            </a:r>
            <a:r>
              <a:rPr lang="en-US" altLang="ko-KR" sz="1400" b="1" dirty="0" err="1">
                <a:solidFill>
                  <a:srgbClr val="FF0000"/>
                </a:solidFill>
                <a:latin typeface="고양일산 L"/>
                <a:ea typeface="고양일산 L"/>
              </a:rPr>
              <a:t>ppt</a:t>
            </a:r>
            <a:r>
              <a:rPr lang="ko-KR" altLang="en-US" sz="1400" b="1" dirty="0">
                <a:solidFill>
                  <a:srgbClr val="FF0000"/>
                </a:solidFill>
                <a:latin typeface="고양일산 L"/>
                <a:ea typeface="고양일산 L"/>
              </a:rPr>
              <a:t>로 </a:t>
            </a:r>
            <a:r>
              <a:rPr lang="ko-KR" altLang="en-US" sz="1400" b="1" dirty="0" err="1">
                <a:solidFill>
                  <a:srgbClr val="FF0000"/>
                </a:solidFill>
                <a:latin typeface="고양일산 L"/>
                <a:ea typeface="고양일산 L"/>
              </a:rPr>
              <a:t>기획팀에게</a:t>
            </a:r>
            <a:r>
              <a:rPr lang="ko-KR" altLang="en-US" sz="1400" b="1" dirty="0">
                <a:solidFill>
                  <a:srgbClr val="FF0000"/>
                </a:solidFill>
                <a:latin typeface="고양일산 L"/>
                <a:ea typeface="고양일산 L"/>
              </a:rPr>
              <a:t> 전달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고양일산 L"/>
                <a:ea typeface="고양일산 L"/>
              </a:rPr>
              <a:t>2. </a:t>
            </a:r>
            <a:r>
              <a:rPr lang="ko-KR" altLang="en-US" dirty="0" err="1">
                <a:latin typeface="고양일산 L"/>
                <a:ea typeface="고양일산 L"/>
              </a:rPr>
              <a:t>엑스린메타</a:t>
            </a:r>
            <a:r>
              <a:rPr lang="ko-KR" altLang="en-US" dirty="0">
                <a:latin typeface="고양일산 L"/>
                <a:ea typeface="고양일산 L"/>
              </a:rPr>
              <a:t> 피드백에 대한 여러분의 생각은</a:t>
            </a:r>
            <a:r>
              <a:rPr lang="en-US" altLang="ko-KR" dirty="0">
                <a:latin typeface="고양일산 L"/>
                <a:ea typeface="고양일산 L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고양일산 L"/>
                <a:ea typeface="고양일산 L"/>
              </a:rPr>
              <a:t>- </a:t>
            </a:r>
            <a:r>
              <a:rPr lang="ko-KR" altLang="en-US" sz="1400" dirty="0">
                <a:latin typeface="고양일산 L"/>
                <a:ea typeface="고양일산 L"/>
              </a:rPr>
              <a:t>네비게이션 기능 쪽에 너무 힘을 쓰지 말고 그냥 목적지만 </a:t>
            </a:r>
            <a:r>
              <a:rPr lang="ko-KR" altLang="en-US" sz="1400" dirty="0" err="1">
                <a:latin typeface="고양일산 L"/>
                <a:ea typeface="고양일산 L"/>
              </a:rPr>
              <a:t>표시한다던가</a:t>
            </a:r>
            <a:r>
              <a:rPr lang="ko-KR" altLang="en-US" sz="1400" dirty="0">
                <a:latin typeface="고양일산 L"/>
                <a:ea typeface="고양일산 L"/>
              </a:rPr>
              <a:t> 방법을 바꾸면 좋을 거 </a:t>
            </a:r>
            <a:r>
              <a:rPr lang="ko-KR" altLang="en-US" sz="1400" dirty="0" smtClean="0">
                <a:latin typeface="고양일산 L"/>
                <a:ea typeface="고양일산 L"/>
              </a:rPr>
              <a:t>같다 </a:t>
            </a:r>
            <a:r>
              <a:rPr lang="en-US" altLang="ko-KR" sz="1400" dirty="0" smtClean="0">
                <a:latin typeface="고양일산 L"/>
                <a:ea typeface="고양일산 L"/>
              </a:rPr>
              <a:t>A. </a:t>
            </a:r>
            <a:r>
              <a:rPr lang="ko-KR" altLang="en-US" sz="1400" dirty="0" smtClean="0">
                <a:latin typeface="고양일산 L"/>
                <a:ea typeface="고양일산 L"/>
              </a:rPr>
              <a:t>그대로 </a:t>
            </a:r>
            <a:r>
              <a:rPr lang="ko-KR" altLang="en-US" sz="1400" dirty="0">
                <a:latin typeface="고양일산 L"/>
                <a:ea typeface="고양일산 L"/>
              </a:rPr>
              <a:t>진행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고양일산 L"/>
                <a:ea typeface="고양일산 L"/>
              </a:rPr>
              <a:t>- </a:t>
            </a:r>
            <a:r>
              <a:rPr lang="ko-KR" altLang="en-US" sz="1400" dirty="0">
                <a:latin typeface="고양일산 L"/>
                <a:ea typeface="고양일산 L"/>
              </a:rPr>
              <a:t>콘텐츠가 부족한 것 </a:t>
            </a:r>
            <a:r>
              <a:rPr lang="ko-KR" altLang="en-US" sz="1400" dirty="0" smtClean="0">
                <a:latin typeface="고양일산 L"/>
                <a:ea typeface="고양일산 L"/>
              </a:rPr>
              <a:t>같다 </a:t>
            </a:r>
            <a:r>
              <a:rPr lang="en-US" altLang="ko-KR" sz="1400" dirty="0" smtClean="0">
                <a:latin typeface="고양일산 L"/>
                <a:ea typeface="고양일산 L"/>
              </a:rPr>
              <a:t>A. </a:t>
            </a:r>
            <a:r>
              <a:rPr lang="ko-KR" altLang="en-US" sz="1400" dirty="0" smtClean="0">
                <a:latin typeface="고양일산 L"/>
                <a:ea typeface="고양일산 L"/>
              </a:rPr>
              <a:t>지금이 딱 적당 </a:t>
            </a:r>
            <a:endParaRPr lang="ko-KR" altLang="en-US" sz="1400" dirty="0">
              <a:latin typeface="고양일산 L"/>
              <a:ea typeface="고양일산 L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smtClean="0">
                <a:latin typeface="고양일산 L"/>
                <a:ea typeface="고양일산 L"/>
              </a:rPr>
              <a:t>경사로 </a:t>
            </a:r>
            <a:r>
              <a:rPr lang="ko-KR" altLang="en-US" sz="1400" dirty="0">
                <a:latin typeface="고양일산 L"/>
                <a:ea typeface="고양일산 L"/>
              </a:rPr>
              <a:t>문제는 해결할 수 없으니 최대한 평지를 사용해야 한다</a:t>
            </a:r>
            <a:r>
              <a:rPr lang="en-US" altLang="ko-KR" sz="1400" dirty="0">
                <a:latin typeface="고양일산 L"/>
                <a:ea typeface="고양일산 L"/>
              </a:rPr>
              <a:t>. 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 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경로를 바꿀까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? </a:t>
            </a:r>
            <a:r>
              <a:rPr lang="en-US" altLang="ko-KR" sz="1400" dirty="0" smtClean="0">
                <a:latin typeface="고양일산 L"/>
                <a:ea typeface="고양일산 L"/>
                <a:sym typeface="Wingdings"/>
              </a:rPr>
              <a:t> A. </a:t>
            </a:r>
            <a:r>
              <a:rPr lang="ko-KR" altLang="en-US" sz="1400" dirty="0" err="1" smtClean="0">
                <a:latin typeface="고양일산 L"/>
                <a:ea typeface="고양일산 L"/>
                <a:sym typeface="Wingdings"/>
              </a:rPr>
              <a:t>가파른건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X, 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지금 스테이지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0(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프롤로그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)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 은 해결됨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.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 </a:t>
            </a:r>
          </a:p>
        </p:txBody>
      </p:sp>
      <p:sp>
        <p:nvSpPr>
          <p:cNvPr id="8" name="제목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latin typeface="a허리케인"/>
                <a:ea typeface="a허리케인"/>
              </a:rPr>
              <a:t>기획팀 질문 </a:t>
            </a:r>
            <a:r>
              <a:rPr lang="en-US" altLang="ko-KR" dirty="0">
                <a:latin typeface="a허리케인"/>
                <a:ea typeface="a허리케인"/>
              </a:rPr>
              <a:t>TIME~</a:t>
            </a:r>
            <a:endParaRPr lang="ko-KR" altLang="en-US" dirty="0">
              <a:latin typeface="a허리케인"/>
              <a:ea typeface="a허리케인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76422" y="2598554"/>
            <a:ext cx="703915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1</a:t>
            </a:r>
            <a:r>
              <a:rPr lang="ko-KR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차 프로토타입 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/>
            </a:r>
            <a:b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</a:br>
            <a:r>
              <a:rPr lang="ko-KR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업무 프로세스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 </a:t>
            </a:r>
            <a:r>
              <a:rPr lang="ko-KR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3594323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94869" y="4695272"/>
            <a:ext cx="9944100" cy="366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94869" y="3008869"/>
            <a:ext cx="9944100" cy="366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94869" y="1322466"/>
            <a:ext cx="9944100" cy="366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4"/>
          <p:cNvSpPr txBox="1"/>
          <p:nvPr/>
        </p:nvSpPr>
        <p:spPr>
          <a:xfrm>
            <a:off x="1122441" y="1243221"/>
            <a:ext cx="9302994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latin typeface="고양일산 L"/>
                <a:ea typeface="고양일산 L"/>
                <a:sym typeface="Wingdings"/>
              </a:rPr>
              <a:t>1. </a:t>
            </a:r>
            <a:r>
              <a:rPr lang="ko-KR" altLang="en-US" dirty="0" smtClean="0">
                <a:latin typeface="고양일산 L"/>
                <a:ea typeface="고양일산 L"/>
                <a:sym typeface="Wingdings"/>
              </a:rPr>
              <a:t>기획서가 </a:t>
            </a:r>
            <a:r>
              <a:rPr lang="ko-KR" altLang="en-US" dirty="0">
                <a:latin typeface="고양일산 L"/>
                <a:ea typeface="고양일산 L"/>
                <a:sym typeface="Wingdings"/>
              </a:rPr>
              <a:t>많았다</a:t>
            </a:r>
            <a:r>
              <a:rPr lang="en-US" altLang="ko-KR" dirty="0">
                <a:latin typeface="고양일산 L"/>
                <a:ea typeface="고양일산 L"/>
                <a:sym typeface="Wingdings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맡은 기능을 구현할 때 어떤 기획서를 확인해야할지 모호했다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기획서 파일을 너무 많이 주지 말고 어느정도 취합하는게 좋을 거 같다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UI, 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캐릭터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,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 스테이지 시스템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,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 산책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,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 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VPS,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 스토리모드 </a:t>
            </a:r>
          </a:p>
          <a:p>
            <a:pPr>
              <a:lnSpc>
                <a:spcPct val="150000"/>
              </a:lnSpc>
              <a:defRPr/>
            </a:pPr>
            <a:endParaRPr lang="ko-KR" altLang="en-US" sz="1400" dirty="0">
              <a:latin typeface="고양일산 L"/>
              <a:ea typeface="고양일산 L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latin typeface="고양일산 L"/>
                <a:ea typeface="고양일산 L"/>
                <a:sym typeface="Wingdings"/>
              </a:rPr>
              <a:t>2. </a:t>
            </a:r>
            <a:r>
              <a:rPr lang="ko-KR" altLang="en-US" dirty="0" smtClean="0">
                <a:latin typeface="고양일산 L"/>
                <a:ea typeface="고양일산 L"/>
                <a:sym typeface="Wingdings"/>
              </a:rPr>
              <a:t>스테이지 </a:t>
            </a:r>
            <a:r>
              <a:rPr lang="ko-KR" altLang="en-US" dirty="0">
                <a:latin typeface="고양일산 L"/>
                <a:ea typeface="고양일산 L"/>
                <a:sym typeface="Wingdings"/>
              </a:rPr>
              <a:t>별로 기획서를 내기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콘텐츠 기획서는 스테이지 별로 진행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만약에 너무 많다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.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 하면 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sheet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를 추가해서 한번에 </a:t>
            </a:r>
            <a:r>
              <a:rPr lang="ko-KR" altLang="en-US" sz="1400" dirty="0" err="1">
                <a:latin typeface="고양일산 L"/>
                <a:ea typeface="고양일산 L"/>
                <a:sym typeface="Wingdings"/>
              </a:rPr>
              <a:t>보이게하는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 형식으로 하는게 좋을 거 같다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용어 설명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/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뷰어는 괜찮았다</a:t>
            </a:r>
          </a:p>
          <a:p>
            <a:pPr>
              <a:lnSpc>
                <a:spcPct val="150000"/>
              </a:lnSpc>
              <a:defRPr/>
            </a:pPr>
            <a:endParaRPr lang="ko-KR" altLang="en-US" sz="1400" dirty="0">
              <a:latin typeface="고양일산 L"/>
              <a:ea typeface="고양일산 L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latin typeface="고양일산 L"/>
                <a:ea typeface="고양일산 L"/>
                <a:sym typeface="Wingdings"/>
              </a:rPr>
              <a:t>3. </a:t>
            </a:r>
            <a:r>
              <a:rPr lang="ko-KR" altLang="en-US" dirty="0" smtClean="0">
                <a:latin typeface="고양일산 L"/>
                <a:ea typeface="고양일산 L"/>
                <a:sym typeface="Wingdings"/>
              </a:rPr>
              <a:t>개발 </a:t>
            </a:r>
            <a:r>
              <a:rPr lang="ko-KR" altLang="en-US" dirty="0">
                <a:latin typeface="고양일산 L"/>
                <a:ea typeface="고양일산 L"/>
                <a:sym typeface="Wingdings"/>
              </a:rPr>
              <a:t>우선 순위</a:t>
            </a:r>
            <a:r>
              <a:rPr lang="en-US" altLang="ko-KR" dirty="0">
                <a:latin typeface="고양일산 L"/>
                <a:ea typeface="고양일산 L"/>
                <a:sym typeface="Wingdings"/>
              </a:rPr>
              <a:t>/</a:t>
            </a:r>
            <a:r>
              <a:rPr lang="ko-KR" altLang="en-US" dirty="0">
                <a:latin typeface="고양일산 L"/>
                <a:ea typeface="고양일산 L"/>
                <a:sym typeface="Wingdings"/>
              </a:rPr>
              <a:t>일정 관련 피드백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시간이 촉박했던 이유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: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 따로따로 작업하다가 합치는 과정에서 문제가 생김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.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 향후에는 더이상 관련 문제가 없을 것으로 보임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.</a:t>
            </a:r>
            <a:r>
              <a:rPr lang="ko-KR" altLang="en-US" sz="1400" dirty="0">
                <a:latin typeface="고양일산 L"/>
                <a:ea typeface="고양일산 L"/>
                <a:sym typeface="Wingdings"/>
              </a:rPr>
              <a:t> 오히려 빨리 취합한 편이였음</a:t>
            </a:r>
            <a:r>
              <a:rPr lang="en-US" altLang="ko-KR" sz="1400" dirty="0">
                <a:latin typeface="고양일산 L"/>
                <a:ea typeface="고양일산 L"/>
                <a:sym typeface="Wingdings"/>
              </a:rPr>
              <a:t>.</a:t>
            </a:r>
          </a:p>
        </p:txBody>
      </p:sp>
      <p:sp>
        <p:nvSpPr>
          <p:cNvPr id="3" name="제목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 smtClean="0">
                <a:latin typeface="a허리케인"/>
                <a:ea typeface="a허리케인"/>
              </a:rPr>
              <a:t>From. </a:t>
            </a:r>
            <a:r>
              <a:rPr lang="ko-KR" altLang="en-US" dirty="0" smtClean="0">
                <a:latin typeface="a허리케인"/>
                <a:ea typeface="a허리케인"/>
              </a:rPr>
              <a:t>개발 </a:t>
            </a:r>
            <a:r>
              <a:rPr lang="en-US" altLang="ko-KR" dirty="0" smtClean="0">
                <a:latin typeface="a허리케인"/>
                <a:ea typeface="a허리케인"/>
              </a:rPr>
              <a:t>To. </a:t>
            </a:r>
            <a:r>
              <a:rPr lang="ko-KR" altLang="en-US" dirty="0" smtClean="0">
                <a:latin typeface="a허리케인"/>
                <a:ea typeface="a허리케인"/>
              </a:rPr>
              <a:t>기획</a:t>
            </a:r>
            <a:endParaRPr lang="ko-KR" altLang="en-US" dirty="0">
              <a:latin typeface="a허리케인"/>
              <a:ea typeface="a허리케인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329132" y="2590739"/>
            <a:ext cx="70391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PD 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폐회사</a:t>
            </a:r>
          </a:p>
        </p:txBody>
      </p:sp>
    </p:spTree>
    <p:extLst>
      <p:ext uri="{BB962C8B-B14F-4D97-AF65-F5344CB8AC3E}">
        <p14:creationId xmlns:p14="http://schemas.microsoft.com/office/powerpoint/2010/main" val="3852751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회의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1. PD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님 개회사 </a:t>
            </a:r>
            <a:endParaRPr lang="en-US" altLang="ko-KR" sz="24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2. 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기획 히스토리 설명 </a:t>
            </a:r>
            <a:endParaRPr lang="en-US" altLang="ko-KR" sz="24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3. 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기획 변경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 </a:t>
            </a:r>
            <a:r>
              <a:rPr lang="ko-KR" altLang="en-US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및 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추가</a:t>
            </a:r>
            <a:r>
              <a:rPr lang="ko-KR" altLang="en-US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 사항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 브리핑 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– 2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차 프로토타입 소개</a:t>
            </a:r>
          </a:p>
          <a:p>
            <a:pPr marL="0" indent="0">
              <a:buNone/>
            </a:pP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4. Q&amp;A</a:t>
            </a:r>
          </a:p>
          <a:p>
            <a:pPr marL="0" indent="0">
              <a:buNone/>
            </a:pP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   </a:t>
            </a:r>
            <a:r>
              <a:rPr lang="ko-KR" altLang="en-US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ㄴ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2,3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번 항목에 대한 </a:t>
            </a:r>
            <a:r>
              <a:rPr lang="ko-KR" altLang="en-US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개발팀 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Q&amp;A</a:t>
            </a:r>
          </a:p>
          <a:p>
            <a:pPr marL="0" indent="0">
              <a:buNone/>
            </a:pP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   </a:t>
            </a:r>
            <a:r>
              <a:rPr lang="ko-KR" altLang="en-US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ㄴ기획팀 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Q&amp;A</a:t>
            </a:r>
          </a:p>
          <a:p>
            <a:pPr marL="0" indent="0">
              <a:buNone/>
            </a:pP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5. 1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차 프로토타입 업무 프로세스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 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피드백</a:t>
            </a:r>
          </a:p>
          <a:p>
            <a:pPr marL="0" indent="0">
              <a:buNone/>
            </a:pP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6. PD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님 폐회사</a:t>
            </a:r>
          </a:p>
        </p:txBody>
      </p:sp>
    </p:spTree>
    <p:extLst>
      <p:ext uri="{BB962C8B-B14F-4D97-AF65-F5344CB8AC3E}">
        <p14:creationId xmlns:p14="http://schemas.microsoft.com/office/powerpoint/2010/main" val="156971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0898" y="2797773"/>
            <a:ext cx="3666227" cy="1325563"/>
          </a:xfrm>
        </p:spPr>
        <p:txBody>
          <a:bodyPr/>
          <a:lstStyle/>
          <a:p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PD 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님 개회사 </a:t>
            </a:r>
          </a:p>
        </p:txBody>
      </p:sp>
    </p:spTree>
    <p:extLst>
      <p:ext uri="{BB962C8B-B14F-4D97-AF65-F5344CB8AC3E}">
        <p14:creationId xmlns:p14="http://schemas.microsoft.com/office/powerpoint/2010/main" val="113005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0898" y="2797773"/>
            <a:ext cx="4037162" cy="1325563"/>
          </a:xfrm>
        </p:spPr>
        <p:txBody>
          <a:bodyPr/>
          <a:lstStyle/>
          <a:p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기획 히스토리</a:t>
            </a:r>
          </a:p>
        </p:txBody>
      </p:sp>
    </p:spTree>
    <p:extLst>
      <p:ext uri="{BB962C8B-B14F-4D97-AF65-F5344CB8AC3E}">
        <p14:creationId xmlns:p14="http://schemas.microsoft.com/office/powerpoint/2010/main" val="4067822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기획 히스토리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, 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기획의도를 설명하는 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EU</a:t>
            </a:r>
            <a:endParaRPr lang="ko-KR" altLang="en-US" dirty="0">
              <a:latin typeface="a허리케인" panose="02020600000000000000" pitchFamily="18" charset="-127"/>
              <a:ea typeface="a허리케인" panose="02020600000000000000" pitchFamily="18" charset="-127"/>
            </a:endParaRPr>
          </a:p>
        </p:txBody>
      </p:sp>
      <p:pic>
        <p:nvPicPr>
          <p:cNvPr id="1026" name="Picture 2" descr="https://cdn-icons-png.flaticon.com/512/3775/377588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91" y="2769901"/>
            <a:ext cx="1664598" cy="166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2020" y="4672584"/>
            <a:ext cx="174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목적성 제공</a:t>
            </a:r>
          </a:p>
        </p:txBody>
      </p:sp>
      <p:pic>
        <p:nvPicPr>
          <p:cNvPr id="1028" name="Picture 4" descr="https://cdn-icons-png.flaticon.com/512/1423/1423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149" y="2927074"/>
            <a:ext cx="1507425" cy="150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97075" y="4672583"/>
            <a:ext cx="265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좋은 프로세스 구축</a:t>
            </a:r>
          </a:p>
        </p:txBody>
      </p:sp>
    </p:spTree>
    <p:extLst>
      <p:ext uri="{BB962C8B-B14F-4D97-AF65-F5344CB8AC3E}">
        <p14:creationId xmlns:p14="http://schemas.microsoft.com/office/powerpoint/2010/main" val="813043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기획팀에서 생각하는 이번 프로젝트 목표 </a:t>
            </a:r>
            <a:endParaRPr lang="ko-KR" altLang="en-US" dirty="0">
              <a:latin typeface="a허리케인" panose="02020600000000000000" pitchFamily="18" charset="-127"/>
              <a:ea typeface="a허리케인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5760" y="5657671"/>
            <a:ext cx="908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AR VPS </a:t>
            </a:r>
            <a:r>
              <a:rPr lang="ko-KR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기술을 활용해서 실제 여자친구과 데이트하는 느낌이 들 수 있는 퀄리티 좋은 로망과 낭만이 가득한 비주얼 노벨 미연시 게임 개발</a:t>
            </a:r>
            <a:r>
              <a:rPr lang="en-US" altLang="ko-KR" sz="2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.</a:t>
            </a:r>
            <a:endParaRPr lang="ko-KR" altLang="ko-KR" sz="24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  <a:p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948506" y="1763843"/>
            <a:ext cx="2223864" cy="3398900"/>
            <a:chOff x="4948506" y="1763843"/>
            <a:chExt cx="2223864" cy="3398900"/>
          </a:xfrm>
        </p:grpSpPr>
        <p:sp>
          <p:nvSpPr>
            <p:cNvPr id="9" name="타원 8"/>
            <p:cNvSpPr/>
            <p:nvPr/>
          </p:nvSpPr>
          <p:spPr>
            <a:xfrm>
              <a:off x="4978400" y="2371165"/>
              <a:ext cx="2164080" cy="22168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2860" y="1763843"/>
              <a:ext cx="1695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고양일산 L" panose="02020603020101020101" pitchFamily="18" charset="-127"/>
                  <a:ea typeface="고양일산 L" panose="02020603020101020101" pitchFamily="18" charset="-127"/>
                </a:rPr>
                <a:t>To. </a:t>
              </a:r>
              <a:r>
                <a:rPr lang="ko-KR" altLang="en-US" sz="2400" dirty="0">
                  <a:latin typeface="고양일산 L" panose="02020603020101020101" pitchFamily="18" charset="-127"/>
                  <a:ea typeface="고양일산 L" panose="02020603020101020101" pitchFamily="18" charset="-127"/>
                </a:rPr>
                <a:t>플레이어</a:t>
              </a:r>
            </a:p>
          </p:txBody>
        </p:sp>
        <p:pic>
          <p:nvPicPr>
            <p:cNvPr id="2052" name="Picture 4" descr="https://cdn-icons-png.flaticon.com/512/2922/2922518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349" y="3036504"/>
              <a:ext cx="886181" cy="88618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948506" y="4701078"/>
              <a:ext cx="2223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고양일산 L" panose="02020603020101020101" pitchFamily="18" charset="-127"/>
                  <a:ea typeface="고양일산 L" panose="02020603020101020101" pitchFamily="18" charset="-127"/>
                </a:rPr>
                <a:t>여자친구</a:t>
              </a:r>
              <a:r>
                <a:rPr lang="en-US" altLang="ko-KR" sz="2400" dirty="0">
                  <a:latin typeface="고양일산 L" panose="02020603020101020101" pitchFamily="18" charset="-127"/>
                  <a:ea typeface="고양일산 L" panose="02020603020101020101" pitchFamily="18" charset="-127"/>
                </a:rPr>
                <a:t>, </a:t>
              </a:r>
              <a:r>
                <a:rPr lang="ko-KR" altLang="en-US" sz="2400" dirty="0">
                  <a:latin typeface="고양일산 L" panose="02020603020101020101" pitchFamily="18" charset="-127"/>
                  <a:ea typeface="고양일산 L" panose="02020603020101020101" pitchFamily="18" charset="-127"/>
                </a:rPr>
                <a:t>데이트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260080" y="1763842"/>
            <a:ext cx="2164080" cy="3362288"/>
            <a:chOff x="8260080" y="1763842"/>
            <a:chExt cx="2164080" cy="3362288"/>
          </a:xfrm>
        </p:grpSpPr>
        <p:sp>
          <p:nvSpPr>
            <p:cNvPr id="10" name="타원 9"/>
            <p:cNvSpPr/>
            <p:nvPr/>
          </p:nvSpPr>
          <p:spPr>
            <a:xfrm>
              <a:off x="8260080" y="2371165"/>
              <a:ext cx="2164080" cy="22168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17569" y="1763842"/>
              <a:ext cx="169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고양일산 L" panose="02020603020101020101" pitchFamily="18" charset="-127"/>
                  <a:ea typeface="고양일산 L" panose="02020603020101020101" pitchFamily="18" charset="-127"/>
                </a:rPr>
                <a:t>To. </a:t>
              </a:r>
              <a:r>
                <a:rPr lang="ko-KR" altLang="en-US" sz="2400" dirty="0">
                  <a:latin typeface="고양일산 L" panose="02020603020101020101" pitchFamily="18" charset="-127"/>
                  <a:ea typeface="고양일산 L" panose="02020603020101020101" pitchFamily="18" charset="-127"/>
                </a:rPr>
                <a:t>개발자</a:t>
              </a:r>
            </a:p>
          </p:txBody>
        </p:sp>
        <p:pic>
          <p:nvPicPr>
            <p:cNvPr id="2054" name="Picture 6" descr="https://cdn-icons-png.flaticon.com/512/681/681494.png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2078" y="2948911"/>
              <a:ext cx="1024574" cy="1024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8540199" y="4664465"/>
              <a:ext cx="1603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고양일산 L" panose="02020603020101020101" pitchFamily="18" charset="-127"/>
                  <a:ea typeface="고양일산 L" panose="02020603020101020101" pitchFamily="18" charset="-127"/>
                </a:rPr>
                <a:t>포토폴리오 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96720" y="1763842"/>
            <a:ext cx="2164080" cy="3397302"/>
            <a:chOff x="1696720" y="1763842"/>
            <a:chExt cx="2164080" cy="3397302"/>
          </a:xfrm>
        </p:grpSpPr>
        <p:sp>
          <p:nvSpPr>
            <p:cNvPr id="5" name="타원 4"/>
            <p:cNvSpPr/>
            <p:nvPr/>
          </p:nvSpPr>
          <p:spPr>
            <a:xfrm>
              <a:off x="1696720" y="2371165"/>
              <a:ext cx="2164080" cy="22168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67206" y="1763842"/>
              <a:ext cx="1223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고양일산 L" panose="02020603020101020101" pitchFamily="18" charset="-127"/>
                  <a:ea typeface="고양일산 L" panose="02020603020101020101" pitchFamily="18" charset="-127"/>
                </a:rPr>
                <a:t>To. </a:t>
              </a:r>
              <a:r>
                <a:rPr lang="ko-KR" altLang="en-US" sz="2400" dirty="0">
                  <a:latin typeface="고양일산 L" panose="02020603020101020101" pitchFamily="18" charset="-127"/>
                  <a:ea typeface="고양일산 L" panose="02020603020101020101" pitchFamily="18" charset="-127"/>
                </a:rPr>
                <a:t>회사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7206" y="4699479"/>
              <a:ext cx="1223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고양일산 L" panose="02020603020101020101" pitchFamily="18" charset="-127"/>
                  <a:ea typeface="고양일산 L" panose="02020603020101020101" pitchFamily="18" charset="-127"/>
                </a:rPr>
                <a:t>AR VPS</a:t>
              </a:r>
              <a:endParaRPr lang="ko-KR" altLang="en-US" sz="2400" dirty="0">
                <a:latin typeface="고양일산 L" panose="02020603020101020101" pitchFamily="18" charset="-127"/>
                <a:ea typeface="고양일산 L" panose="02020603020101020101" pitchFamily="18" charset="-127"/>
              </a:endParaRPr>
            </a:p>
          </p:txBody>
        </p:sp>
        <p:pic>
          <p:nvPicPr>
            <p:cNvPr id="1026" name="Picture 2" descr="https://cdn-icons-png.flaticon.com/512/4300/4300058.png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402" y="2985704"/>
              <a:ext cx="936981" cy="936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2230" cy="1325563"/>
          </a:xfrm>
        </p:spPr>
        <p:txBody>
          <a:bodyPr/>
          <a:lstStyle/>
          <a:p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“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스토리모드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”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와 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“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산책</a:t>
            </a:r>
            <a:r>
              <a:rPr lang="en-US" altLang="ko-KR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”</a:t>
            </a:r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을 기획하게 된 배경</a:t>
            </a:r>
          </a:p>
        </p:txBody>
      </p:sp>
      <p:sp>
        <p:nvSpPr>
          <p:cNvPr id="5" name="순서도: 대체 처리 4"/>
          <p:cNvSpPr/>
          <p:nvPr/>
        </p:nvSpPr>
        <p:spPr>
          <a:xfrm>
            <a:off x="972275" y="2302217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AR VPS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의 연출을 적극 활용해야 함 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6425880" y="2302217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“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여자친구와 함께 있으니까 세상이 달라보여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!”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 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VPS 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연출 설정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972275" y="1690688"/>
            <a:ext cx="5116010" cy="509286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목 표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6425880" y="1690688"/>
            <a:ext cx="5116010" cy="509286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결 과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972275" y="2913746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게임적 요소가 필요함 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972275" y="3525275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플레이 목적 설계 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972275" y="4179244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플레이 목적에 도달하기 까지 콘텐츠 해방 기준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?</a:t>
            </a:r>
            <a:endParaRPr lang="ko-KR" altLang="en-US" sz="14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972275" y="4833213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메인 콘텐츠를 즐기는 유저들을 위한 편의성 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972275" y="5487182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메인 콘텐츠 외 즐길거리 제공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972275" y="6141151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무분별한 콘텐츠 소비를 방지한 장치 필요</a:t>
            </a:r>
          </a:p>
        </p:txBody>
      </p:sp>
      <p:sp>
        <p:nvSpPr>
          <p:cNvPr id="15" name="순서도: 대체 처리 14"/>
          <p:cNvSpPr/>
          <p:nvPr/>
        </p:nvSpPr>
        <p:spPr>
          <a:xfrm>
            <a:off x="6425880" y="2913746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데이트엔 여자친구의 취향이 중요하지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! 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하나의 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“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취향 요소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”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 추가</a:t>
            </a:r>
          </a:p>
        </p:txBody>
      </p:sp>
      <p:sp>
        <p:nvSpPr>
          <p:cNvPr id="16" name="순서도: 대체 처리 15"/>
          <p:cNvSpPr/>
          <p:nvPr/>
        </p:nvSpPr>
        <p:spPr>
          <a:xfrm>
            <a:off x="6425880" y="3525275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캐릭터 과몰입 요소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: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 예쁜 모델링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, 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같이 걷는 모션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, 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궁금한 과거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, </a:t>
            </a:r>
            <a:b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</a:b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사진 찍기</a:t>
            </a:r>
          </a:p>
        </p:txBody>
      </p:sp>
      <p:sp>
        <p:nvSpPr>
          <p:cNvPr id="17" name="순서도: 대체 처리 16"/>
          <p:cNvSpPr/>
          <p:nvPr/>
        </p:nvSpPr>
        <p:spPr>
          <a:xfrm>
            <a:off x="6425880" y="4136804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“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호감도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” 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시스템 추가</a:t>
            </a:r>
          </a:p>
        </p:txBody>
      </p:sp>
      <p:sp>
        <p:nvSpPr>
          <p:cNvPr id="18" name="순서도: 대체 처리 17"/>
          <p:cNvSpPr/>
          <p:nvPr/>
        </p:nvSpPr>
        <p:spPr>
          <a:xfrm>
            <a:off x="6425880" y="4822423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“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미니맵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” 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시스템으로 경로 이동 안내 추가</a:t>
            </a:r>
          </a:p>
        </p:txBody>
      </p:sp>
      <p:sp>
        <p:nvSpPr>
          <p:cNvPr id="19" name="순서도: 대체 처리 18"/>
          <p:cNvSpPr/>
          <p:nvPr/>
        </p:nvSpPr>
        <p:spPr>
          <a:xfrm>
            <a:off x="6425880" y="5487182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서브 콘텐츠 제작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. 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꾸준히 상호작용 할 수 있는 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“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산책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“</a:t>
            </a:r>
            <a:endParaRPr lang="ko-KR" altLang="en-US" sz="1400" dirty="0">
              <a:latin typeface="고양일산 L" panose="02020603020101020101" pitchFamily="18" charset="-127"/>
              <a:ea typeface="고양일산 L" panose="02020603020101020101" pitchFamily="18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425880" y="6141151"/>
            <a:ext cx="5116010" cy="50928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“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코인</a:t>
            </a:r>
            <a:r>
              <a:rPr lang="en-US" altLang="ko-KR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” </a:t>
            </a:r>
            <a:r>
              <a:rPr lang="ko-KR" altLang="en-US" sz="1400" dirty="0">
                <a:latin typeface="고양일산 L" panose="02020603020101020101" pitchFamily="18" charset="-127"/>
                <a:ea typeface="고양일산 L" panose="02020603020101020101" pitchFamily="18" charset="-127"/>
              </a:rPr>
              <a:t>시스템 추가</a:t>
            </a:r>
          </a:p>
        </p:txBody>
      </p:sp>
    </p:spTree>
    <p:extLst>
      <p:ext uri="{BB962C8B-B14F-4D97-AF65-F5344CB8AC3E}">
        <p14:creationId xmlns:p14="http://schemas.microsoft.com/office/powerpoint/2010/main" val="38251718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허리케인" panose="02020600000000000000" pitchFamily="18" charset="-127"/>
                <a:ea typeface="a허리케인" panose="02020600000000000000" pitchFamily="18" charset="-127"/>
              </a:rPr>
              <a:t>위 내용으로 만들어진 전체적인 구조</a:t>
            </a: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67934" y="1596779"/>
            <a:ext cx="6198427" cy="45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48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2199</Words>
  <Application>Microsoft Office PowerPoint</Application>
  <PresentationFormat>와이드스크린</PresentationFormat>
  <Paragraphs>292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a카레이서</vt:lpstr>
      <vt:lpstr>a허리케인</vt:lpstr>
      <vt:lpstr>고양일산 L</vt:lpstr>
      <vt:lpstr>더페이스샵 잉크립퀴드체</vt:lpstr>
      <vt:lpstr>맑은 고딕</vt:lpstr>
      <vt:lpstr>Arial</vt:lpstr>
      <vt:lpstr>Times New Roman</vt:lpstr>
      <vt:lpstr>Wingdings</vt:lpstr>
      <vt:lpstr>Office 테마</vt:lpstr>
      <vt:lpstr>&lt;연애는 처음이라서&gt; 비전 회의 </vt:lpstr>
      <vt:lpstr>회의 목적</vt:lpstr>
      <vt:lpstr>회의 순서</vt:lpstr>
      <vt:lpstr>PD 님 개회사 </vt:lpstr>
      <vt:lpstr>기획 히스토리</vt:lpstr>
      <vt:lpstr>기획 히스토리, 기획의도를 설명하는 EU</vt:lpstr>
      <vt:lpstr>기획팀에서 생각하는 이번 프로젝트 목표 </vt:lpstr>
      <vt:lpstr>“스토리모드”와 “산책”을 기획하게 된 배경</vt:lpstr>
      <vt:lpstr>위 내용으로 만들어진 전체적인 구조</vt:lpstr>
      <vt:lpstr>전체 스토리 소개</vt:lpstr>
      <vt:lpstr>2차 프로토타입 목표 - 기획 변경/추가 사항 소개</vt:lpstr>
      <vt:lpstr>PowerPoint 프레젠테이션</vt:lpstr>
      <vt:lpstr>변경점 2. 스토리 확정</vt:lpstr>
      <vt:lpstr>변경점 3. UI 디자인 </vt:lpstr>
      <vt:lpstr>변경점 4. 스테이지 내 호감도 획득 방식</vt:lpstr>
      <vt:lpstr>추가 1. 카메라 사진 </vt:lpstr>
      <vt:lpstr>논의) 코인 획득 방식</vt:lpstr>
      <vt:lpstr>PowerPoint 프레젠테이션</vt:lpstr>
      <vt:lpstr>Q&amp;A</vt:lpstr>
      <vt:lpstr>PowerPoint 프레젠테이션</vt:lpstr>
      <vt:lpstr>PowerPoint 프레젠테이션</vt:lpstr>
      <vt:lpstr>1차 프로토타입  업무 프로세스 피드백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&lt;연애는 처음이라서&gt; 비전 회의</dc:title>
  <dc:creator>KGA_23</dc:creator>
  <cp:lastModifiedBy>KGA_23</cp:lastModifiedBy>
  <cp:revision>63</cp:revision>
  <dcterms:created xsi:type="dcterms:W3CDTF">2022-10-27T05:07:26Z</dcterms:created>
  <dcterms:modified xsi:type="dcterms:W3CDTF">2022-10-31T06:55:21Z</dcterms:modified>
  <cp:version/>
</cp:coreProperties>
</file>