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2" r:id="rId3"/>
    <p:sldId id="263" r:id="rId4"/>
    <p:sldId id="264" r:id="rId5"/>
    <p:sldId id="265" r:id="rId6"/>
    <p:sldId id="266"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92" d="100"/>
          <a:sy n="92" d="100"/>
        </p:scale>
        <p:origin x="82"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ru-RU" smtClean="0"/>
              <a:t>Образец заголовка</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ru-RU" smtClean="0"/>
              <a:t>Образец заголовка</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3E5059C3-6A89-4494-99FF-5A4D6FFD50EB}" type="datetimeFigureOut">
              <a:rPr lang="en-US" dirty="0"/>
              <a:t>12/3/2022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12/3/2022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2609285" y="2851331"/>
            <a:ext cx="3893623" cy="307143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666635" y="2851331"/>
            <a:ext cx="3899798" cy="307143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12/3/2022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12/3/2022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12/3/2022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ru-RU" smtClean="0"/>
              <a:t>Образец заголовка</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37D525BB-DA17-4BA0-B3C8-3AC3ABC827E6}" type="datetimeFigureOut">
              <a:rPr lang="en-US" dirty="0"/>
              <a:t>12/3/2022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ru-RU" smtClean="0"/>
              <a:t>Образец заголовка</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Date Placeholder 4"/>
          <p:cNvSpPr>
            <a:spLocks noGrp="1"/>
          </p:cNvSpPr>
          <p:nvPr>
            <p:ph type="dt" sz="half" idx="10"/>
          </p:nvPr>
        </p:nvSpPr>
        <p:spPr/>
        <p:txBody>
          <a:bodyPr/>
          <a:lstStyle/>
          <a:p>
            <a:fld id="{B16C4C9A-3960-41CF-A4E9-2A8FB932454B}" type="datetimeFigureOut">
              <a:rPr lang="en-US" dirty="0"/>
              <a:t>12/3/2022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12/3/2022</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22347" y="868678"/>
            <a:ext cx="6615318" cy="3237809"/>
          </a:xfrm>
        </p:spPr>
        <p:txBody>
          <a:bodyPr>
            <a:normAutofit fontScale="90000"/>
          </a:bodyPr>
          <a:lstStyle/>
          <a:p>
            <a:r>
              <a:rPr lang="ru-RU" b="1" dirty="0"/>
              <a:t>Налогообложение операций на фондовом рынке.</a:t>
            </a:r>
            <a:endParaRPr lang="ru-RU" b="1" dirty="0"/>
          </a:p>
        </p:txBody>
      </p:sp>
    </p:spTree>
    <p:extLst>
      <p:ext uri="{BB962C8B-B14F-4D97-AF65-F5344CB8AC3E}">
        <p14:creationId xmlns:p14="http://schemas.microsoft.com/office/powerpoint/2010/main" val="318816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2"/>
          <p:cNvSpPr txBox="1">
            <a:spLocks/>
          </p:cNvSpPr>
          <p:nvPr/>
        </p:nvSpPr>
        <p:spPr>
          <a:xfrm>
            <a:off x="1354975" y="1620982"/>
            <a:ext cx="9576262" cy="2992581"/>
          </a:xfrm>
          <a:prstGeom prst="rect">
            <a:avLst/>
          </a:prstGeom>
        </p:spPr>
        <p:txBody>
          <a:bodyP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Font typeface="Wingdings" panose="05000000000000000000" pitchFamily="2" charset="2"/>
              <a:buNone/>
            </a:pPr>
            <a:r>
              <a:rPr lang="ru-RU" dirty="0" smtClean="0"/>
              <a:t>Налогообложение сделок на финансовом рынке принято считать довольно запутанным. На самом деле частному инвестору достаточно знать несколько основных принципов, чтобы избежать убытков и заработать на льготах</a:t>
            </a:r>
            <a:endParaRPr lang="en-US" dirty="0" smtClean="0"/>
          </a:p>
          <a:p>
            <a:pPr marL="0" indent="0">
              <a:buFont typeface="Wingdings" panose="05000000000000000000" pitchFamily="2" charset="2"/>
              <a:buNone/>
            </a:pPr>
            <a:r>
              <a:rPr lang="ru-RU" dirty="0" smtClean="0"/>
              <a:t>Налогообложение частных инвесторов на финансовых рынках мало чем отличается от налогообложения физических лиц в целом — инвесторы обязаны платить 13% НДФЛ с прибыли от операций на фондовом рынке. Но есть ряд особенностей, которые стоит учитывать.</a:t>
            </a:r>
            <a:endParaRPr lang="ru-RU" dirty="0"/>
          </a:p>
        </p:txBody>
      </p:sp>
    </p:spTree>
    <p:extLst>
      <p:ext uri="{BB962C8B-B14F-4D97-AF65-F5344CB8AC3E}">
        <p14:creationId xmlns:p14="http://schemas.microsoft.com/office/powerpoint/2010/main" val="29679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txBox="1">
            <a:spLocks/>
          </p:cNvSpPr>
          <p:nvPr/>
        </p:nvSpPr>
        <p:spPr>
          <a:xfrm>
            <a:off x="1155467" y="315884"/>
            <a:ext cx="10075027" cy="6143105"/>
          </a:xfrm>
          <a:prstGeom prst="rect">
            <a:avLst/>
          </a:prstGeom>
        </p:spPr>
        <p:txBody>
          <a:bodyPr>
            <a:normAutofit fontScale="700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ru-RU" dirty="0"/>
              <a:t>Прежде всего, следует знать, что налогом облагается не совокупный итог от работы на фондовом рынке, а доход, полученной от работы с каждым типом инструментов. Даже если инвестор работает через одного брокера и у него открыт всего один счет, ему все равно придется платить налоги для каждой группы активов отдельно.</a:t>
            </a:r>
          </a:p>
          <a:p>
            <a:pPr marL="0" indent="0">
              <a:buNone/>
            </a:pPr>
            <a:r>
              <a:rPr lang="ru-RU" dirty="0"/>
              <a:t>Сейчас, согласно нормам Налогового кодекса, налоговая база определяется отдельно для следующих финансовых операций:</a:t>
            </a:r>
          </a:p>
          <a:p>
            <a:r>
              <a:rPr lang="ru-RU" dirty="0"/>
              <a:t>по операциям с ценными бумагами, обращающимися на российском организованном рынке ценных бумаг; инвестиционные паи открытых паевых инвестиционных фондов, управление которыми осуществляют российские управляющие компании; ценные бумаги иностранных эмитентов, допущенные к торгам на иностранных фондовых биржах при наличии рыночной котировки;</a:t>
            </a:r>
          </a:p>
          <a:p>
            <a:r>
              <a:rPr lang="ru-RU" dirty="0"/>
              <a:t>по операциям с производными финансовыми инструментами, обращающимися на организованном рынке;</a:t>
            </a:r>
          </a:p>
          <a:p>
            <a:r>
              <a:rPr lang="ru-RU" dirty="0"/>
              <a:t>по доходам в виде дивидендов;</a:t>
            </a:r>
          </a:p>
          <a:p>
            <a:r>
              <a:rPr lang="ru-RU" dirty="0"/>
              <a:t>по операциям с ценными бумагами, не обращающимися на организованном рынке ценных бумаг;</a:t>
            </a:r>
          </a:p>
          <a:p>
            <a:r>
              <a:rPr lang="ru-RU" dirty="0"/>
              <a:t>по операциям с производными финансовыми инструментами, не обращающимися на организованном рынке;</a:t>
            </a:r>
          </a:p>
          <a:p>
            <a:r>
              <a:rPr lang="ru-RU" dirty="0"/>
              <a:t>по операциям РЕПО, объектом которых являются ценные бумаги;</a:t>
            </a:r>
          </a:p>
          <a:p>
            <a:r>
              <a:rPr lang="ru-RU" dirty="0"/>
              <a:t>по операциям займа ценными бумагами;</a:t>
            </a:r>
          </a:p>
          <a:p>
            <a:r>
              <a:rPr lang="ru-RU" dirty="0"/>
              <a:t>по иным доходам;</a:t>
            </a:r>
          </a:p>
          <a:p>
            <a:r>
              <a:rPr lang="ru-RU" dirty="0"/>
              <a:t>по операциям, учитываемым на индивидуальном инвестиционном счете.</a:t>
            </a:r>
          </a:p>
        </p:txBody>
      </p:sp>
    </p:spTree>
    <p:extLst>
      <p:ext uri="{BB962C8B-B14F-4D97-AF65-F5344CB8AC3E}">
        <p14:creationId xmlns:p14="http://schemas.microsoft.com/office/powerpoint/2010/main" val="1890783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1155467" y="315884"/>
            <a:ext cx="10075027" cy="6143105"/>
          </a:xfrm>
          <a:prstGeom prst="rect">
            <a:avLst/>
          </a:prstGeom>
        </p:spPr>
        <p:txBody>
          <a:bodyPr>
            <a:normAutofit fontScale="925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ru-RU" dirty="0"/>
              <a:t>По каждому типу перечисленных операций суммарный результат по итогам налогового периода сальдируется, то есть налог платится с итоговой суммы. Например, если вы получили прибыль на рынке акций в 100 рублей, а на рынке облигаций потеряли 50 рублей — подоходный налог придется платить с разницы, то есть с 50 рублей.</a:t>
            </a:r>
          </a:p>
          <a:p>
            <a:pPr marL="0" indent="0">
              <a:buNone/>
            </a:pPr>
            <a:r>
              <a:rPr lang="ru-RU" dirty="0"/>
              <a:t>Если же прибыль на рынке акций составила 100 рублей, а потери на срочном рынке по контрактам, базовым активом которых не являются «фондовые активы», — 200 рублей, все равно придется заплатить НДФЛ со 100 рулей, поскольку это разные налоговые базы</a:t>
            </a:r>
            <a:r>
              <a:rPr lang="ru-RU" dirty="0" smtClean="0"/>
              <a:t>.</a:t>
            </a:r>
            <a:endParaRPr lang="en-US" dirty="0" smtClean="0"/>
          </a:p>
          <a:p>
            <a:pPr marL="0" indent="0">
              <a:buNone/>
            </a:pPr>
            <a:r>
              <a:rPr lang="ru-RU" dirty="0"/>
              <a:t>При расчете налогооблагаемой базы из прибыли текущего года по операциям на срочном рынке и сделкам с ценными бумагами, обращающимися на организованных рынках, — можно вычитать убытки предыдущих лет. </a:t>
            </a:r>
            <a:r>
              <a:rPr lang="ru-RU" dirty="0" err="1"/>
              <a:t>Сальдирование</a:t>
            </a:r>
            <a:r>
              <a:rPr lang="ru-RU" dirty="0"/>
              <a:t> возможно за период до 10 лет, предшествующих текущему налоговому периоду. Взаимозачет производится отдельно в рамках каждой налоговой базы, при этом, если инвестор получил в текущем году убыток, он не может в соответствии с перерасчетом претендовать на возврат части налогов, уплаченных в предыдущие годы.</a:t>
            </a:r>
          </a:p>
        </p:txBody>
      </p:sp>
    </p:spTree>
    <p:extLst>
      <p:ext uri="{BB962C8B-B14F-4D97-AF65-F5344CB8AC3E}">
        <p14:creationId xmlns:p14="http://schemas.microsoft.com/office/powerpoint/2010/main" val="2751337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1155467" y="315884"/>
            <a:ext cx="10075027" cy="6143105"/>
          </a:xfrm>
          <a:prstGeom prst="rect">
            <a:avLst/>
          </a:prstGeom>
        </p:spPr>
        <p:txBody>
          <a:bodyPr>
            <a:normAutofit fontScale="775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ru-RU" b="1" dirty="0"/>
              <a:t>Льготы по </a:t>
            </a:r>
            <a:r>
              <a:rPr lang="ru-RU" b="1" dirty="0" smtClean="0"/>
              <a:t>бумагам</a:t>
            </a:r>
            <a:endParaRPr lang="en-US" b="1" dirty="0" smtClean="0"/>
          </a:p>
          <a:p>
            <a:pPr marL="0" indent="0">
              <a:buNone/>
            </a:pPr>
            <a:r>
              <a:rPr lang="ru-RU" dirty="0"/>
              <a:t>Российское законодательство предусматривает существенные налоговые льготы для частных инвесторов при операциях с рядом финансовых активов. Так, от уплаты подоходного налога освобождаются:</a:t>
            </a:r>
          </a:p>
          <a:p>
            <a:r>
              <a:rPr lang="ru-RU" b="1" dirty="0"/>
              <a:t>на рынке рублевых облигаций</a:t>
            </a:r>
            <a:r>
              <a:rPr lang="ru-RU" dirty="0"/>
              <a:t> — доходы, полученные за счет купонных выплат по государственным (федеральным, субфедеральным, муниципальным) облигациям, а также по корпоративным облигациям российских эмитентов, выпущенных в 2017-2020 годах, если ставка купона на момент его выплаты не превышает ключевую ставку Банка России более, чем на 5 процентных пунктов. Норма действует с 1 января 2018 года;</a:t>
            </a:r>
          </a:p>
          <a:p>
            <a:r>
              <a:rPr lang="ru-RU" b="1" dirty="0"/>
              <a:t>на рынке акций и облигаций российских эмитентов</a:t>
            </a:r>
            <a:r>
              <a:rPr lang="ru-RU" dirty="0"/>
              <a:t> — инвестиционный доход по обращающимся ценным бумагам, приобретенным после 1 января 2014 года в случае, если с момента покупки до момента продажи ценной бумаги прошло более трех лет, а размер открытой позиции в течении трех лет был не ниже того объема бумаг, по результатам продажи которого рассчитывается налог. Предельный размер вычета составляет не более 3 млн рублей за каждый полный год владения ценной бумагой, то есть не более 9 млн рублей за 3 года или 12 млн рублей за 4 года;</a:t>
            </a:r>
          </a:p>
          <a:p>
            <a:r>
              <a:rPr lang="ru-RU" b="1" dirty="0"/>
              <a:t>на рынке коллективных инвестиций</a:t>
            </a:r>
            <a:r>
              <a:rPr lang="ru-RU" dirty="0"/>
              <a:t> — инвестиционный доход в случае, если паи приобретены после 1 января 2014 года и находились в портфеле не менее трех лет; при этом в течение этого периода допустим обмен паев на паи другого </a:t>
            </a:r>
            <a:r>
              <a:rPr lang="ru-RU" dirty="0" err="1"/>
              <a:t>ПИФа</a:t>
            </a:r>
            <a:r>
              <a:rPr lang="ru-RU" dirty="0"/>
              <a:t>, налоговые льготы в этом случае сохраняются.</a:t>
            </a:r>
          </a:p>
          <a:p>
            <a:pPr marL="0" indent="0">
              <a:buNone/>
            </a:pPr>
            <a:endParaRPr lang="ru-RU" b="1" dirty="0"/>
          </a:p>
        </p:txBody>
      </p:sp>
    </p:spTree>
    <p:extLst>
      <p:ext uri="{BB962C8B-B14F-4D97-AF65-F5344CB8AC3E}">
        <p14:creationId xmlns:p14="http://schemas.microsoft.com/office/powerpoint/2010/main" val="2827660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2"/>
          <p:cNvSpPr txBox="1">
            <a:spLocks/>
          </p:cNvSpPr>
          <p:nvPr/>
        </p:nvSpPr>
        <p:spPr>
          <a:xfrm>
            <a:off x="1155467" y="315884"/>
            <a:ext cx="10075027" cy="6143105"/>
          </a:xfrm>
          <a:prstGeom prst="rect">
            <a:avLst/>
          </a:prstGeom>
        </p:spPr>
        <p:txBody>
          <a:bodyPr>
            <a:normAutofit fontScale="92500" lnSpcReduction="20000"/>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ru-RU" b="1" dirty="0"/>
              <a:t>Льготы по счетам</a:t>
            </a:r>
          </a:p>
          <a:p>
            <a:pPr marL="0" indent="0">
              <a:buNone/>
            </a:pPr>
            <a:r>
              <a:rPr lang="ru-RU" dirty="0"/>
              <a:t>Также существенные налоговые льготы предусмотрены для владельцев индивидуальных инвестиционных счетов (ИИС) — они могут получить два варианта налоговых вычетов, которые часто именуют вычетом типа «А» и вычетом типа «Б». На ИИС можно вносить не более 1 млн рублей в течение календарного года. Российский инвестор может иметь не более одного ИИС — новый </a:t>
            </a:r>
            <a:r>
              <a:rPr lang="ru-RU" dirty="0" err="1"/>
              <a:t>инвестсчет</a:t>
            </a:r>
            <a:r>
              <a:rPr lang="ru-RU" dirty="0"/>
              <a:t> может быть открыт только после закрытия старого</a:t>
            </a:r>
            <a:r>
              <a:rPr lang="ru-RU" dirty="0" smtClean="0"/>
              <a:t>.</a:t>
            </a:r>
          </a:p>
          <a:p>
            <a:pPr marL="0" indent="0">
              <a:buNone/>
            </a:pPr>
            <a:r>
              <a:rPr lang="ru-RU" dirty="0"/>
              <a:t>Вычет типа «А» предполагает, что можно каждый год уменьшать налоговую базу по любым доходам, облагаемым по ставке 13%, кроме дивидендов и доходов по ИИС, на сумму, внесенную на ИИС, но не более 400 000 рублей. Это дает возможность сэкономить на налогах до 52 000 рублей ежегодно. Этот вариант подойдет только тем, кто имеет официальный доход, облагаемый по ставке 13%, в соответствующем налоговом периоде</a:t>
            </a:r>
            <a:r>
              <a:rPr lang="ru-RU" dirty="0" smtClean="0"/>
              <a:t>.</a:t>
            </a:r>
          </a:p>
          <a:p>
            <a:pPr marL="0" indent="0">
              <a:buNone/>
            </a:pPr>
            <a:r>
              <a:rPr lang="ru-RU" dirty="0"/>
              <a:t>Если инвестор выбирает вычет типа «Б», то от налогообложения освобождается прибыль, полученная по этому ИИС в течение всего периода инвестирования. Наличия официально подтвержденного дохода и уплаты с него налогов для получения этой льготы не требуется.</a:t>
            </a:r>
          </a:p>
          <a:p>
            <a:pPr marL="0" indent="0">
              <a:buNone/>
            </a:pPr>
            <a:endParaRPr lang="ru-RU" b="1" dirty="0"/>
          </a:p>
        </p:txBody>
      </p:sp>
    </p:spTree>
    <p:extLst>
      <p:ext uri="{BB962C8B-B14F-4D97-AF65-F5344CB8AC3E}">
        <p14:creationId xmlns:p14="http://schemas.microsoft.com/office/powerpoint/2010/main" val="2483038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TM16401375[[fn=Мэдисон]]</Template>
  <TotalTime>139</TotalTime>
  <Words>151</Words>
  <Application>Microsoft Office PowerPoint</Application>
  <PresentationFormat>Широкоэкранный</PresentationFormat>
  <Paragraphs>26</Paragraphs>
  <Slides>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6</vt:i4>
      </vt:variant>
    </vt:vector>
  </HeadingPairs>
  <TitlesOfParts>
    <vt:vector size="11" baseType="lpstr">
      <vt:lpstr>Arial</vt:lpstr>
      <vt:lpstr>MS Shell Dlg 2</vt:lpstr>
      <vt:lpstr>Wingdings</vt:lpstr>
      <vt:lpstr>Wingdings 3</vt:lpstr>
      <vt:lpstr>Madison</vt:lpstr>
      <vt:lpstr>Налогообложение операций на фондовом рынке.</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ghjvnj ghjvnj</dc:creator>
  <cp:lastModifiedBy>ghjvnj ghjvnj</cp:lastModifiedBy>
  <cp:revision>11</cp:revision>
  <dcterms:created xsi:type="dcterms:W3CDTF">2022-09-20T14:27:37Z</dcterms:created>
  <dcterms:modified xsi:type="dcterms:W3CDTF">2022-12-03T03:08:44Z</dcterms:modified>
</cp:coreProperties>
</file>