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6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3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79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4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6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9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78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61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82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93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8C17-86D8-44E5-B281-E1EFAAB32DA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1F8D-451D-4790-A393-653B5DA56F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22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osabook.org/en/v2/ghc.html#s:ru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имплементации языка </a:t>
            </a:r>
            <a:r>
              <a:rPr lang="ru-RU" dirty="0" err="1" smtClean="0"/>
              <a:t>Haskell</a:t>
            </a:r>
            <a:r>
              <a:rPr lang="ru-RU" dirty="0" smtClean="0"/>
              <a:t> на примере GHC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Glasgow</a:t>
            </a:r>
            <a:r>
              <a:rPr lang="ru-RU" dirty="0" smtClean="0"/>
              <a:t> </a:t>
            </a:r>
            <a:r>
              <a:rPr lang="ru-RU" dirty="0" err="1" smtClean="0"/>
              <a:t>Haskell</a:t>
            </a:r>
            <a:r>
              <a:rPr lang="ru-RU" dirty="0" smtClean="0"/>
              <a:t> </a:t>
            </a:r>
            <a:r>
              <a:rPr lang="ru-RU" dirty="0" err="1" smtClean="0"/>
              <a:t>Compiler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82529"/>
            <a:ext cx="3155092" cy="1853513"/>
          </a:xfrm>
        </p:spPr>
        <p:txBody>
          <a:bodyPr/>
          <a:lstStyle/>
          <a:p>
            <a:r>
              <a:rPr lang="ru-RU" dirty="0" smtClean="0"/>
              <a:t>Подготовил студент КМБО-02-21: Бредихин В.А.</a:t>
            </a:r>
          </a:p>
          <a:p>
            <a:r>
              <a:rPr lang="ru-RU" dirty="0" smtClean="0"/>
              <a:t>2025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4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Сокращение лямбда выражения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906" y="2453946"/>
            <a:ext cx="4293804" cy="348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STG- spineless </a:t>
            </a:r>
            <a:r>
              <a:rPr lang="en-US" dirty="0" err="1" smtClean="0"/>
              <a:t>tagless</a:t>
            </a:r>
            <a:r>
              <a:rPr lang="en-US" dirty="0" smtClean="0"/>
              <a:t> G-machine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184027" cy="27659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G-machine – </a:t>
            </a:r>
            <a:r>
              <a:rPr lang="ru-RU" dirty="0" smtClean="0"/>
              <a:t>способ преобразования лямбда-выражения в последовательность команд.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конкретнее, то </a:t>
            </a:r>
            <a:r>
              <a:rPr lang="en-US" dirty="0" smtClean="0"/>
              <a:t>G</a:t>
            </a:r>
            <a:r>
              <a:rPr lang="ru-RU" dirty="0" smtClean="0"/>
              <a:t>-</a:t>
            </a:r>
            <a:r>
              <a:rPr lang="en-US" dirty="0" smtClean="0"/>
              <a:t>machine – </a:t>
            </a:r>
            <a:r>
              <a:rPr lang="ru-RU" dirty="0" smtClean="0"/>
              <a:t>это абстрактная машина, которая исполняет программы, написанные на </a:t>
            </a:r>
            <a:r>
              <a:rPr lang="en-US" dirty="0" smtClean="0"/>
              <a:t>G-code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Таким образом, появляется еще один язык промежуточного представления, который, наконец, преобразуется тем или иным способом в инструкции для целевой машины.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STG – </a:t>
            </a:r>
            <a:r>
              <a:rPr lang="ru-RU" dirty="0" smtClean="0"/>
              <a:t>довольно сильно технически улучшенная версия </a:t>
            </a:r>
            <a:r>
              <a:rPr lang="en-US" dirty="0" smtClean="0"/>
              <a:t>G-machine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87261" y="5009509"/>
            <a:ext cx="1769301" cy="8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code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453007" y="5009509"/>
            <a:ext cx="1769301" cy="8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Lambda Calculus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518753" y="5009509"/>
            <a:ext cx="1769301" cy="8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G-code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Прямая со стрелкой 22"/>
          <p:cNvCxnSpPr>
            <a:stCxn id="20" idx="3"/>
            <a:endCxn id="21" idx="1"/>
          </p:cNvCxnSpPr>
          <p:nvPr/>
        </p:nvCxnSpPr>
        <p:spPr>
          <a:xfrm>
            <a:off x="2156562" y="5412429"/>
            <a:ext cx="1296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1" idx="3"/>
            <a:endCxn id="22" idx="1"/>
          </p:cNvCxnSpPr>
          <p:nvPr/>
        </p:nvCxnSpPr>
        <p:spPr>
          <a:xfrm>
            <a:off x="5222308" y="5412429"/>
            <a:ext cx="1296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9584499" y="5009509"/>
            <a:ext cx="1769301" cy="8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Concrete Implementation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Прямая со стрелкой 25"/>
          <p:cNvCxnSpPr>
            <a:endCxn id="25" idx="1"/>
          </p:cNvCxnSpPr>
          <p:nvPr/>
        </p:nvCxnSpPr>
        <p:spPr>
          <a:xfrm>
            <a:off x="8288054" y="5412429"/>
            <a:ext cx="1296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3488" t="-106" r="508" b="106"/>
          <a:stretch/>
        </p:blipFill>
        <p:spPr>
          <a:xfrm>
            <a:off x="7071088" y="0"/>
            <a:ext cx="3876998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7510"/>
            <a:ext cx="5496697" cy="24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4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3335"/>
          </a:xfrm>
        </p:spPr>
        <p:txBody>
          <a:bodyPr>
            <a:normAutofit/>
          </a:bodyPr>
          <a:lstStyle/>
          <a:p>
            <a:pPr marL="514350" lvl="0" indent="-514350">
              <a:buAutoNum type="arabicPeriod"/>
            </a:pPr>
            <a:r>
              <a:rPr lang="ru-RU" dirty="0" smtClean="0"/>
              <a:t>Н</a:t>
            </a:r>
            <a:r>
              <a:rPr lang="ru-RU" dirty="0"/>
              <a:t>. К. Верещагин, А. </a:t>
            </a:r>
            <a:r>
              <a:rPr lang="ru-RU" dirty="0" err="1"/>
              <a:t>Шень</a:t>
            </a:r>
            <a:r>
              <a:rPr lang="ru-RU" dirty="0"/>
              <a:t>. Лекции по математической логике и теории алгоритмов. — 2-е изд., исправленное. — М.: МЦНМО, 2002. — Т. 3. Вычислимые функции</a:t>
            </a:r>
            <a:r>
              <a:rPr lang="ru-RU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u="sng" dirty="0" smtClean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aosabook.org/en/v2/ghc.html#s:rules</a:t>
            </a:r>
            <a:r>
              <a:rPr lang="ru-RU" u="sng" dirty="0" smtClean="0"/>
              <a:t> (2012)</a:t>
            </a:r>
            <a:endParaRPr lang="ru-RU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Peyton Jones, Simon &amp; Lester, David. (2000). Implementing functional languages: a tutorial.</a:t>
            </a:r>
            <a:endParaRPr lang="ru-RU" dirty="0"/>
          </a:p>
          <a:p>
            <a:pPr marL="514350" lvl="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 </a:t>
            </a:r>
            <a:r>
              <a:rPr lang="en-US" dirty="0" smtClean="0"/>
              <a:t>Peyton Jones, Simon L. (1958) The implementation of functional programming languages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864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Haskell?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 smtClean="0"/>
              <a:t>Haskell</a:t>
            </a:r>
            <a:r>
              <a:rPr lang="ru-RU" dirty="0" smtClean="0"/>
              <a:t> – это стандартизированный функциональный язык программирования, разработанный в конце 80-х годов 20 века группой – называемой “</a:t>
            </a:r>
            <a:r>
              <a:rPr lang="ru-RU" dirty="0" err="1" smtClean="0"/>
              <a:t>Haskell</a:t>
            </a:r>
            <a:r>
              <a:rPr lang="ru-RU" dirty="0" smtClean="0"/>
              <a:t> </a:t>
            </a:r>
            <a:r>
              <a:rPr lang="ru-RU" dirty="0" err="1" smtClean="0"/>
              <a:t>committee</a:t>
            </a:r>
            <a:r>
              <a:rPr lang="ru-RU" dirty="0" smtClean="0"/>
              <a:t>” – ученых в области </a:t>
            </a:r>
            <a:r>
              <a:rPr lang="ru-RU" dirty="0" err="1" smtClean="0"/>
              <a:t>computer</a:t>
            </a:r>
            <a:r>
              <a:rPr lang="ru-RU" dirty="0" smtClean="0"/>
              <a:t> </a:t>
            </a:r>
            <a:r>
              <a:rPr lang="ru-RU" dirty="0" err="1" smtClean="0"/>
              <a:t>science</a:t>
            </a:r>
            <a:r>
              <a:rPr lang="ru-RU" dirty="0" smtClean="0"/>
              <a:t> (конкретно в области функционального программирования) в качестве языка, который должен был включать в себя уже существующие к тому моменту наработки в области функционального программирования, иметь открытый стандарт и самим стать стандартом функционального языка.</a:t>
            </a:r>
          </a:p>
          <a:p>
            <a:pPr marL="0" indent="0">
              <a:buNone/>
            </a:pPr>
            <a:r>
              <a:rPr lang="ru-RU" dirty="0" smtClean="0"/>
              <a:t>	На данный момент самый распространенный компилятор языка </a:t>
            </a:r>
            <a:r>
              <a:rPr lang="ru-RU" dirty="0" err="1" smtClean="0"/>
              <a:t>Haskell</a:t>
            </a:r>
            <a:r>
              <a:rPr lang="ru-RU" dirty="0" smtClean="0"/>
              <a:t> – это </a:t>
            </a:r>
            <a:r>
              <a:rPr lang="ru-RU" dirty="0" err="1" smtClean="0"/>
              <a:t>Glasgow</a:t>
            </a:r>
            <a:r>
              <a:rPr lang="ru-RU" dirty="0" smtClean="0"/>
              <a:t> </a:t>
            </a:r>
            <a:r>
              <a:rPr lang="ru-RU" dirty="0" err="1" smtClean="0"/>
              <a:t>Haskell</a:t>
            </a:r>
            <a:r>
              <a:rPr lang="ru-RU" dirty="0" smtClean="0"/>
              <a:t> </a:t>
            </a:r>
            <a:r>
              <a:rPr lang="ru-RU" dirty="0" err="1" smtClean="0"/>
              <a:t>Compiler</a:t>
            </a:r>
            <a:r>
              <a:rPr lang="ru-RU" dirty="0" smtClean="0"/>
              <a:t> (GHC), который разрабатывается под координацией лаборатории университета Глазго и ключевыми разработчиками которого являются </a:t>
            </a:r>
            <a:r>
              <a:rPr lang="ru-RU" dirty="0" err="1" smtClean="0"/>
              <a:t>Саймон</a:t>
            </a:r>
            <a:r>
              <a:rPr lang="ru-RU" dirty="0" smtClean="0"/>
              <a:t> </a:t>
            </a:r>
            <a:r>
              <a:rPr lang="ru-RU" dirty="0" err="1" smtClean="0"/>
              <a:t>Пейтон</a:t>
            </a:r>
            <a:r>
              <a:rPr lang="ru-RU" dirty="0" smtClean="0"/>
              <a:t>-Джонс и </a:t>
            </a:r>
            <a:r>
              <a:rPr lang="ru-RU" dirty="0" err="1" smtClean="0"/>
              <a:t>Саймон</a:t>
            </a:r>
            <a:r>
              <a:rPr lang="ru-RU" dirty="0" smtClean="0"/>
              <a:t> </a:t>
            </a:r>
            <a:r>
              <a:rPr lang="ru-RU" dirty="0" err="1" smtClean="0"/>
              <a:t>Марлоу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791" y="117107"/>
            <a:ext cx="2467009" cy="170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Haskell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Haskell – </a:t>
            </a:r>
            <a:r>
              <a:rPr lang="ru-RU" sz="4800" dirty="0" smtClean="0"/>
              <a:t>ленивый + чистый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98" y="2352046"/>
            <a:ext cx="897380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Фазы работы компилятора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Синтаксический анализ</a:t>
            </a:r>
          </a:p>
          <a:p>
            <a:r>
              <a:rPr lang="ru-RU" dirty="0" smtClean="0"/>
              <a:t>Переименование</a:t>
            </a:r>
          </a:p>
          <a:p>
            <a:r>
              <a:rPr lang="ru-RU" dirty="0" smtClean="0"/>
              <a:t>Проверка типов</a:t>
            </a:r>
          </a:p>
          <a:p>
            <a:r>
              <a:rPr lang="ru-RU" dirty="0" err="1" smtClean="0"/>
              <a:t>Десахаризация</a:t>
            </a:r>
            <a:endParaRPr lang="ru-RU" dirty="0" smtClean="0"/>
          </a:p>
          <a:p>
            <a:r>
              <a:rPr lang="ru-RU" dirty="0" smtClean="0"/>
              <a:t>Оптимизация</a:t>
            </a:r>
          </a:p>
          <a:p>
            <a:r>
              <a:rPr lang="ru-RU" dirty="0" smtClean="0"/>
              <a:t>Генерация кода</a:t>
            </a:r>
            <a:endParaRPr lang="ru-RU" dirty="0"/>
          </a:p>
        </p:txBody>
      </p:sp>
      <p:pic>
        <p:nvPicPr>
          <p:cNvPr id="5" name="Рисунок 4" descr="https://aosabook.org/static/ghc/hscpip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0"/>
            <a:ext cx="41656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0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6282" y="3419606"/>
            <a:ext cx="1769301" cy="8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code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82028" y="3419606"/>
            <a:ext cx="1769301" cy="8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Enriched Lambda Calculus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47774" y="3419606"/>
            <a:ext cx="1769301" cy="8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Ordinary Lambda Calculus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76822" y="405637"/>
            <a:ext cx="10515600" cy="1325563"/>
          </a:xfrm>
        </p:spPr>
        <p:txBody>
          <a:bodyPr/>
          <a:lstStyle/>
          <a:p>
            <a:r>
              <a:rPr lang="ru-RU" dirty="0" smtClean="0"/>
              <a:t>Схема реализации функциональной программы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2" idx="3"/>
            <a:endCxn id="6" idx="1"/>
          </p:cNvCxnSpPr>
          <p:nvPr/>
        </p:nvCxnSpPr>
        <p:spPr>
          <a:xfrm>
            <a:off x="2085583" y="3822526"/>
            <a:ext cx="1296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1"/>
          </p:cNvCxnSpPr>
          <p:nvPr/>
        </p:nvCxnSpPr>
        <p:spPr>
          <a:xfrm>
            <a:off x="5151329" y="3822526"/>
            <a:ext cx="1296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9513520" y="3419606"/>
            <a:ext cx="1769301" cy="8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Concrete Implementation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Прямая со стрелкой 19"/>
          <p:cNvCxnSpPr>
            <a:endCxn id="19" idx="1"/>
          </p:cNvCxnSpPr>
          <p:nvPr/>
        </p:nvCxnSpPr>
        <p:spPr>
          <a:xfrm>
            <a:off x="8217075" y="3822526"/>
            <a:ext cx="1296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Лямбда-исчисление. 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520" y="15605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Лямбда-исчисление было придумано в 30-е годы прошлого столетия математиком </a:t>
            </a:r>
            <a:r>
              <a:rPr lang="ru-RU" dirty="0" err="1"/>
              <a:t>Алонзо</a:t>
            </a:r>
            <a:r>
              <a:rPr lang="ru-RU" dirty="0"/>
              <a:t> </a:t>
            </a:r>
            <a:r>
              <a:rPr lang="ru-RU" dirty="0" err="1"/>
              <a:t>Чёрчем</a:t>
            </a:r>
            <a:r>
              <a:rPr lang="ru-RU" dirty="0"/>
              <a:t> в рамках его работы над основаниями математики. Основная цель создания лямбда-исчисления заключалась в формализации понятий вычисления и функции.</a:t>
            </a:r>
          </a:p>
        </p:txBody>
      </p:sp>
      <p:pic>
        <p:nvPicPr>
          <p:cNvPr id="3078" name="Picture 6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32" y="4164328"/>
            <a:ext cx="4709668" cy="20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rgaret Cooper (née Douglas) (Primary Source) The Canadian Encyclo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" y="3791157"/>
            <a:ext cx="4121785" cy="283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avatars.mds.yandex.net/i?id=3250e29c1aa5efb973ef3b60435ed1fc0aaff0a9-5333580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37" y="4496435"/>
            <a:ext cx="1415415" cy="141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5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Примеры.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24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𝑒𝑥𝑝𝑟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𝑣𝑎𝑟𝑖𝑎𝑏𝑙𝑒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expr</m:t>
                              </m:r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𝑒𝑥𝑝𝑟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                                       			Аппликация</a:t>
                </a:r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3657600" lvl="8" indent="0">
                  <a:buNone/>
                </a:pPr>
                <a:r>
                  <a:rPr lang="ru-RU" sz="2800" dirty="0" smtClean="0"/>
                  <a:t>Лямбда-абстракция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24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7" y="3807106"/>
            <a:ext cx="1905266" cy="523948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5344160" y="4331054"/>
            <a:ext cx="111760" cy="92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6766560" y="3048000"/>
            <a:ext cx="203200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716280" y="426720"/>
                <a:ext cx="10927080" cy="6149444"/>
              </a:xfrm>
            </p:spPr>
            <p:txBody>
              <a:bodyPr>
                <a:norm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 smtClean="0"/>
                  <a:t>                                     </a:t>
                </a:r>
                <a:r>
                  <a:rPr lang="ru-RU" sz="1800" b="1" dirty="0" smtClean="0"/>
                  <a:t>β-</a:t>
                </a:r>
                <a:r>
                  <a:rPr lang="ru-RU" dirty="0" smtClean="0"/>
                  <a:t>редукция</a:t>
                </a:r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 7 -&gt; 5 + 7</a:t>
                </a:r>
                <a:r>
                  <a:rPr lang="ru-RU" dirty="0"/>
                  <a:t> </a:t>
                </a:r>
                <a:r>
                  <a:rPr lang="ru-RU" dirty="0" smtClean="0"/>
                  <a:t>         Пример циклической редукции</a:t>
                </a: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-</a:t>
                </a:r>
                <a:r>
                  <a:rPr lang="en-US" dirty="0" smtClean="0"/>
                  <a:t>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-</a:t>
                </a:r>
                <a:r>
                  <a:rPr lang="en-US" dirty="0" smtClean="0"/>
                  <a:t>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-</a:t>
                </a:r>
                <a:r>
                  <a:rPr lang="en-US" dirty="0" smtClean="0"/>
                  <a:t>&gt;</a:t>
                </a:r>
                <a:r>
                  <a:rPr lang="ru-RU" dirty="0" smtClean="0"/>
                  <a:t>…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 smtClean="0"/>
                  <a:t>)1 2 -&gt; </a:t>
                </a:r>
                <a:r>
                  <a:rPr lang="ru-RU" dirty="0" smtClean="0"/>
                  <a:t>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 smtClean="0"/>
                  <a:t>) 2 -&gt; 1 + 2 = 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:r>
                  <a:rPr lang="ru-RU" dirty="0" err="1" smtClean="0"/>
                  <a:t>Каррирование</a:t>
                </a:r>
                <a:r>
                  <a:rPr lang="en-US" dirty="0"/>
                  <a:t> </a:t>
                </a:r>
                <a:r>
                  <a:rPr lang="en-US" dirty="0" smtClean="0"/>
                  <a:t>(A </a:t>
                </a:r>
                <a:r>
                  <a:rPr lang="en-US" dirty="0"/>
                  <a:t>× </a:t>
                </a:r>
                <a:r>
                  <a:rPr lang="en-US" dirty="0" smtClean="0"/>
                  <a:t>B -&gt; C) </a:t>
                </a:r>
                <a:r>
                  <a:rPr lang="en-US" dirty="0"/>
                  <a:t>≅ </a:t>
                </a:r>
                <a:r>
                  <a:rPr lang="en-US" dirty="0" smtClean="0"/>
                  <a:t>(A</a:t>
                </a:r>
                <a:r>
                  <a:rPr lang="en-US" dirty="0"/>
                  <a:t>, </a:t>
                </a:r>
                <a:r>
                  <a:rPr lang="en-US" dirty="0" smtClean="0"/>
                  <a:t>B-&gt;C)</a:t>
                </a:r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6280" y="426720"/>
                <a:ext cx="10927080" cy="6149444"/>
              </a:xfrm>
              <a:blipFill>
                <a:blip r:embed="rId2"/>
                <a:stretch>
                  <a:fillRect l="-1172" t="-1388" b="-1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/>
          <p:cNvCxnSpPr/>
          <p:nvPr/>
        </p:nvCxnSpPr>
        <p:spPr>
          <a:xfrm flipH="1">
            <a:off x="2895600" y="894080"/>
            <a:ext cx="50800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5419595" y="5015005"/>
            <a:ext cx="1219200" cy="79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/>
          <p:nvPr/>
        </p:nvCxnSpPr>
        <p:spPr>
          <a:xfrm flipH="1">
            <a:off x="5466081" y="1891430"/>
            <a:ext cx="1072505" cy="6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expressions</a:t>
            </a:r>
          </a:p>
          <a:p>
            <a:pPr marL="0" indent="0">
              <a:buNone/>
            </a:pPr>
            <a:r>
              <a:rPr lang="en-US" dirty="0" smtClean="0"/>
              <a:t>let x</a:t>
            </a:r>
            <a:r>
              <a:rPr lang="ru-RU" dirty="0" smtClean="0"/>
              <a:t> = </a:t>
            </a:r>
            <a:r>
              <a:rPr lang="en-US" dirty="0" smtClean="0"/>
              <a:t>B in E</a:t>
            </a:r>
            <a:r>
              <a:rPr lang="ru-RU" dirty="0" smtClean="0"/>
              <a:t>, что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эквивалентно (λ</a:t>
            </a:r>
            <a:r>
              <a:rPr lang="en-US" dirty="0" smtClean="0"/>
              <a:t>x</a:t>
            </a:r>
            <a:r>
              <a:rPr lang="ru-RU" dirty="0" smtClean="0"/>
              <a:t>.</a:t>
            </a:r>
            <a:r>
              <a:rPr lang="en-US" dirty="0" smtClean="0"/>
              <a:t>E</a:t>
            </a:r>
            <a:r>
              <a:rPr lang="ru-RU" dirty="0" smtClean="0"/>
              <a:t>) </a:t>
            </a:r>
            <a:r>
              <a:rPr lang="en-US" dirty="0" smtClean="0"/>
              <a:t>B</a:t>
            </a:r>
          </a:p>
          <a:p>
            <a:r>
              <a:rPr lang="en-US" dirty="0" smtClean="0"/>
              <a:t>Case expressions</a:t>
            </a:r>
          </a:p>
          <a:p>
            <a:r>
              <a:rPr lang="en-US" dirty="0" smtClean="0"/>
              <a:t>Algebraic datatypes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642" t="513"/>
          <a:stretch/>
        </p:blipFill>
        <p:spPr bwMode="auto">
          <a:xfrm>
            <a:off x="6289675" y="955675"/>
            <a:ext cx="5902325" cy="5902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62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429</Words>
  <Application>Microsoft Office PowerPoint</Application>
  <PresentationFormat>Широкоэкранный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Особенности имплементации языка Haskell на примере GHC (Glasgow Haskell Compiler)</vt:lpstr>
      <vt:lpstr>Что такое Haskell?</vt:lpstr>
      <vt:lpstr>Особенности Haskell</vt:lpstr>
      <vt:lpstr>Фазы работы компилятора</vt:lpstr>
      <vt:lpstr>Схема реализации функциональной программы</vt:lpstr>
      <vt:lpstr>Лямбда-исчисление. История</vt:lpstr>
      <vt:lpstr>Синтаксис. Примеры.</vt:lpstr>
      <vt:lpstr>Презентация PowerPoint</vt:lpstr>
      <vt:lpstr>Язык Core</vt:lpstr>
      <vt:lpstr>Сокращение лямбда выражения</vt:lpstr>
      <vt:lpstr>STG- spineless tagless G-machine</vt:lpstr>
      <vt:lpstr>Пример кода: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имплементации языка Haskell на примере GHC (Glasgow Haskell Compiler)</dc:title>
  <dc:creator>ghjvnj ghjvnj</dc:creator>
  <cp:lastModifiedBy>ghjvnj ghjvnj</cp:lastModifiedBy>
  <cp:revision>17</cp:revision>
  <dcterms:created xsi:type="dcterms:W3CDTF">2025-04-22T11:38:47Z</dcterms:created>
  <dcterms:modified xsi:type="dcterms:W3CDTF">2025-04-23T10:52:40Z</dcterms:modified>
</cp:coreProperties>
</file>