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347" y="868678"/>
            <a:ext cx="6615318" cy="3237809"/>
          </a:xfrm>
        </p:spPr>
        <p:txBody>
          <a:bodyPr>
            <a:normAutofit/>
          </a:bodyPr>
          <a:lstStyle/>
          <a:p>
            <a:r>
              <a:rPr lang="ru-RU" b="1" dirty="0"/>
              <a:t>Депозитные и сберегательные сертификаты</a:t>
            </a:r>
          </a:p>
        </p:txBody>
      </p:sp>
    </p:spTree>
    <p:extLst>
      <p:ext uri="{BB962C8B-B14F-4D97-AF65-F5344CB8AC3E}">
        <p14:creationId xmlns:p14="http://schemas.microsoft.com/office/powerpoint/2010/main" val="318816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9913" y="266008"/>
            <a:ext cx="9576262" cy="5527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качестве альтернативы стандартным программам привлечения свободных денежных средств во вклады и депозиты, отдельные банки предлагают клиентам покупку депозитных и сберегательных сертификатов. Приобретать их могут физические и юридические лица, индивидуальные предприниматели. Ценные бумаги имеют преимущества над стандартными программами вложения средств, но есть и недостатки, которые влияют на выгодность сделки для покупателя.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99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3535" y="881149"/>
            <a:ext cx="9306604" cy="51687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Что </a:t>
            </a:r>
            <a:r>
              <a:rPr lang="ru-RU" b="1" dirty="0"/>
              <a:t>это за ценные бумаги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Депозитные </a:t>
            </a:r>
            <a:r>
              <a:rPr lang="ru-RU" dirty="0"/>
              <a:t>и сберегательные сертификаты банков – это ценные бумаги кредитных организаций, выпускаемые для инвестирования свободных денежных средств вкладчиков с целью получения дохода.</a:t>
            </a:r>
          </a:p>
          <a:p>
            <a:pPr marL="0" indent="0">
              <a:buNone/>
            </a:pPr>
            <a:r>
              <a:rPr lang="ru-RU" dirty="0"/>
              <a:t>Сберегательные предназначены для частных лиц, депозитные для юридических. Условия их выпуска и обращения практически не отличаются. Различия связаны с параметрами вложений, процентными ставками и сроками размещения.</a:t>
            </a:r>
          </a:p>
          <a:p>
            <a:pPr marL="0" indent="0">
              <a:buNone/>
            </a:pPr>
            <a:r>
              <a:rPr lang="ru-RU" dirty="0"/>
              <a:t>Сберегательные сертификаты имеют меньшие риски, т. к. средства частного вкладчика попадают под программу страхования вкладов. Риски по депозитным сертификатам владельцы несут за свой счет.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244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62545" y="540327"/>
            <a:ext cx="8907594" cy="550961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/>
              <a:t>Виды и особенности депозитных и сберегательных сертификатов</a:t>
            </a:r>
          </a:p>
          <a:p>
            <a:pPr marL="0" indent="0">
              <a:buNone/>
            </a:pPr>
            <a:r>
              <a:rPr lang="ru-RU" dirty="0"/>
              <a:t>Депозитные и сберегательные сертификаты могут выпускать только кредитные организации, которые соблюдают обязательные нормативы и требования по резервам, имеют достаточный резервный фонд, публично публикуют проверенную аудиторами финансовую отчетность. Срок с момента регистрации не менее 2 лет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Выпуск осуществляется сериями или в разовом порядке, когда в банке возникает необходимость в ресурсах.</a:t>
            </a:r>
          </a:p>
          <a:p>
            <a:pPr marL="0" indent="0">
              <a:buNone/>
            </a:pPr>
            <a:r>
              <a:rPr lang="ru-RU" dirty="0"/>
              <a:t>Депозитные и сберегательные сертификаты могут погашаться в срок и досрочно. Ставка при досрочном погашении пересчитывается по условиям договора.</a:t>
            </a:r>
          </a:p>
          <a:p>
            <a:pPr marL="0" indent="0">
              <a:buNone/>
            </a:pPr>
            <a:r>
              <a:rPr lang="ru-RU" dirty="0"/>
              <a:t>Виды ценных бумаг:</a:t>
            </a:r>
          </a:p>
          <a:p>
            <a:r>
              <a:rPr lang="ru-RU" b="1" dirty="0"/>
              <a:t>Именные.</a:t>
            </a:r>
            <a:r>
              <a:rPr lang="ru-RU" dirty="0"/>
              <a:t> Документ содержит имя владельца. Предъявить его к погашению может только держатель, передача прав осуществляется через оформление договора цессии.</a:t>
            </a:r>
          </a:p>
          <a:p>
            <a:r>
              <a:rPr lang="ru-RU" b="1" dirty="0"/>
              <a:t>Неименные депозитные сертификаты.</a:t>
            </a:r>
            <a:r>
              <a:rPr lang="ru-RU" dirty="0"/>
              <a:t> Ценные бумаги на предъявителя могут погашаться любым юридическим лицом, которое предъявит документ банку с требованием </a:t>
            </a:r>
            <a:r>
              <a:rPr lang="ru-RU" dirty="0" err="1"/>
              <a:t>обналичивания</a:t>
            </a:r>
            <a:r>
              <a:rPr lang="ru-RU" dirty="0"/>
              <a:t>. Такие ценные бумаги можно обменять, подарить, отдать в обеспечение по займу.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433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4851" y="789709"/>
            <a:ext cx="9165288" cy="526023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/>
              <a:t>Преимущества</a:t>
            </a:r>
          </a:p>
          <a:p>
            <a:pPr marL="0" indent="0">
              <a:buNone/>
            </a:pPr>
            <a:r>
              <a:rPr lang="ru-RU" dirty="0"/>
              <a:t>Плюсами ценных бумаг, как способа инвестирования денежных средств, являются:</a:t>
            </a:r>
          </a:p>
          <a:p>
            <a:r>
              <a:rPr lang="ru-RU" dirty="0"/>
              <a:t>Это надежный финансовый инструмент для размещения свободных денежных средств и получения дохода.</a:t>
            </a:r>
          </a:p>
          <a:p>
            <a:r>
              <a:rPr lang="ru-RU" dirty="0"/>
              <a:t>Процентная ставка выше, чем по депозитам и вкладам.</a:t>
            </a:r>
          </a:p>
          <a:p>
            <a:r>
              <a:rPr lang="ru-RU" dirty="0"/>
              <a:t>Могут выступать обеспечением по кредиту.</a:t>
            </a:r>
          </a:p>
          <a:p>
            <a:r>
              <a:rPr lang="ru-RU" dirty="0"/>
              <a:t>Депозитный сертификат на предъявителя можно передать, погасить долг, подарить.</a:t>
            </a:r>
          </a:p>
          <a:p>
            <a:r>
              <a:rPr lang="ru-RU" dirty="0"/>
              <a:t>Средства на сберегательном сертификате подлежат страхованию в АСВ.</a:t>
            </a:r>
          </a:p>
          <a:p>
            <a:r>
              <a:rPr lang="ru-RU" dirty="0"/>
              <a:t>Быстрое </a:t>
            </a:r>
            <a:r>
              <a:rPr lang="ru-RU" dirty="0" err="1"/>
              <a:t>обналичивание</a:t>
            </a:r>
            <a:r>
              <a:rPr lang="ru-RU" dirty="0"/>
              <a:t>.</a:t>
            </a:r>
          </a:p>
          <a:p>
            <a:r>
              <a:rPr lang="ru-RU" dirty="0"/>
              <a:t>Есть возможность досрочного предъявления к погашению.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942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4851" y="789709"/>
            <a:ext cx="9165288" cy="5260235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Недостатки</a:t>
            </a:r>
          </a:p>
          <a:p>
            <a:pPr marL="0" indent="0">
              <a:buNone/>
            </a:pPr>
            <a:r>
              <a:rPr lang="ru-RU" dirty="0"/>
              <a:t>Минусы у вложений следующие:</a:t>
            </a:r>
          </a:p>
          <a:p>
            <a:r>
              <a:rPr lang="ru-RU" dirty="0"/>
              <a:t>Высокий риск размещения в депозитные сертификаты банков, т. к. средства не попадают под программы страхования.</a:t>
            </a:r>
          </a:p>
          <a:p>
            <a:r>
              <a:rPr lang="ru-RU" dirty="0"/>
              <a:t>Отсутствие капитализации.</a:t>
            </a:r>
          </a:p>
          <a:p>
            <a:r>
              <a:rPr lang="ru-RU" dirty="0"/>
              <a:t>Можно найти более доходные способы инвестирования.</a:t>
            </a:r>
          </a:p>
          <a:p>
            <a:r>
              <a:rPr lang="ru-RU" dirty="0"/>
              <a:t>Мало предложений по покупке от банков.</a:t>
            </a:r>
          </a:p>
          <a:p>
            <a:r>
              <a:rPr lang="ru-RU" dirty="0"/>
              <a:t>С дохода может потребоваться платить налог.</a:t>
            </a:r>
          </a:p>
        </p:txBody>
      </p:sp>
    </p:spTree>
    <p:extLst>
      <p:ext uri="{BB962C8B-B14F-4D97-AF65-F5344CB8AC3E}">
        <p14:creationId xmlns:p14="http://schemas.microsoft.com/office/powerpoint/2010/main" val="3275844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TM16401375[[fn=Мэдисон]]</Template>
  <TotalTime>122</TotalTime>
  <Words>362</Words>
  <Application>Microsoft Office PowerPoint</Application>
  <PresentationFormat>Широкоэкранный</PresentationFormat>
  <Paragraphs>31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Депозитные и сберегательные сертификаты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ghjvnj ghjvnj</dc:creator>
  <cp:lastModifiedBy>ghjvnj ghjvnj</cp:lastModifiedBy>
  <cp:revision>8</cp:revision>
  <dcterms:created xsi:type="dcterms:W3CDTF">2022-09-20T14:27:37Z</dcterms:created>
  <dcterms:modified xsi:type="dcterms:W3CDTF">2022-11-19T02:22:45Z</dcterms:modified>
</cp:coreProperties>
</file>