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4" autoAdjust="0"/>
    <p:restoredTop sz="94660"/>
  </p:normalViewPr>
  <p:slideViewPr>
    <p:cSldViewPr snapToGrid="0">
      <p:cViewPr varScale="1">
        <p:scale>
          <a:sx n="90" d="100"/>
          <a:sy n="90" d="100"/>
        </p:scale>
        <p:origin x="62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Правовое регулирование </a:t>
            </a:r>
            <a:r>
              <a:rPr lang="en-US" dirty="0"/>
              <a:t>c</a:t>
            </a:r>
            <a:r>
              <a:rPr lang="ru-RU" dirty="0" err="1" smtClean="0"/>
              <a:t>траховых</a:t>
            </a:r>
            <a:r>
              <a:rPr lang="ru-RU" dirty="0" smtClean="0"/>
              <a:t> отношений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3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3" y="279400"/>
            <a:ext cx="8898467" cy="6248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В настоящее время сформировалась трехступенчатая система правового регулирования страхования</a:t>
            </a:r>
            <a:r>
              <a:rPr lang="ru-RU" dirty="0" smtClean="0"/>
              <a:t>:</a:t>
            </a:r>
          </a:p>
          <a:p>
            <a:r>
              <a:rPr lang="ru-RU" dirty="0"/>
              <a:t>Гражданский кодекс Российской Федерации и некоторые законы и правовые акты, имеющие статус кодекса;</a:t>
            </a:r>
          </a:p>
          <a:p>
            <a:r>
              <a:rPr lang="ru-RU" dirty="0"/>
              <a:t>специальные законы о страховом деле ("Об организации страхового дела в Российской Федерации", "О медицинском страховании в Российской Федерации", пенсионном, социальном страховании, регулирующие эти виды страхования принципиально по-другому);</a:t>
            </a:r>
          </a:p>
          <a:p>
            <a:r>
              <a:rPr lang="ru-RU" dirty="0"/>
              <a:t>нормативные акты об отдельных видах страхования (ограничениях и предписаниях осуществления страховой деятельности</a:t>
            </a:r>
            <a:r>
              <a:rPr lang="ru-RU" dirty="0" smtClean="0"/>
              <a:t>).</a:t>
            </a:r>
          </a:p>
          <a:p>
            <a:r>
              <a:rPr lang="ru-RU" dirty="0"/>
              <a:t>Гражданский кодекс РФ (гл. 48) регулирует основные положения, касающиеся проведения добровольного и обязательного страхования, </a:t>
            </a:r>
            <a:r>
              <a:rPr lang="ru-RU" dirty="0" err="1"/>
              <a:t>сострахования</a:t>
            </a:r>
            <a:r>
              <a:rPr lang="ru-RU" dirty="0"/>
              <a:t>, перестрахования и взаимного страхования, устанавливает </a:t>
            </a:r>
            <a:r>
              <a:rPr lang="ru-RU" i="1" dirty="0"/>
              <a:t>права</a:t>
            </a:r>
            <a:r>
              <a:rPr lang="ru-RU" dirty="0"/>
              <a:t> и обязанности сторон страховой сделки, определяет требования к форме договора страхования, порядку его заключения и прекращения.</a:t>
            </a:r>
          </a:p>
          <a:p>
            <a:pPr marL="0" indent="0">
              <a:buNone/>
            </a:pPr>
            <a:r>
              <a:rPr lang="ru-RU" dirty="0"/>
              <a:t>В Законе РФ "Об организации страхового дела в Российской Федерации" формулируются основные понятия в области страхования и страховой деятельности, определены объекты, субъекты и участники страховых отношений, гарантии обеспечения финансовой устойчивости страховой организации, содержание государственного надзора за деятельностью страховщиков. В частности подробно изложен порядок лицензирования и прекращения деятельности субъектов страхового дела.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62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3" y="279400"/>
            <a:ext cx="8898467" cy="6248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В законодательстве, регулирующем </a:t>
            </a:r>
            <a:r>
              <a:rPr lang="ru-RU" i="1" dirty="0"/>
              <a:t>деятельность</a:t>
            </a:r>
            <a:r>
              <a:rPr lang="ru-RU" dirty="0"/>
              <a:t> страховщиков, особое </a:t>
            </a:r>
            <a:r>
              <a:rPr lang="ru-RU" i="1" dirty="0"/>
              <a:t>место</a:t>
            </a:r>
            <a:r>
              <a:rPr lang="ru-RU" dirty="0"/>
              <a:t> занимает система подзаконных актов и ведомственных нормативных документов. В их числе - условия лицензирования страховой деятельности, План бухгалтерского учета финансово-хозяйственной деятельности организации и </a:t>
            </a:r>
            <a:r>
              <a:rPr lang="ru-RU" i="1" dirty="0"/>
              <a:t>Инструкция</a:t>
            </a:r>
            <a:r>
              <a:rPr lang="ru-RU" dirty="0"/>
              <a:t> </a:t>
            </a:r>
            <a:r>
              <a:rPr lang="ru-RU" i="1" dirty="0"/>
              <a:t>по</a:t>
            </a:r>
            <a:r>
              <a:rPr lang="ru-RU" dirty="0"/>
              <a:t> его применению, правила формирования страховых резервов и их размещения. Правила формирования резервов </a:t>
            </a:r>
            <a:r>
              <a:rPr lang="ru-RU" i="1" dirty="0"/>
              <a:t>по</a:t>
            </a:r>
            <a:r>
              <a:rPr lang="ru-RU" dirty="0"/>
              <a:t> видам страхования иным, чем страхование жизни, устанавливают единый состав и порядок образования страховых резервов. В настоящее время страховщики формируют следующие страховые резервы:</a:t>
            </a:r>
            <a:endParaRPr lang="ru-RU" dirty="0" smtClean="0"/>
          </a:p>
          <a:p>
            <a:r>
              <a:rPr lang="ru-RU" dirty="0" smtClean="0"/>
              <a:t>резерв </a:t>
            </a:r>
            <a:r>
              <a:rPr lang="ru-RU" dirty="0"/>
              <a:t>незаработанной </a:t>
            </a:r>
            <a:r>
              <a:rPr lang="ru-RU" dirty="0" smtClean="0"/>
              <a:t>премии;</a:t>
            </a:r>
            <a:endParaRPr lang="ru-RU" dirty="0"/>
          </a:p>
          <a:p>
            <a:r>
              <a:rPr lang="ru-RU" dirty="0"/>
              <a:t>резервы убытков: заявленные, но неурегулированные убытки </a:t>
            </a:r>
            <a:r>
              <a:rPr lang="ru-RU" dirty="0" smtClean="0"/>
              <a:t>и </a:t>
            </a:r>
            <a:r>
              <a:rPr lang="ru-RU" dirty="0"/>
              <a:t>произошедшие, но незаявленные </a:t>
            </a:r>
            <a:r>
              <a:rPr lang="ru-RU" dirty="0" smtClean="0"/>
              <a:t>убытки;</a:t>
            </a:r>
            <a:endParaRPr lang="ru-RU" dirty="0"/>
          </a:p>
          <a:p>
            <a:r>
              <a:rPr lang="ru-RU" dirty="0"/>
              <a:t>стабилизационный </a:t>
            </a:r>
            <a:r>
              <a:rPr lang="ru-RU" dirty="0" err="1" smtClean="0"/>
              <a:t>резер</a:t>
            </a:r>
            <a:r>
              <a:rPr lang="en-US" dirty="0" smtClean="0"/>
              <a:t>;</a:t>
            </a:r>
            <a:endParaRPr lang="ru-RU" dirty="0"/>
          </a:p>
          <a:p>
            <a:r>
              <a:rPr lang="ru-RU" dirty="0"/>
              <a:t>резерв выравнивания убытков по обязательному страхованию гражданской ответственности владельцев транспортных средств (далее - РВУ);</a:t>
            </a:r>
          </a:p>
          <a:p>
            <a:r>
              <a:rPr lang="ru-RU" dirty="0"/>
              <a:t>резерв для компенсации расходов на осуществление страховых выплат по обязательному страхованию гражданской ответственности владельцев транспортных </a:t>
            </a:r>
            <a:r>
              <a:rPr lang="ru-RU" dirty="0" smtClean="0"/>
              <a:t>средств;</a:t>
            </a:r>
            <a:endParaRPr lang="ru-RU" dirty="0"/>
          </a:p>
          <a:p>
            <a:r>
              <a:rPr lang="ru-RU" dirty="0"/>
              <a:t>иные страховые резервы.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16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50333" y="279400"/>
            <a:ext cx="8898467" cy="292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800" dirty="0"/>
              <a:t>Основополагающий правовой акт, регулирующий страховую </a:t>
            </a:r>
            <a:r>
              <a:rPr lang="ru-RU" sz="2800" i="1" dirty="0"/>
              <a:t>деятельность</a:t>
            </a:r>
            <a:r>
              <a:rPr lang="ru-RU" sz="2800" dirty="0"/>
              <a:t> в нашей стране, - Закон РФ "Об организации страхового дела в Российской Федерации", базовый </a:t>
            </a:r>
            <a:r>
              <a:rPr lang="ru-RU" sz="2800" i="1" dirty="0"/>
              <a:t>по</a:t>
            </a:r>
            <a:r>
              <a:rPr lang="ru-RU" sz="2800" dirty="0"/>
              <a:t> отношению к другим специально посвященным страхованию, а также регулирующим другие отношения, но содержащим страховые нормы законам. Он создает взаимосвязанную систему правого регулирования отношений между участниками страхования, страховщиками и государством.</a:t>
            </a:r>
          </a:p>
        </p:txBody>
      </p:sp>
    </p:spTree>
    <p:extLst>
      <p:ext uri="{BB962C8B-B14F-4D97-AF65-F5344CB8AC3E}">
        <p14:creationId xmlns:p14="http://schemas.microsoft.com/office/powerpoint/2010/main" val="3791064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4" y="550333"/>
            <a:ext cx="8596668" cy="5491029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Права и обязанности сторон по договору страхования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i="1" dirty="0"/>
              <a:t>По</a:t>
            </a:r>
            <a:r>
              <a:rPr lang="ru-RU" dirty="0"/>
              <a:t> договору страхования страхователь имеет право:</a:t>
            </a:r>
          </a:p>
          <a:p>
            <a:r>
              <a:rPr lang="ru-RU" dirty="0"/>
              <a:t>на получение страховой суммы по договору страхования жизни, или страхового возмещения в размере ущерба в имущественном страховании, или на возмещение ущерба, причиненного третьим лицам, при страховании гражданской ответственности - в пределах страховой суммы и с учетом конкретных условий по договору;</a:t>
            </a:r>
          </a:p>
          <a:p>
            <a:r>
              <a:rPr lang="ru-RU" dirty="0"/>
              <a:t>изменение условий страхования в договоре в части изменения страховой суммы или объема ответственности, если иное не оговорено в правилах страхования;</a:t>
            </a:r>
          </a:p>
          <a:p>
            <a:r>
              <a:rPr lang="ru-RU" dirty="0"/>
              <a:t>досрочное расторжение договора страхования в порядке, оговоренном правилами страхования.</a:t>
            </a:r>
          </a:p>
          <a:p>
            <a:pPr marL="0" indent="0">
              <a:buNone/>
            </a:pPr>
            <a:r>
              <a:rPr lang="ru-RU" dirty="0"/>
              <a:t>Наряду с правами страхователь несет </a:t>
            </a:r>
            <a:r>
              <a:rPr lang="ru-RU" i="1" dirty="0"/>
              <a:t>по</a:t>
            </a:r>
            <a:r>
              <a:rPr lang="ru-RU" dirty="0"/>
              <a:t> договору определенные обязанности (первая из них - уплата страховых премий в размере и порядке, определенных договором</a:t>
            </a:r>
            <a:r>
              <a:rPr lang="ru-RU" dirty="0" smtClean="0"/>
              <a:t>).</a:t>
            </a:r>
            <a:r>
              <a:rPr lang="ru-RU" dirty="0"/>
              <a:t> Это правовая обязанность страхователя, поскольку ее неисполнение можно обжаловать через суд. Все остальные обязанности страхователя не подлежат судебному обжалованию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7802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3" y="550333"/>
            <a:ext cx="9237133" cy="5952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Обязанности и права страховщика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Страховая </a:t>
            </a:r>
            <a:r>
              <a:rPr lang="ru-RU" dirty="0"/>
              <a:t>организация, в свою </a:t>
            </a:r>
            <a:r>
              <a:rPr lang="ru-RU" i="1" dirty="0"/>
              <a:t>очередь</a:t>
            </a:r>
            <a:r>
              <a:rPr lang="ru-RU" dirty="0"/>
              <a:t>, в соответствии с договором страхования имеет многочисленные обязанности и </a:t>
            </a:r>
            <a:r>
              <a:rPr lang="ru-RU" i="1" dirty="0"/>
              <a:t>права</a:t>
            </a:r>
            <a:r>
              <a:rPr lang="ru-RU" dirty="0"/>
              <a:t>. Обязанности страховщика разделяются на обязанности </a:t>
            </a:r>
            <a:r>
              <a:rPr lang="ru-RU" i="1" dirty="0"/>
              <a:t>по</a:t>
            </a:r>
            <a:r>
              <a:rPr lang="ru-RU" dirty="0"/>
              <a:t> несению риска и </a:t>
            </a:r>
            <a:r>
              <a:rPr lang="ru-RU" i="1" dirty="0"/>
              <a:t>по</a:t>
            </a:r>
            <a:r>
              <a:rPr lang="ru-RU" dirty="0"/>
              <a:t> выплате страхового возмещения (страховой суммы</a:t>
            </a:r>
            <a:r>
              <a:rPr lang="ru-RU" dirty="0" smtClean="0"/>
              <a:t>).</a:t>
            </a:r>
            <a:r>
              <a:rPr lang="ru-RU" dirty="0"/>
              <a:t> </a:t>
            </a:r>
            <a:r>
              <a:rPr lang="ru-RU" i="1" dirty="0"/>
              <a:t>По</a:t>
            </a:r>
            <a:r>
              <a:rPr lang="ru-RU" dirty="0"/>
              <a:t> заключенным договорам страховщик гарантирует надлежащее </a:t>
            </a:r>
            <a:r>
              <a:rPr lang="ru-RU" i="1" dirty="0"/>
              <a:t>исполнение</a:t>
            </a:r>
            <a:r>
              <a:rPr lang="ru-RU" dirty="0"/>
              <a:t> принятых на себя обязательств и отвечает </a:t>
            </a:r>
            <a:r>
              <a:rPr lang="ru-RU" i="1" dirty="0"/>
              <a:t>по</a:t>
            </a:r>
            <a:r>
              <a:rPr lang="ru-RU" dirty="0"/>
              <a:t> ним всем принадлежащим ему имуществом. 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В целом ряде случаев страховщик имеет право отказаться от исполнения договорных обязательств либо изменить условия в части возмещения ущерба или выплаты страховой суммы. Это возможно в случаях, когда страхователь:</a:t>
            </a:r>
          </a:p>
          <a:p>
            <a:r>
              <a:rPr lang="ru-RU" dirty="0"/>
              <a:t>сообщил неправильные, т. е. заведомо ложные или неполные, сведения об обстоятельствах, имеющих существенное значение для оценки степени риска;</a:t>
            </a:r>
          </a:p>
          <a:p>
            <a:r>
              <a:rPr lang="ru-RU" dirty="0"/>
              <a:t>не известил страховщика о существенных изменениях в риске;</a:t>
            </a:r>
          </a:p>
          <a:p>
            <a:r>
              <a:rPr lang="ru-RU" dirty="0"/>
              <a:t>не известил страховщика в установленном порядке о страховом случае или чинил препятствия представителю страховой организации в определении обстоятельств, характера и размера ущерба;</a:t>
            </a:r>
          </a:p>
          <a:p>
            <a:r>
              <a:rPr lang="ru-RU" dirty="0"/>
              <a:t>не представил документов, необходимых для определения размера ущерба;</a:t>
            </a:r>
          </a:p>
          <a:p>
            <a:r>
              <a:rPr lang="ru-RU" dirty="0"/>
              <a:t>не принял мер к предотвращению ущерба или сокращению его размеров, что привело к обратным результатам.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6808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3" y="550333"/>
            <a:ext cx="9237133" cy="59520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b="1" dirty="0"/>
              <a:t>Прекращение договора страхования</a:t>
            </a:r>
            <a:r>
              <a:rPr lang="ru-RU" b="1" dirty="0" smtClean="0"/>
              <a:t>.</a:t>
            </a:r>
          </a:p>
          <a:p>
            <a:pPr marL="0" indent="0">
              <a:buNone/>
            </a:pPr>
            <a:r>
              <a:rPr lang="ru-RU" dirty="0"/>
              <a:t>При прекращении договора страхования следует различать основания, ликвидирующие его на будущее, и те, </a:t>
            </a:r>
            <a:r>
              <a:rPr lang="ru-RU" i="1" dirty="0"/>
              <a:t>по</a:t>
            </a:r>
            <a:r>
              <a:rPr lang="ru-RU" dirty="0"/>
              <a:t> которым он считается недействительным с самого начала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/>
              <a:t>Договор страхования прекращается:</a:t>
            </a:r>
          </a:p>
          <a:p>
            <a:r>
              <a:rPr lang="ru-RU" dirty="0"/>
              <a:t>если установленный срок действия договора страхования истек;</a:t>
            </a:r>
          </a:p>
          <a:p>
            <a:r>
              <a:rPr lang="ru-RU" dirty="0"/>
              <a:t>при неуплате страхователем взносов в установленные сроки;</a:t>
            </a:r>
          </a:p>
          <a:p>
            <a:r>
              <a:rPr lang="ru-RU" dirty="0"/>
              <a:t>в случае выполнения всех обязательств страховщиком перед страхователем;</a:t>
            </a:r>
          </a:p>
          <a:p>
            <a:r>
              <a:rPr lang="ru-RU" dirty="0"/>
              <a:t>при ликвидации страховщика в порядке, установленном законодательными актами Российской Федерации;</a:t>
            </a:r>
          </a:p>
          <a:p>
            <a:r>
              <a:rPr lang="ru-RU" dirty="0"/>
              <a:t>при ликвидации страхователя (юридического лица) или смерти (физического лица), кроме случаев, когда возможна замена страхователя в договоре страхования;</a:t>
            </a:r>
          </a:p>
          <a:p>
            <a:r>
              <a:rPr lang="ru-RU" dirty="0"/>
              <a:t>при признании договора страхования недействительным решением суда;</a:t>
            </a:r>
          </a:p>
          <a:p>
            <a:r>
              <a:rPr lang="ru-RU" dirty="0"/>
              <a:t>по желанию страхователя или страховщика, если это оговорено в договоре или по соглашению сторон;</a:t>
            </a:r>
          </a:p>
          <a:p>
            <a:r>
              <a:rPr lang="ru-RU" dirty="0"/>
              <a:t>в других случаях, предусмотренных законодательством.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41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77333" y="550333"/>
            <a:ext cx="9237133" cy="59520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Договор страхования признается недействительным, если он заключен после страхового случая или объектом служит имущество, подлежащее конфискации на основании решения суда. Договор страхования признается недействительным судом, арбитражным и третейскими судами.</a:t>
            </a:r>
          </a:p>
          <a:p>
            <a:pPr marL="0" indent="0">
              <a:buNone/>
            </a:pPr>
            <a:r>
              <a:rPr lang="ru-RU" dirty="0"/>
              <a:t>В Гражданском кодексе приводятся основания недействительности договоров страхования, не включенные в Закон РФ "Об организации страхового дела в Российской Федерации", а именно:</a:t>
            </a:r>
          </a:p>
          <a:p>
            <a:r>
              <a:rPr lang="ru-RU" dirty="0"/>
              <a:t>договор страхования имущества заключен при отсутствии у страхователя или выгодоприобретателя интереса в сохранении застрахованного имущества (ст. 930);</a:t>
            </a:r>
          </a:p>
          <a:p>
            <a:r>
              <a:rPr lang="ru-RU" dirty="0"/>
              <a:t>отсутствие письменного согласия застрахованного лица на заключение договора личного страхования в пользу другого лица (ст. 934);</a:t>
            </a:r>
          </a:p>
          <a:p>
            <a:r>
              <a:rPr lang="ru-RU" dirty="0"/>
              <a:t>сообщение страхователем страховщику заведомо ложных сведений, имеющих значение для определения вероятности страхового случая и размера возможных убытков (ст. 944);</a:t>
            </a:r>
          </a:p>
          <a:p>
            <a:r>
              <a:rPr lang="ru-RU" dirty="0"/>
              <a:t>завышение страховой суммы, явившееся следствием обмана со стороны страхователя (ст. 951).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616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</TotalTime>
  <Words>291</Words>
  <Application>Microsoft Office PowerPoint</Application>
  <PresentationFormat>Широкоэкранный</PresentationFormat>
  <Paragraphs>46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Аспект</vt:lpstr>
      <vt:lpstr>Правовое регулирование cтраховых отношений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Правовое регулирование cтраховых отношений</dc:title>
  <dc:creator>ghjvnj ghjvnj</dc:creator>
  <cp:lastModifiedBy>ghjvnj ghjvnj</cp:lastModifiedBy>
  <cp:revision>3</cp:revision>
  <dcterms:created xsi:type="dcterms:W3CDTF">2022-12-17T07:48:15Z</dcterms:created>
  <dcterms:modified xsi:type="dcterms:W3CDTF">2022-12-17T08:08:43Z</dcterms:modified>
</cp:coreProperties>
</file>