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illkommen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92">
          <p15:clr>
            <a:srgbClr val="A4A3A4"/>
          </p15:clr>
        </p15:guide>
        <p15:guide id="4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0632"/>
    <a:srgbClr val="EFD5A2"/>
    <a:srgbClr val="ECE1CA"/>
    <a:srgbClr val="D2B4A6"/>
    <a:srgbClr val="D24726"/>
    <a:srgbClr val="DD462F"/>
    <a:srgbClr val="795531"/>
    <a:srgbClr val="734F29"/>
    <a:srgbClr val="AEB785"/>
    <a:srgbClr val="3B30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-1140" y="-68"/>
      </p:cViewPr>
      <p:guideLst>
        <p:guide orient="horz" pos="2160"/>
        <p:guide orient="horz" pos="992"/>
        <p:guide pos="3840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31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46D8-245D-48F7-A30A-38B58300ABAD}" type="datetimeFigureOut">
              <a:rPr lang="de-DE" smtClean="0"/>
              <a:pPr/>
              <a:t>07.04.2019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F4EC-549B-4AF0-9C00-B8A1C575B3C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4179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de-DE" smtClean="0"/>
              <a:pPr/>
              <a:t>07.04.2019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0"/>
            <a:ext cx="0" cy="2514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0" y="0"/>
            <a:ext cx="6356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V="1">
            <a:off x="0" y="0"/>
            <a:ext cx="5778500" cy="2133600"/>
          </a:xfrm>
          <a:prstGeom prst="rtTriangl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6200000" flipV="1">
            <a:off x="-1309158" y="3430060"/>
            <a:ext cx="4737100" cy="2118783"/>
          </a:xfrm>
          <a:prstGeom prst="rtTriangl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rot="10800000" flipH="1">
            <a:off x="1320800" y="5943600"/>
            <a:ext cx="0" cy="9144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209800" y="3870029"/>
            <a:ext cx="7696200" cy="1362075"/>
          </a:xfrm>
          <a:prstGeom prst="rect">
            <a:avLst/>
          </a:prstGeom>
        </p:spPr>
        <p:txBody>
          <a:bodyPr anchor="t"/>
          <a:lstStyle>
            <a:lvl1pPr algn="l">
              <a:defRPr lang="de-DE" sz="3600" b="1" dirty="0">
                <a:solidFill>
                  <a:schemeClr val="bg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209800" y="2369842"/>
            <a:ext cx="7696200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26" name="Picture 2" descr="T:\05_Marketing\00_Logos und Bilder\_Logos Lagepläne\Deutsche Logos HM jpg\HM_Deu_CMYK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56350" y="634892"/>
            <a:ext cx="3266788" cy="166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1047883"/>
      </p:ext>
    </p:extLst>
  </p:cSld>
  <p:clrMapOvr>
    <a:masterClrMapping/>
  </p:clrMapOvr>
  <p:transition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10" hasCustomPrompt="1"/>
          </p:nvPr>
        </p:nvSpPr>
        <p:spPr>
          <a:xfrm rot="5400000">
            <a:off x="2693986" y="-611188"/>
            <a:ext cx="4546600" cy="89185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404273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10" hasCustomPrompt="1"/>
          </p:nvPr>
        </p:nvSpPr>
        <p:spPr>
          <a:xfrm rot="5400000">
            <a:off x="863598" y="-38098"/>
            <a:ext cx="5816603" cy="6527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021504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95300" y="1574800"/>
            <a:ext cx="4394200" cy="45466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092700" y="1574800"/>
            <a:ext cx="4356100" cy="22479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5092700" y="3924300"/>
            <a:ext cx="43561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54523509"/>
      </p:ext>
    </p:extLst>
  </p:cSld>
  <p:clrMapOvr>
    <a:masterClrMapping/>
  </p:clrMapOvr>
  <p:transition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495300" y="266700"/>
            <a:ext cx="8915400" cy="5791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63398460"/>
      </p:ext>
    </p:extLst>
  </p:cSld>
  <p:clrMapOvr>
    <a:masterClrMapping/>
  </p:clrMapOvr>
  <p:transition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143500" y="16256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5143500" y="39243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95300" y="16510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495300" y="3949700"/>
            <a:ext cx="4292600" cy="2197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4478463"/>
      </p:ext>
    </p:extLst>
  </p:cSld>
  <p:clrMapOvr>
    <a:masterClrMapping/>
  </p:clrMapOvr>
  <p:transition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 lang="de-DE" sz="36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210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574800"/>
            <a:ext cx="8915400" cy="451849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1800" b="0"/>
            </a:lvl1pPr>
            <a:lvl2pPr>
              <a:defRPr sz="1800" b="0"/>
            </a:lvl2pPr>
            <a:lvl3pPr>
              <a:buClr>
                <a:srgbClr val="C00000"/>
              </a:buClr>
              <a:defRPr sz="1800" b="0"/>
            </a:lvl3pPr>
            <a:lvl4pPr>
              <a:defRPr sz="1800" b="0"/>
            </a:lvl4pPr>
            <a:lvl5pPr>
              <a:buClr>
                <a:srgbClr val="969696"/>
              </a:buClr>
              <a:defRPr sz="18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0420469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9944775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95300" y="1574800"/>
            <a:ext cx="4375150" cy="44464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5041900" y="1574800"/>
            <a:ext cx="4375150" cy="44591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8968129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348902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lang="de-DE" sz="3600" b="1" dirty="0">
                <a:solidFill>
                  <a:schemeClr val="bg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1988842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09431034"/>
      </p:ext>
    </p:extLst>
  </p:cSld>
  <p:clrMapOvr>
    <a:masterClrMapping/>
  </p:clrMapOvr>
  <p:transition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6506" y="1569246"/>
            <a:ext cx="4376870" cy="9061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43318" y="1569246"/>
            <a:ext cx="4378589" cy="9061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95300" y="2616200"/>
            <a:ext cx="4375150" cy="3505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5041900" y="2628900"/>
            <a:ext cx="4375150" cy="3505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6613148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01171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3924300" y="292100"/>
            <a:ext cx="5492750" cy="5791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None/>
              <a:defRPr lang="de-DE" sz="1800" b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sz="1800" b="0" dirty="0" smtClean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b="0" dirty="0" smtClean="0">
                <a:solidFill>
                  <a:schemeClr val="bg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Zweite Ebene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</a:pPr>
            <a:r>
              <a:rPr lang="de-DE" dirty="0"/>
              <a:t>Dritte Ebene</a:t>
            </a:r>
          </a:p>
          <a:p>
            <a: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de-DE" dirty="0"/>
              <a:t>Vierte Ebene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</a:pPr>
            <a:r>
              <a:rPr lang="de-DE" dirty="0"/>
              <a:t>Fünfte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98083682"/>
      </p:ext>
    </p:extLst>
  </p:cSld>
  <p:clrMapOvr>
    <a:masterClrMapping/>
  </p:clrMapOvr>
  <p:transition/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lang="de-DE" sz="2400" b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725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726974761"/>
      </p:ext>
    </p:extLst>
  </p:cSld>
  <p:clrMapOvr>
    <a:masterClrMapping/>
  </p:clrMapOvr>
  <p:transition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2750" y="2"/>
            <a:ext cx="156845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rgbClr val="9E9E9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65100" y="1752600"/>
            <a:ext cx="5118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42950" y="6629402"/>
            <a:ext cx="37973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kumimoji="1" lang="de-DE" altLang="de-DE" sz="2400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28229" y="765175"/>
            <a:ext cx="90787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1"/>
                    </a:gs>
                    <a:gs pos="100000">
                      <a:srgbClr val="272727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de-DE" altLang="de-DE" sz="2400">
              <a:latin typeface="Times New Roman" pitchFamily="18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237601" y="6393632"/>
            <a:ext cx="8541399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800" b="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Course Name – Semester </a:t>
            </a:r>
            <a:endParaRPr lang="de-DE" altLang="de-DE" sz="800" b="0" baseline="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 flipV="1">
            <a:off x="1320800" y="6381328"/>
            <a:ext cx="8585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6" name="Picture 14" descr="HM_M_CMYK_5-100-80-0 Kopi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3826" y="6076207"/>
            <a:ext cx="88225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19"/>
          <p:cNvSpPr txBox="1">
            <a:spLocks noChangeArrowheads="1"/>
          </p:cNvSpPr>
          <p:nvPr userDrawn="1"/>
        </p:nvSpPr>
        <p:spPr bwMode="auto">
          <a:xfrm>
            <a:off x="9080500" y="6553200"/>
            <a:ext cx="825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B0EA70C9-9246-43D2-903E-FB39FF7571B6}" type="slidenum">
              <a:rPr lang="de-DE" altLang="de-DE" sz="1200" b="0" smtClean="0">
                <a:solidFill>
                  <a:schemeClr val="bg2"/>
                </a:solidFill>
                <a:latin typeface="+mn-lt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1200" b="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0" r:id="rId4"/>
    <p:sldLayoutId id="2147483689" r:id="rId5"/>
    <p:sldLayoutId id="2147483691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bg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9100" y="2881313"/>
            <a:ext cx="69469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914400">
              <a:spcBef>
                <a:spcPct val="0"/>
              </a:spcBef>
              <a:buNone/>
            </a:pPr>
            <a:r>
              <a:rPr lang="de-DE" dirty="0">
                <a:solidFill>
                  <a:srgbClr val="7F7F7F"/>
                </a:solidFill>
                <a:latin typeface="Arial"/>
                <a:cs typeface="Arial"/>
              </a:rPr>
              <a:t>KI-Anwendungen im Bereich Kunden- und Self-Service.</a:t>
            </a:r>
            <a:br>
              <a:rPr lang="de-DE" dirty="0">
                <a:solidFill>
                  <a:srgbClr val="7F7F7F"/>
                </a:solidFill>
                <a:latin typeface="Arial"/>
                <a:cs typeface="Arial"/>
              </a:rPr>
            </a:br>
            <a:r>
              <a:rPr lang="de-DE" dirty="0">
                <a:solidFill>
                  <a:srgbClr val="7F7F7F"/>
                </a:solidFill>
                <a:latin typeface="Arial"/>
                <a:cs typeface="Arial"/>
              </a:rPr>
              <a:t>Aktueller Stand und Ausblick </a:t>
            </a:r>
            <a:endParaRPr lang="de-DE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2971800" y="4310063"/>
            <a:ext cx="69342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1700" b="0" dirty="0">
                <a:solidFill>
                  <a:srgbClr val="000000"/>
                </a:solidFill>
              </a:rPr>
              <a:t>Lisa Obermaier, Sissy Friedrich, Maximilian Sachmann, Simon Thum</a:t>
            </a:r>
          </a:p>
          <a:p>
            <a:pPr marL="0" indent="0" algn="l">
              <a:lnSpc>
                <a:spcPct val="150000"/>
              </a:lnSpc>
              <a:spcBef>
                <a:spcPts val="6"/>
              </a:spcBef>
              <a:buNone/>
            </a:pPr>
            <a:r>
              <a:rPr lang="en-US" sz="1700" b="0" dirty="0">
                <a:solidFill>
                  <a:srgbClr val="000000"/>
                </a:solidFill>
              </a:rPr>
              <a:t>09.04.2019</a:t>
            </a:r>
          </a:p>
        </p:txBody>
      </p:sp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184744"/>
            <a:ext cx="8915400" cy="4908553"/>
          </a:xfrm>
        </p:spPr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Development Frameworks</a:t>
            </a:r>
          </a:p>
          <a:p>
            <a:pPr lvl="1"/>
            <a:r>
              <a:rPr lang="de-DE" dirty="0" err="1"/>
              <a:t>Botpress</a:t>
            </a:r>
            <a:r>
              <a:rPr lang="de-DE" dirty="0"/>
              <a:t> (Microsoft)</a:t>
            </a:r>
          </a:p>
          <a:p>
            <a:pPr lvl="1"/>
            <a:r>
              <a:rPr lang="de-DE" dirty="0"/>
              <a:t>Wit.ai (Facebook)</a:t>
            </a:r>
          </a:p>
          <a:p>
            <a:pPr lvl="1"/>
            <a:r>
              <a:rPr lang="de-DE" dirty="0"/>
              <a:t>API.ai (Google)</a:t>
            </a:r>
          </a:p>
          <a:p>
            <a:r>
              <a:rPr lang="de-DE" dirty="0"/>
              <a:t>Plattformen: </a:t>
            </a:r>
            <a:r>
              <a:rPr lang="de-DE" dirty="0" err="1"/>
              <a:t>Chatfuel</a:t>
            </a:r>
            <a:endParaRPr lang="de-DE" dirty="0"/>
          </a:p>
          <a:p>
            <a:pPr lvl="1"/>
            <a:r>
              <a:rPr lang="de-DE" dirty="0"/>
              <a:t>Zur Entwicklung von </a:t>
            </a:r>
            <a:r>
              <a:rPr lang="de-DE" dirty="0" err="1"/>
              <a:t>Chatbots</a:t>
            </a:r>
            <a:endParaRPr lang="de-DE" dirty="0"/>
          </a:p>
          <a:p>
            <a:pPr lvl="1"/>
            <a:r>
              <a:rPr lang="de-DE" dirty="0"/>
              <a:t>Abläufe, Logik, Funktionalität</a:t>
            </a:r>
          </a:p>
          <a:p>
            <a:pPr lvl="1"/>
            <a:r>
              <a:rPr lang="de-DE" dirty="0"/>
              <a:t>KI- / regel-basiert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Plattformen und Frameworks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7A73249-E718-4181-B152-435AB589D0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2829" y="3896139"/>
            <a:ext cx="5286437" cy="23006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5B45607A-F214-407A-9C26-5A43C7A3B5CA}"/>
              </a:ext>
            </a:extLst>
          </p:cNvPr>
          <p:cNvSpPr txBox="1"/>
          <p:nvPr/>
        </p:nvSpPr>
        <p:spPr>
          <a:xfrm>
            <a:off x="8265712" y="6196801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</a:t>
            </a:r>
            <a:r>
              <a:rPr lang="de-DE" sz="900" kern="0" dirty="0" err="1">
                <a:solidFill>
                  <a:schemeClr val="bg2"/>
                </a:solidFill>
              </a:rPr>
              <a:t>Chatfuel</a:t>
            </a:r>
            <a:endParaRPr lang="de-DE" sz="9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1805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574800"/>
            <a:ext cx="4457700" cy="4518497"/>
          </a:xfrm>
        </p:spPr>
        <p:txBody>
          <a:bodyPr/>
          <a:lstStyle/>
          <a:p>
            <a:r>
              <a:rPr lang="de-DE" dirty="0"/>
              <a:t>2022 (Gartner-Institut):</a:t>
            </a:r>
          </a:p>
          <a:p>
            <a:pPr lvl="1"/>
            <a:r>
              <a:rPr lang="de-DE" dirty="0"/>
              <a:t>70% aller Kundeninteraktionen mit </a:t>
            </a:r>
            <a:r>
              <a:rPr lang="de-DE" dirty="0" err="1"/>
              <a:t>Chatbots</a:t>
            </a:r>
            <a:r>
              <a:rPr lang="de-DE" dirty="0"/>
              <a:t> und </a:t>
            </a:r>
            <a:r>
              <a:rPr lang="de-DE" dirty="0" err="1"/>
              <a:t>Machine</a:t>
            </a:r>
            <a:r>
              <a:rPr lang="de-DE" dirty="0"/>
              <a:t> Learning (derzeit: 15%)</a:t>
            </a:r>
          </a:p>
          <a:p>
            <a:pPr lvl="1"/>
            <a:r>
              <a:rPr lang="de-DE" dirty="0"/>
              <a:t>Traditionelle Ansätze (Callcenter) werden zurückgehen</a:t>
            </a:r>
          </a:p>
          <a:p>
            <a:r>
              <a:rPr lang="de-DE" dirty="0"/>
              <a:t>Technologischer Fortschritt erhöht die </a:t>
            </a:r>
            <a:r>
              <a:rPr lang="de-DE" dirty="0" err="1"/>
              <a:t>Obsoleszenzrate</a:t>
            </a:r>
            <a:r>
              <a:rPr lang="de-DE" dirty="0"/>
              <a:t> von Assistenz-Software (bis 2020: 40% aller der aktuell entwickelten Bots)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F81ABDB-6C6F-401C-A48C-055154843A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8282" y="1574800"/>
            <a:ext cx="4194313" cy="33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4374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280160"/>
            <a:ext cx="8915400" cy="4813137"/>
          </a:xfrm>
        </p:spPr>
        <p:txBody>
          <a:bodyPr/>
          <a:lstStyle/>
          <a:p>
            <a:r>
              <a:rPr lang="de-DE" dirty="0"/>
              <a:t>Komplett animierte „Persönlichkeiten“ mit entsprechender Funktionalität</a:t>
            </a:r>
          </a:p>
          <a:p>
            <a:r>
              <a:rPr lang="de-DE" dirty="0"/>
              <a:t>Kommunikation in natürlicher Sprache</a:t>
            </a:r>
          </a:p>
          <a:p>
            <a:r>
              <a:rPr lang="de-DE" dirty="0"/>
              <a:t>Analyse der Mimik des Kunden beim Gespräch</a:t>
            </a:r>
          </a:p>
          <a:p>
            <a:r>
              <a:rPr lang="de-DE" dirty="0"/>
              <a:t>„Soul Machines“ basierend auf IBM Watson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Zukunftsszenarien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133FF5A-21CA-4DAF-B55E-B170E4A3E0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3257" y="2928285"/>
            <a:ext cx="5866737" cy="31650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F288E82-568E-463F-B5E9-9875063309CB}"/>
              </a:ext>
            </a:extLst>
          </p:cNvPr>
          <p:cNvSpPr txBox="1"/>
          <p:nvPr/>
        </p:nvSpPr>
        <p:spPr>
          <a:xfrm>
            <a:off x="8265712" y="6094031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Soul Machines</a:t>
            </a:r>
          </a:p>
        </p:txBody>
      </p:sp>
    </p:spTree>
    <p:extLst>
      <p:ext uri="{BB962C8B-B14F-4D97-AF65-F5344CB8AC3E}">
        <p14:creationId xmlns:p14="http://schemas.microsoft.com/office/powerpoint/2010/main" xmlns="" val="10761113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Sinnvoll im Bereich Kundenservice</a:t>
            </a:r>
          </a:p>
          <a:p>
            <a:r>
              <a:rPr lang="de-DE" dirty="0"/>
              <a:t>Kein vollständiger Ersatz von persönlichem Service</a:t>
            </a:r>
          </a:p>
          <a:p>
            <a:r>
              <a:rPr lang="de-DE" dirty="0"/>
              <a:t>Verbesserung für Kunden weil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chneller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ofort </a:t>
            </a:r>
            <a:r>
              <a:rPr lang="de-DE" dirty="0"/>
              <a:t>richtige Unterstützung</a:t>
            </a:r>
          </a:p>
          <a:p>
            <a:r>
              <a:rPr lang="de-DE" dirty="0"/>
              <a:t>Mehr Zeit für </a:t>
            </a:r>
            <a:r>
              <a:rPr lang="de-DE" dirty="0" smtClean="0"/>
              <a:t>Service-Mitarbeiter </a:t>
            </a:r>
            <a:r>
              <a:rPr lang="de-DE" dirty="0"/>
              <a:t>zur Konzentration auf Bereich, in dem Beratung wirklich wichtig ist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6325FBC0-810B-4431-AFFF-654D1B0BE748}"/>
              </a:ext>
            </a:extLst>
          </p:cNvPr>
          <p:cNvSpPr/>
          <p:nvPr/>
        </p:nvSpPr>
        <p:spPr bwMode="auto">
          <a:xfrm>
            <a:off x="780388" y="4500438"/>
            <a:ext cx="930302" cy="494279"/>
          </a:xfrm>
          <a:prstGeom prst="rightArrow">
            <a:avLst/>
          </a:prstGeom>
          <a:solidFill>
            <a:srgbClr val="C5063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39A5C6-EF6D-467B-9687-4F8B834F44E5}"/>
              </a:ext>
            </a:extLst>
          </p:cNvPr>
          <p:cNvSpPr txBox="1"/>
          <p:nvPr/>
        </p:nvSpPr>
        <p:spPr>
          <a:xfrm>
            <a:off x="1710690" y="4500438"/>
            <a:ext cx="585216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600" kern="0" dirty="0">
                <a:solidFill>
                  <a:schemeClr val="bg2"/>
                </a:solidFill>
              </a:rPr>
              <a:t>Spannendes Thema, große Rolle, wird noch viel verändern</a:t>
            </a:r>
            <a:endParaRPr lang="de-DE" sz="24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1037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Über „Media Solutions“</a:t>
            </a:r>
          </a:p>
          <a:p>
            <a:r>
              <a:rPr lang="de-DE" sz="2000" dirty="0"/>
              <a:t>Aufgaben im Kundenservice und darüber hinaus</a:t>
            </a:r>
          </a:p>
          <a:p>
            <a:r>
              <a:rPr lang="de-DE" sz="2000" dirty="0"/>
              <a:t>Software – </a:t>
            </a:r>
            <a:r>
              <a:rPr lang="de-DE" sz="2000" dirty="0" err="1"/>
              <a:t>Chatbots</a:t>
            </a:r>
            <a:r>
              <a:rPr lang="de-DE" sz="2000" dirty="0"/>
              <a:t> (Projektbeispiele)</a:t>
            </a:r>
          </a:p>
          <a:p>
            <a:r>
              <a:rPr lang="de-DE" sz="2000" dirty="0"/>
              <a:t>Plattformen und Frameworks</a:t>
            </a:r>
          </a:p>
          <a:p>
            <a:r>
              <a:rPr lang="de-DE" sz="2000" dirty="0"/>
              <a:t>Ausblick und Zukunftsszenarien</a:t>
            </a:r>
          </a:p>
          <a:p>
            <a:r>
              <a:rPr lang="de-DE" sz="2000" dirty="0"/>
              <a:t>Resümee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Gliederung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3626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Gründung 1996</a:t>
            </a:r>
          </a:p>
          <a:p>
            <a:r>
              <a:rPr lang="de-DE" dirty="0"/>
              <a:t>Firmensitz: München, Ingolstadt</a:t>
            </a:r>
          </a:p>
          <a:p>
            <a:r>
              <a:rPr lang="de-DE" dirty="0"/>
              <a:t>Team: 40 Mitarbeitende, </a:t>
            </a:r>
            <a:r>
              <a:rPr lang="de-DE" dirty="0" err="1"/>
              <a:t>Freelancerpool</a:t>
            </a:r>
            <a:r>
              <a:rPr lang="de-DE" dirty="0"/>
              <a:t>, Partnernetzwerk</a:t>
            </a:r>
          </a:p>
          <a:p>
            <a:r>
              <a:rPr lang="de-DE" dirty="0"/>
              <a:t>Geschäftsführung: Michael </a:t>
            </a:r>
            <a:r>
              <a:rPr lang="de-DE" dirty="0" err="1"/>
              <a:t>Staar</a:t>
            </a:r>
            <a:r>
              <a:rPr lang="de-DE" dirty="0"/>
              <a:t>, Lukas </a:t>
            </a:r>
            <a:r>
              <a:rPr lang="de-DE" dirty="0" err="1"/>
              <a:t>Fof</a:t>
            </a:r>
            <a:endParaRPr lang="de-DE" dirty="0"/>
          </a:p>
          <a:p>
            <a:r>
              <a:rPr lang="de-DE" dirty="0"/>
              <a:t>Kunden:</a:t>
            </a:r>
          </a:p>
          <a:p>
            <a:pPr lvl="1"/>
            <a:r>
              <a:rPr lang="de-DE" dirty="0"/>
              <a:t>Autoindustrie</a:t>
            </a:r>
          </a:p>
          <a:p>
            <a:pPr lvl="1"/>
            <a:r>
              <a:rPr lang="de-DE" dirty="0"/>
              <a:t>Zulieferer</a:t>
            </a:r>
          </a:p>
          <a:p>
            <a:pPr lvl="1"/>
            <a:r>
              <a:rPr lang="de-DE" dirty="0"/>
              <a:t>Flughafen</a:t>
            </a:r>
          </a:p>
          <a:p>
            <a:pPr lvl="1"/>
            <a:r>
              <a:rPr lang="de-DE" dirty="0"/>
              <a:t>Bank und Börse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 Solutions GmbH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005A672-A76F-4A1A-86D0-9F7747892B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07963"/>
            <a:ext cx="4686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8193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995777"/>
            <a:ext cx="8915400" cy="4097520"/>
          </a:xfrm>
        </p:spPr>
        <p:txBody>
          <a:bodyPr/>
          <a:lstStyle/>
          <a:p>
            <a:r>
              <a:rPr lang="de-DE" sz="2000" dirty="0"/>
              <a:t>Beratungsfunktion der Prozessoptimierung</a:t>
            </a:r>
          </a:p>
          <a:p>
            <a:r>
              <a:rPr lang="de-DE" sz="2000" dirty="0"/>
              <a:t>Anwendungsentwicklung für externe und interne Kommunikation</a:t>
            </a:r>
          </a:p>
          <a:p>
            <a:r>
              <a:rPr lang="de-DE" sz="2000" dirty="0"/>
              <a:t>„</a:t>
            </a:r>
            <a:r>
              <a:rPr lang="de-DE" sz="2000" dirty="0" err="1"/>
              <a:t>Employee</a:t>
            </a:r>
            <a:r>
              <a:rPr lang="de-DE" sz="2000" dirty="0"/>
              <a:t> Experience“ optimieren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6690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574800"/>
            <a:ext cx="3655281" cy="4518497"/>
          </a:xfrm>
        </p:spPr>
        <p:txBody>
          <a:bodyPr/>
          <a:lstStyle/>
          <a:p>
            <a:r>
              <a:rPr lang="de-DE" dirty="0"/>
              <a:t>Anforderungen des Kunden</a:t>
            </a:r>
          </a:p>
          <a:p>
            <a:pPr lvl="1"/>
            <a:r>
              <a:rPr lang="de-DE" dirty="0"/>
              <a:t>Viele verschiedene Kommunikationskanäle</a:t>
            </a:r>
          </a:p>
          <a:p>
            <a:pPr lvl="1"/>
            <a:r>
              <a:rPr lang="de-DE" dirty="0"/>
              <a:t>24/7 Service</a:t>
            </a:r>
          </a:p>
          <a:p>
            <a:pPr lvl="1"/>
            <a:r>
              <a:rPr lang="de-DE" dirty="0"/>
              <a:t>Reaktionsgeschwindigkeit</a:t>
            </a:r>
          </a:p>
          <a:p>
            <a:pPr lvl="1"/>
            <a:r>
              <a:rPr lang="de-DE" dirty="0"/>
              <a:t>Servicequalität vs. Servicekosten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</a:t>
            </a:r>
            <a:r>
              <a:rPr lang="de-DE" dirty="0" err="1"/>
              <a:t>Challenges</a:t>
            </a:r>
            <a:r>
              <a:rPr lang="de-DE" dirty="0"/>
              <a:t> und Lösungsansätze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xmlns="" id="{927EC87E-DE56-4D9F-A327-DAD85ABC5E29}"/>
              </a:ext>
            </a:extLst>
          </p:cNvPr>
          <p:cNvSpPr txBox="1">
            <a:spLocks/>
          </p:cNvSpPr>
          <p:nvPr/>
        </p:nvSpPr>
        <p:spPr>
          <a:xfrm>
            <a:off x="5359179" y="1574799"/>
            <a:ext cx="4381169" cy="4518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 sz="1800" b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sz="1800" b="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•"/>
              <a:defRPr sz="1800" b="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e-DE" dirty="0"/>
              <a:t>Herausforderungen des Dienstleisters</a:t>
            </a:r>
          </a:p>
          <a:p>
            <a:pPr lvl="1"/>
            <a:r>
              <a:rPr lang="de-DE" dirty="0"/>
              <a:t>Inter-Abteilungs-Kommunikationsdefizite</a:t>
            </a:r>
          </a:p>
          <a:p>
            <a:pPr lvl="1"/>
            <a:r>
              <a:rPr lang="de-DE" dirty="0"/>
              <a:t>Automatisierung</a:t>
            </a:r>
          </a:p>
          <a:p>
            <a:pPr lvl="1"/>
            <a:r>
              <a:rPr lang="de-DE" dirty="0"/>
              <a:t>Verfügbarkeit der Daten, Informationen, Funktionalität für Self-Service</a:t>
            </a:r>
          </a:p>
          <a:p>
            <a:pPr lvl="1"/>
            <a:r>
              <a:rPr lang="de-DE" dirty="0"/>
              <a:t>Bedienung verschiedener Kommunikationskanäle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xmlns="" id="{F56DC0D9-A7B6-4951-AAD4-70F8A7B68A5C}"/>
              </a:ext>
            </a:extLst>
          </p:cNvPr>
          <p:cNvSpPr/>
          <p:nvPr/>
        </p:nvSpPr>
        <p:spPr bwMode="auto">
          <a:xfrm>
            <a:off x="4289729" y="1660524"/>
            <a:ext cx="930302" cy="494279"/>
          </a:xfrm>
          <a:prstGeom prst="rightArrow">
            <a:avLst/>
          </a:prstGeom>
          <a:solidFill>
            <a:srgbClr val="C5063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8955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Tickets anlegen</a:t>
            </a:r>
          </a:p>
          <a:p>
            <a:r>
              <a:rPr lang="de-DE" sz="2000" dirty="0"/>
              <a:t>Ticketstatus abfragen</a:t>
            </a:r>
          </a:p>
          <a:p>
            <a:r>
              <a:rPr lang="de-DE" sz="2000" dirty="0"/>
              <a:t>Verweise auf </a:t>
            </a:r>
            <a:r>
              <a:rPr lang="de-DE" sz="2000" dirty="0" err="1"/>
              <a:t>Knowledgebase</a:t>
            </a:r>
            <a:r>
              <a:rPr lang="de-DE" sz="2000" dirty="0"/>
              <a:t> Artikel</a:t>
            </a:r>
          </a:p>
          <a:p>
            <a:r>
              <a:rPr lang="de-DE" sz="2000" dirty="0" err="1" smtClean="0"/>
              <a:t>Self</a:t>
            </a:r>
            <a:r>
              <a:rPr lang="de-DE" sz="2000" dirty="0"/>
              <a:t>-</a:t>
            </a:r>
            <a:r>
              <a:rPr lang="de-DE" sz="2000" dirty="0" smtClean="0"/>
              <a:t>Help </a:t>
            </a:r>
            <a:r>
              <a:rPr lang="de-DE" sz="2000" dirty="0"/>
              <a:t>Anleitungen</a:t>
            </a:r>
          </a:p>
          <a:p>
            <a:r>
              <a:rPr lang="de-DE" sz="2000" dirty="0"/>
              <a:t>Weiterleitung an Service-Mitarbeiter</a:t>
            </a:r>
          </a:p>
          <a:p>
            <a:r>
              <a:rPr lang="de-DE" sz="2000" dirty="0"/>
              <a:t>Bestellungen (HW, SW)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Softwarelösungen im Kundenservice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713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Desktop</a:t>
            </a:r>
          </a:p>
          <a:p>
            <a:pPr lvl="1"/>
            <a:r>
              <a:rPr lang="de-DE" dirty="0"/>
              <a:t>Zusammenführung der Kommunikationskanäle</a:t>
            </a:r>
          </a:p>
          <a:p>
            <a:pPr lvl="1"/>
            <a:r>
              <a:rPr lang="de-DE" dirty="0"/>
              <a:t>Routing von Anfragen / Tickets</a:t>
            </a:r>
          </a:p>
          <a:p>
            <a:pPr lvl="1"/>
            <a:r>
              <a:rPr lang="de-DE" dirty="0"/>
              <a:t>Lösungsvorschläge</a:t>
            </a:r>
          </a:p>
          <a:p>
            <a:pPr lvl="1"/>
            <a:r>
              <a:rPr lang="de-DE" dirty="0"/>
              <a:t>Relevante Inhalte und Beiträge</a:t>
            </a:r>
          </a:p>
          <a:p>
            <a:r>
              <a:rPr lang="de-DE" dirty="0" err="1"/>
              <a:t>Predictive</a:t>
            </a:r>
            <a:r>
              <a:rPr lang="de-DE" dirty="0"/>
              <a:t> Maintenance</a:t>
            </a:r>
          </a:p>
          <a:p>
            <a:pPr lvl="1"/>
            <a:r>
              <a:rPr lang="de-DE" dirty="0"/>
              <a:t>Wartungsintervallberechnung auf Basis des Verschleißes</a:t>
            </a:r>
          </a:p>
          <a:p>
            <a:pPr lvl="1"/>
            <a:r>
              <a:rPr lang="de-DE" dirty="0"/>
              <a:t>Analyse auf Basis von Erfahrungswerten</a:t>
            </a:r>
          </a:p>
          <a:p>
            <a:pPr lvl="1"/>
            <a:r>
              <a:rPr lang="de-DE" dirty="0"/>
              <a:t>Ziel: Kosten und Verzögerungen vermindern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Softwarelösungen – weitere Einsatzszenarien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597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der Sparkasse</a:t>
            </a:r>
          </a:p>
          <a:p>
            <a:r>
              <a:rPr lang="de-DE" dirty="0"/>
              <a:t>Parameterabfrage zu Name, Betrag</a:t>
            </a:r>
          </a:p>
          <a:p>
            <a:r>
              <a:rPr lang="de-DE" dirty="0"/>
              <a:t>Generiert personalisierte Videos</a:t>
            </a:r>
          </a:p>
          <a:p>
            <a:r>
              <a:rPr lang="de-DE" dirty="0"/>
              <a:t>Versand per Mail an „Schuldner“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 – </a:t>
            </a:r>
            <a:r>
              <a:rPr lang="de-DE" dirty="0" err="1"/>
              <a:t>Kwitt</a:t>
            </a:r>
            <a:r>
              <a:rPr lang="de-DE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Geld senden per Smartphone: Volksbanken machen mit bei Kwitt">
            <a:extLst>
              <a:ext uri="{FF2B5EF4-FFF2-40B4-BE49-F238E27FC236}">
                <a16:creationId xmlns:a16="http://schemas.microsoft.com/office/drawing/2014/main" xmlns="" id="{0EE2C0E9-3F81-4F3A-B640-1A0E4F7C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461" y="3205422"/>
            <a:ext cx="4900239" cy="27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EEF1C673-D6CD-4F22-A965-8861A7BBEACC}"/>
              </a:ext>
            </a:extLst>
          </p:cNvPr>
          <p:cNvSpPr txBox="1"/>
          <p:nvPr/>
        </p:nvSpPr>
        <p:spPr>
          <a:xfrm>
            <a:off x="8265712" y="6048227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Sparkasse</a:t>
            </a:r>
          </a:p>
        </p:txBody>
      </p:sp>
    </p:spTree>
    <p:extLst>
      <p:ext uri="{BB962C8B-B14F-4D97-AF65-F5344CB8AC3E}">
        <p14:creationId xmlns:p14="http://schemas.microsoft.com/office/powerpoint/2010/main" xmlns="" val="15982964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2099144"/>
            <a:ext cx="8915400" cy="3994153"/>
          </a:xfrm>
        </p:spPr>
        <p:txBody>
          <a:bodyPr/>
          <a:lstStyle/>
          <a:p>
            <a:r>
              <a:rPr lang="de-DE" dirty="0" err="1"/>
              <a:t>Chatbot</a:t>
            </a:r>
            <a:r>
              <a:rPr lang="de-DE" dirty="0"/>
              <a:t> von Vodafone</a:t>
            </a:r>
          </a:p>
          <a:p>
            <a:r>
              <a:rPr lang="de-DE" dirty="0"/>
              <a:t>Support zu</a:t>
            </a:r>
          </a:p>
          <a:p>
            <a:pPr lvl="1"/>
            <a:r>
              <a:rPr lang="de-DE" dirty="0"/>
              <a:t>Rechnungen</a:t>
            </a:r>
          </a:p>
          <a:p>
            <a:pPr lvl="1"/>
            <a:r>
              <a:rPr lang="de-DE" dirty="0"/>
              <a:t>Mobilfunkvertrag</a:t>
            </a:r>
          </a:p>
          <a:p>
            <a:pPr lvl="1"/>
            <a:r>
              <a:rPr lang="de-DE" dirty="0"/>
              <a:t>DSL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/>
              <a:t>Automatische Kategorisierung von Anliegen und selbstständige Lösung oder Weiterleitung </a:t>
            </a:r>
          </a:p>
          <a:p>
            <a:r>
              <a:rPr lang="de-DE" dirty="0"/>
              <a:t>Asynchrone Kommunikation über SMS oder Facebook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 – </a:t>
            </a:r>
            <a:r>
              <a:rPr lang="de-DE" dirty="0" err="1"/>
              <a:t>TOBi</a:t>
            </a:r>
            <a:r>
              <a:rPr lang="de-DE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8F1EAFF-81F9-46BE-A6E3-C80250CA2C15}"/>
              </a:ext>
            </a:extLst>
          </p:cNvPr>
          <p:cNvSpPr/>
          <p:nvPr/>
        </p:nvSpPr>
        <p:spPr bwMode="auto">
          <a:xfrm>
            <a:off x="1311965" y="6416703"/>
            <a:ext cx="1327868" cy="222636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2" name="Picture 4" descr="Bildergebnis fÃ¼r tobi vodafone">
            <a:extLst>
              <a:ext uri="{FF2B5EF4-FFF2-40B4-BE49-F238E27FC236}">
                <a16:creationId xmlns:a16="http://schemas.microsoft.com/office/drawing/2014/main" xmlns="" id="{02FC9656-A4F8-4AC4-88B5-7E34A834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6953" y="636575"/>
            <a:ext cx="4158601" cy="23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7CA3D2A1-C1A1-486B-B8D3-4199331184B5}"/>
              </a:ext>
            </a:extLst>
          </p:cNvPr>
          <p:cNvSpPr txBox="1"/>
          <p:nvPr/>
        </p:nvSpPr>
        <p:spPr>
          <a:xfrm>
            <a:off x="8456543" y="2557604"/>
            <a:ext cx="1144988" cy="202232"/>
          </a:xfrm>
          <a:prstGeom prst="rect">
            <a:avLst/>
          </a:prstGeom>
        </p:spPr>
        <p:txBody>
          <a:bodyPr wrap="none" rtlCol="0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900" kern="0" dirty="0">
                <a:solidFill>
                  <a:schemeClr val="bg2"/>
                </a:solidFill>
              </a:rPr>
              <a:t>Bild: Vodafone</a:t>
            </a:r>
          </a:p>
        </p:txBody>
      </p:sp>
    </p:spTree>
    <p:extLst>
      <p:ext uri="{BB962C8B-B14F-4D97-AF65-F5344CB8AC3E}">
        <p14:creationId xmlns:p14="http://schemas.microsoft.com/office/powerpoint/2010/main" xmlns="" val="2697652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jekt 1 - Folien">
  <a:themeElements>
    <a:clrScheme name="">
      <a:dk1>
        <a:srgbClr val="FFFFFF"/>
      </a:dk1>
      <a:lt1>
        <a:srgbClr val="FFFFFF"/>
      </a:lt1>
      <a:dk2>
        <a:srgbClr val="CBCBCB"/>
      </a:dk2>
      <a:lt2>
        <a:srgbClr val="000000"/>
      </a:lt2>
      <a:accent1>
        <a:srgbClr val="00CCFF"/>
      </a:accent1>
      <a:accent2>
        <a:srgbClr val="00FFCC"/>
      </a:accent2>
      <a:accent3>
        <a:srgbClr val="FFFFFF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ktübersic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>
        <a:normAutofit/>
      </a:bodyPr>
      <a:lstStyle>
        <a:defPPr marL="0" indent="0">
          <a:lnSpc>
            <a:spcPct val="150000"/>
          </a:lnSpc>
          <a:buFontTx/>
          <a:buNone/>
          <a:defRPr sz="2400" b="1" kern="0" dirty="0" smtClean="0"/>
        </a:defPPr>
      </a:lstStyle>
    </a:txDef>
  </a:objectDefaults>
  <a:extraClrSchemeLst>
    <a:extraClrScheme>
      <a:clrScheme name="Projektübersich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übersich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übersich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1 - Folien.thmx</Template>
  <TotalTime>0</TotalTime>
  <Words>402</Words>
  <Application>Microsoft Office PowerPoint</Application>
  <PresentationFormat>A4-Papier (210x297 mm)</PresentationFormat>
  <Paragraphs>99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Projekt 1 - Folien</vt:lpstr>
      <vt:lpstr>KI-Anwendungen im Bereich Kunden- und Self-Service. Aktueller Stand und Ausblick </vt:lpstr>
      <vt:lpstr>Gliederung</vt:lpstr>
      <vt:lpstr>Media Solutions GmbH</vt:lpstr>
      <vt:lpstr>Aufgaben im Kundenservice</vt:lpstr>
      <vt:lpstr>Besondere Challenges und Lösungsansätze im Kundenservice</vt:lpstr>
      <vt:lpstr>Softwarelösungen im Kundenservice</vt:lpstr>
      <vt:lpstr>Softwarelösungen – weitere Einsatzszenarien</vt:lpstr>
      <vt:lpstr>Projektbeispiel – Kwitt </vt:lpstr>
      <vt:lpstr>Projektbeispiel – TOBi </vt:lpstr>
      <vt:lpstr>Plattformen und Frameworks</vt:lpstr>
      <vt:lpstr>Ausblick</vt:lpstr>
      <vt:lpstr>Zukunftsszenarien</vt:lpstr>
      <vt:lpstr>Resümee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</dc:title>
  <dc:creator/>
  <cp:lastModifiedBy/>
  <cp:revision>2</cp:revision>
  <dcterms:created xsi:type="dcterms:W3CDTF">2014-11-26T13:29:51Z</dcterms:created>
  <dcterms:modified xsi:type="dcterms:W3CDTF">2019-04-07T16:35:41Z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