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73" r:id="rId3"/>
    <p:sldId id="294" r:id="rId4"/>
    <p:sldId id="261" r:id="rId5"/>
    <p:sldId id="257" r:id="rId6"/>
    <p:sldId id="258" r:id="rId7"/>
    <p:sldId id="259" r:id="rId8"/>
    <p:sldId id="296" r:id="rId9"/>
    <p:sldId id="295" r:id="rId10"/>
    <p:sldId id="260" r:id="rId11"/>
    <p:sldId id="291" r:id="rId12"/>
    <p:sldId id="263" r:id="rId13"/>
    <p:sldId id="264" r:id="rId14"/>
    <p:sldId id="323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269" r:id="rId38"/>
    <p:sldId id="290" r:id="rId39"/>
    <p:sldId id="305" r:id="rId40"/>
    <p:sldId id="306" r:id="rId41"/>
    <p:sldId id="307" r:id="rId42"/>
    <p:sldId id="308" r:id="rId43"/>
    <p:sldId id="324" r:id="rId44"/>
    <p:sldId id="284" r:id="rId45"/>
    <p:sldId id="285" r:id="rId46"/>
    <p:sldId id="325" r:id="rId47"/>
    <p:sldId id="292" r:id="rId48"/>
    <p:sldId id="293" r:id="rId49"/>
    <p:sldId id="265" r:id="rId50"/>
    <p:sldId id="278" r:id="rId51"/>
    <p:sldId id="279" r:id="rId52"/>
    <p:sldId id="281" r:id="rId53"/>
    <p:sldId id="282" r:id="rId54"/>
    <p:sldId id="283" r:id="rId55"/>
    <p:sldId id="286" r:id="rId56"/>
    <p:sldId id="288" r:id="rId57"/>
    <p:sldId id="26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44" autoAdjust="0"/>
  </p:normalViewPr>
  <p:slideViewPr>
    <p:cSldViewPr>
      <p:cViewPr>
        <p:scale>
          <a:sx n="77" d="100"/>
          <a:sy n="77" d="100"/>
        </p:scale>
        <p:origin x="-11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13683-C2F2-48E6-B722-874BAD97FB5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0FF1-84D8-4997-86F7-4D7A62B8D0A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0FF1-84D8-4997-86F7-4D7A62B8D0A8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87777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36975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48168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5319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0901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25018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07181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88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9919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51962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EC9EB9-920F-4789-B911-348878C0C7BD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BDAA526-9B78-44E5-B277-9F2D1FA7D8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kinfoline.com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0100" y="990600"/>
            <a:ext cx="7215238" cy="984885"/>
          </a:xfrm>
          <a:prstGeom prst="rect">
            <a:avLst/>
          </a:prstGeom>
          <a:gradFill rotWithShape="1">
            <a:gsLst>
              <a:gs pos="0">
                <a:schemeClr val="hlink">
                  <a:alpha val="49001"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prstDash val="lgDashDot"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reflection blurRad="6350" stA="52000" endA="300" endPos="35000" dir="5400000" sy="-100000" algn="bl" rotWithShape="0"/>
            <a:softEdge rad="12700"/>
          </a:effectLst>
          <a:scene3d>
            <a:camera prst="perspectiveRight"/>
            <a:lightRig rig="threePt" dir="t"/>
          </a:scene3d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Times New Roman" pitchFamily="18" charset="0"/>
                <a:cs typeface="Arial" charset="0"/>
              </a:rPr>
              <a:t>E-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Times New Roman" pitchFamily="18" charset="0"/>
                <a:cs typeface="Arial" charset="0"/>
              </a:rPr>
              <a:t>rx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Times New Roman" pitchFamily="18" charset="0"/>
                <a:cs typeface="Arial" charset="0"/>
              </a:rPr>
              <a:t> and Immunization(Vaccination) Portal</a:t>
            </a:r>
            <a:endParaRPr lang="en-US" sz="3200" b="1" dirty="0">
              <a:solidFill>
                <a:srgbClr val="C59A5B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97200" y="5068888"/>
            <a:ext cx="3175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a typeface="Times New Roman" pitchFamily="18" charset="0"/>
                <a:cs typeface="Arial" charset="0"/>
              </a:rPr>
              <a:t>Submitted To :-</a:t>
            </a:r>
          </a:p>
          <a:p>
            <a:pPr algn="ctr" eaLnBrk="0" hangingPunct="0">
              <a:defRPr/>
            </a:pPr>
            <a:r>
              <a:rPr lang="en-US" sz="2000" dirty="0" smtClean="0">
                <a:ea typeface="Times New Roman" pitchFamily="18" charset="0"/>
                <a:cs typeface="Arial" charset="0"/>
              </a:rPr>
              <a:t>Gujarat Technological </a:t>
            </a:r>
            <a:r>
              <a:rPr lang="en-US" sz="2000" dirty="0">
                <a:ea typeface="Times New Roman" pitchFamily="18" charset="0"/>
                <a:cs typeface="Arial" charset="0"/>
              </a:rPr>
              <a:t>Univerisity </a:t>
            </a:r>
          </a:p>
          <a:p>
            <a:pPr algn="ctr" eaLnBrk="0" hangingPunct="0">
              <a:defRPr/>
            </a:pPr>
            <a:endParaRPr lang="en-US" sz="2000" dirty="0">
              <a:ea typeface="Times New Roman" pitchFamily="18" charset="0"/>
              <a:cs typeface="Arial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1000" y="2971800"/>
            <a:ext cx="317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a typeface="Times New Roman" pitchFamily="18" charset="0"/>
                <a:cs typeface="Arial" charset="0"/>
              </a:rPr>
              <a:t>Guided By :-</a:t>
            </a:r>
          </a:p>
          <a:p>
            <a:pPr algn="ctr" eaLnBrk="0" hangingPunct="0">
              <a:defRPr/>
            </a:pPr>
            <a:r>
              <a:rPr lang="en-US" sz="2000" dirty="0">
                <a:ea typeface="Times New Roman" pitchFamily="18" charset="0"/>
                <a:cs typeface="Arial" charset="0"/>
              </a:rPr>
              <a:t>Mr. </a:t>
            </a:r>
            <a:r>
              <a:rPr lang="en-US" sz="2000" dirty="0" smtClean="0">
                <a:ea typeface="Times New Roman" pitchFamily="18" charset="0"/>
                <a:cs typeface="Arial" charset="0"/>
              </a:rPr>
              <a:t>Bharat </a:t>
            </a:r>
            <a:r>
              <a:rPr lang="en-US" sz="2000" dirty="0" err="1" smtClean="0">
                <a:ea typeface="Times New Roman" pitchFamily="18" charset="0"/>
                <a:cs typeface="Arial" charset="0"/>
              </a:rPr>
              <a:t>Chaudhari</a:t>
            </a:r>
            <a:endParaRPr lang="en-US" sz="2000" dirty="0">
              <a:ea typeface="Times New Roman" pitchFamily="18" charset="0"/>
              <a:cs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0" y="3048000"/>
            <a:ext cx="3175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a typeface="Times New Roman" pitchFamily="18" charset="0"/>
                <a:cs typeface="Arial" charset="0"/>
              </a:rPr>
              <a:t>Developed By </a:t>
            </a:r>
          </a:p>
          <a:p>
            <a:pPr>
              <a:defRPr/>
            </a:pPr>
            <a:r>
              <a:rPr lang="en-US" sz="2000" dirty="0" smtClean="0">
                <a:ea typeface="Times New Roman" pitchFamily="18" charset="0"/>
                <a:cs typeface="Arial" charset="0"/>
              </a:rPr>
              <a:t>Miss. </a:t>
            </a:r>
            <a:r>
              <a:rPr lang="en-US" sz="2000" dirty="0" err="1" smtClean="0">
                <a:ea typeface="Times New Roman" pitchFamily="18" charset="0"/>
                <a:cs typeface="Arial" charset="0"/>
              </a:rPr>
              <a:t>Kinjal</a:t>
            </a:r>
            <a:r>
              <a:rPr lang="en-US" sz="2000" dirty="0" smtClean="0"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ea typeface="Times New Roman" pitchFamily="18" charset="0"/>
                <a:cs typeface="Arial" charset="0"/>
              </a:rPr>
              <a:t>Jarodiya</a:t>
            </a:r>
            <a:endParaRPr lang="en-US" sz="2000" dirty="0">
              <a:ea typeface="Times New Roman" pitchFamily="18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dirty="0" err="1" smtClean="0">
                <a:ea typeface="Times New Roman" pitchFamily="18" charset="0"/>
                <a:cs typeface="Arial" charset="0"/>
              </a:rPr>
              <a:t>Miss.Bhakti</a:t>
            </a:r>
            <a:r>
              <a:rPr lang="en-US" sz="2000" dirty="0" smtClean="0"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ea typeface="Times New Roman" pitchFamily="18" charset="0"/>
                <a:cs typeface="Arial" charset="0"/>
              </a:rPr>
              <a:t>Govani</a:t>
            </a:r>
            <a:endParaRPr lang="en-US" sz="2000" dirty="0" smtClean="0">
              <a:ea typeface="Times New Roman" pitchFamily="18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dirty="0" smtClean="0">
                <a:ea typeface="Times New Roman" pitchFamily="18" charset="0"/>
                <a:cs typeface="Arial" charset="0"/>
              </a:rPr>
              <a:t>Miss. </a:t>
            </a:r>
            <a:r>
              <a:rPr lang="en-US" sz="2000" dirty="0" err="1" smtClean="0">
                <a:ea typeface="Times New Roman" pitchFamily="18" charset="0"/>
                <a:cs typeface="Arial" charset="0"/>
              </a:rPr>
              <a:t>Komal</a:t>
            </a:r>
            <a:r>
              <a:rPr lang="en-US" sz="2000" dirty="0" smtClean="0"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ea typeface="Times New Roman" pitchFamily="18" charset="0"/>
                <a:cs typeface="Arial" charset="0"/>
              </a:rPr>
              <a:t>Tripathi</a:t>
            </a:r>
            <a:endParaRPr lang="en-US" sz="2000" dirty="0"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857364"/>
            <a:ext cx="7854696" cy="42862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Clr>
                <a:schemeClr val="tx2"/>
              </a:buClr>
            </a:pP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Administrator</a:t>
            </a:r>
          </a:p>
          <a:p>
            <a:pPr lvl="0" algn="l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administrator has the full fledged rights over the EIP.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create/delete an account.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view the accounts.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change the password.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hide any kind of features from the both of users.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Insert/delete/edit the information of available on EIP.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access all the accounts of the Doctor/Patients/Staff Members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851648" cy="1057284"/>
          </a:xfrm>
        </p:spPr>
        <p:txBody>
          <a:bodyPr>
            <a:noAutofit/>
          </a:bodyPr>
          <a:lstStyle/>
          <a:p>
            <a:pPr algn="l"/>
            <a:r>
              <a:rPr lang="en-GB" sz="2800" u="sng" dirty="0" smtClean="0">
                <a:latin typeface="Times New Roman" pitchFamily="18" charset="0"/>
                <a:cs typeface="Times New Roman" pitchFamily="18" charset="0"/>
              </a:rPr>
              <a:t>Modules To Achieve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1785926"/>
            <a:ext cx="77867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Moderator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accounts (add a list of Doctors names and list of his Patients)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Generate a Vaccination Chart</a:t>
            </a:r>
          </a:p>
          <a:p>
            <a:pPr lvl="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View Doctor’s  given Prescription</a:t>
            </a:r>
          </a:p>
          <a:p>
            <a:pPr lvl="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Sent SMS or E-mail to  Patients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tx2"/>
              </a:buClr>
              <a:buNone/>
            </a:pP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Doctor</a:t>
            </a:r>
          </a:p>
          <a:p>
            <a:pPr lvl="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Prescription for particular patients.</a:t>
            </a:r>
          </a:p>
          <a:p>
            <a:pPr lvl="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Old Patients details.</a:t>
            </a:r>
          </a:p>
          <a:p>
            <a:pPr lvl="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Medical data as well as personal data.</a:t>
            </a:r>
          </a:p>
          <a:p>
            <a:pPr lvl="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 Vaccine Item.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896"/>
            <a:ext cx="8229600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tx2"/>
              </a:buClr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Patients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 / Registration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, Delete or Update detail 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000" dirty="0" smtClean="0"/>
              <a:t>vaccination alert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Get information about vaccination interactions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728" y="2357430"/>
            <a:ext cx="62712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u="sng" dirty="0" err="1" smtClean="0">
                <a:ln w="1905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6600" b="1" u="sng" dirty="0" smtClean="0">
                <a:ln w="1905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Design</a:t>
            </a:r>
            <a:endParaRPr lang="en-US" b="1" u="sng" dirty="0">
              <a:ln w="1905">
                <a:solidFill>
                  <a:schemeClr val="tx2">
                    <a:lumMod val="50000"/>
                  </a:schemeClr>
                </a:solidFill>
              </a:ln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7308" y="428612"/>
            <a:ext cx="8229600" cy="1143000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tabLst>
                <a:tab pos="179388" algn="l"/>
              </a:tabLst>
            </a:pPr>
            <a:r>
              <a:rPr lang="en-US" sz="2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1.Table </a:t>
            </a:r>
            <a:r>
              <a:rPr lang="en-US" sz="2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Name: Child _Patient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 </a:t>
            </a:r>
            <a:r>
              <a:rPr lang="en-US" sz="20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Patient_No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6" y="1357296"/>
          <a:ext cx="7215239" cy="5500699"/>
        </p:xfrm>
        <a:graphic>
          <a:graphicData uri="http://schemas.openxmlformats.org/drawingml/2006/table">
            <a:tbl>
              <a:tblPr/>
              <a:tblGrid>
                <a:gridCol w="2264626"/>
                <a:gridCol w="1684660"/>
                <a:gridCol w="1249095"/>
                <a:gridCol w="2016858"/>
              </a:tblGrid>
              <a:tr h="2167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 b="1" dirty="0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7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Patient_Id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Unique key generated for patient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Patient_User_Name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Unique username for login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Password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Varchar(30)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Password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First_Name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Patient first name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Last_Name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Patient last name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Gender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Varchar(10)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Male /female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Birth_Date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(40)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Birth date of patient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Birth_Time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Time of birth of patient 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Birth_Time_Unit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Varchar(10)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 dirty="0">
                          <a:latin typeface="Times New Roman"/>
                          <a:ea typeface="Times New Roman"/>
                          <a:cs typeface="Times New Roman"/>
                        </a:rPr>
                        <a:t>Am or pm</a:t>
                      </a:r>
                      <a:endParaRPr lang="en-IN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 dirty="0" err="1">
                          <a:latin typeface="Times New Roman"/>
                          <a:ea typeface="Times New Roman"/>
                          <a:cs typeface="Times New Roman"/>
                        </a:rPr>
                        <a:t>Blood_Group</a:t>
                      </a:r>
                      <a:endParaRPr lang="en-IN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Blood group of patient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Weight_At_Birth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(20)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Weight at birth time of patient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Height_At_Birth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(20)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Height at birth time of patient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Heartbit_At_Birth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(20)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Heartbeat at birth time of patient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Delivery_Type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(20)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Type of delivery that normal or suzerain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Any_Abnormal_Symptoms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Abnormal condition if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latin typeface="Times New Roman"/>
                          <a:ea typeface="Times New Roman"/>
                          <a:cs typeface="Times New Roman"/>
                        </a:rPr>
                        <a:t>Varchar(60)</a:t>
                      </a:r>
                      <a:endParaRPr lang="en-IN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7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700" dirty="0">
                          <a:latin typeface="Times New Roman"/>
                          <a:ea typeface="Times New Roman"/>
                          <a:cs typeface="Times New Roman"/>
                        </a:rPr>
                        <a:t>Data of record</a:t>
                      </a:r>
                      <a:endParaRPr lang="en-IN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773" marR="41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928800"/>
          <a:ext cx="8143933" cy="4929199"/>
        </p:xfrm>
        <a:graphic>
          <a:graphicData uri="http://schemas.openxmlformats.org/drawingml/2006/table">
            <a:tbl>
              <a:tblPr/>
              <a:tblGrid>
                <a:gridCol w="2205161"/>
                <a:gridCol w="1662892"/>
                <a:gridCol w="1506799"/>
                <a:gridCol w="2769081"/>
              </a:tblGrid>
              <a:tr h="4816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 b="1" dirty="0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1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3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Parent_Id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Unique key generated for parent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Patient_Id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Foreign key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Refer to Patient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latin typeface="Times New Roman"/>
                          <a:ea typeface="Times New Roman"/>
                          <a:cs typeface="Times New Roman"/>
                        </a:rPr>
                        <a:t>First_Name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First name of parent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Last_Name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Last name of parent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Age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Number 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Age of parent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3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Relation_With_Child_Patient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Relation with child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Blood_Group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Blood group of parent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Contact_Information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Varchar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Contact details of parent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3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Contact_No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Number 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Times New Roman"/>
                        </a:rPr>
                        <a:t>Mobile no of parent for reminder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latin typeface="Times New Roman"/>
                          <a:ea typeface="Times New Roman"/>
                          <a:cs typeface="Times New Roman"/>
                        </a:rPr>
                        <a:t>Email_Id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Varchar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Email id for reminder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Occupation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Times New Roman"/>
                        </a:rPr>
                        <a:t>Occupation of parent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480" marR="65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1103061" y="642918"/>
            <a:ext cx="357591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Table Name: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Parent_Details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Parent_Id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Foreign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Patient_No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1472" y="2331720"/>
          <a:ext cx="7929618" cy="3597611"/>
        </p:xfrm>
        <a:graphic>
          <a:graphicData uri="http://schemas.openxmlformats.org/drawingml/2006/table">
            <a:tbl>
              <a:tblPr/>
              <a:tblGrid>
                <a:gridCol w="2056631"/>
                <a:gridCol w="1887343"/>
                <a:gridCol w="1641658"/>
                <a:gridCol w="2343986"/>
              </a:tblGrid>
              <a:tr h="449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94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Insurance_Id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It is for insurance number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Patient_Id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Ref to patient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94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Insurance_Company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(40)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Name of insurance company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94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Contact_Info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(60)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Contact information of insurance company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6193" name="Rectangle 1"/>
          <p:cNvSpPr>
            <a:spLocks noChangeArrowheads="1"/>
          </p:cNvSpPr>
          <p:nvPr/>
        </p:nvSpPr>
        <p:spPr bwMode="auto">
          <a:xfrm>
            <a:off x="502919" y="785794"/>
            <a:ext cx="38722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Table Name: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Insurance_Details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Insurance_Id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Foreign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Patient_Id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85786" y="2589530"/>
          <a:ext cx="7429551" cy="2839734"/>
        </p:xfrm>
        <a:graphic>
          <a:graphicData uri="http://schemas.openxmlformats.org/drawingml/2006/table">
            <a:tbl>
              <a:tblPr/>
              <a:tblGrid>
                <a:gridCol w="2715270"/>
                <a:gridCol w="1496003"/>
                <a:gridCol w="1379611"/>
                <a:gridCol w="1838667"/>
              </a:tblGrid>
              <a:tr h="5995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4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File_Id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medical report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45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Patient_No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Refer to patient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45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File_Name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 (50)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Report of  health data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45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File_Path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5169" name="Rectangle 1"/>
          <p:cNvSpPr>
            <a:spLocks noChangeArrowheads="1"/>
          </p:cNvSpPr>
          <p:nvPr/>
        </p:nvSpPr>
        <p:spPr bwMode="auto">
          <a:xfrm>
            <a:off x="500098" y="928670"/>
            <a:ext cx="328006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Table Name: 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File_Upload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File_Id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Foreign key: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Patient_No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50" y="2331720"/>
          <a:ext cx="7572425" cy="4169112"/>
        </p:xfrm>
        <a:graphic>
          <a:graphicData uri="http://schemas.openxmlformats.org/drawingml/2006/table">
            <a:tbl>
              <a:tblPr/>
              <a:tblGrid>
                <a:gridCol w="2302912"/>
                <a:gridCol w="1696367"/>
                <a:gridCol w="1484117"/>
                <a:gridCol w="2089029"/>
              </a:tblGrid>
              <a:tr h="521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vaccine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Name of the vaccine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No_Of_Dose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Dose of vaccine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For_Whom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Male/Female/Both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Vaccine_Type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Drop/Injection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Routine/Special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Rounite /Special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Detail of vaccine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145" name="Rectangle 1"/>
          <p:cNvSpPr>
            <a:spLocks noChangeArrowheads="1"/>
          </p:cNvSpPr>
          <p:nvPr/>
        </p:nvSpPr>
        <p:spPr bwMode="auto">
          <a:xfrm>
            <a:off x="214346" y="928670"/>
            <a:ext cx="36238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Table Name:  Vaccine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Primary key: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Vaccine_Id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57406" y="314348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lnSpc>
                <a:spcPct val="90000"/>
              </a:lnSpc>
              <a:defRPr/>
            </a:pPr>
            <a:endParaRPr lang="en-US" sz="4400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76" y="552053"/>
            <a:ext cx="350583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880" y="1214422"/>
            <a:ext cx="85344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title:  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Immunization(Vaccination) Portal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J2EE With My SQL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 </a:t>
            </a:r>
          </a:p>
          <a:p>
            <a:pP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Size: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pP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Developer, Programmer</a:t>
            </a:r>
          </a:p>
          <a:p>
            <a:pP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Guide:	Mr.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Acharya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Guide: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Bharat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Chaudhari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en-US" sz="2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Font 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J2EE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Platform:		</a:t>
            </a:r>
            <a:r>
              <a:rPr lang="en-US" sz="2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Back End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 SQL Server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162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48" y="2071678"/>
          <a:ext cx="6757697" cy="3286148"/>
        </p:xfrm>
        <a:graphic>
          <a:graphicData uri="http://schemas.openxmlformats.org/drawingml/2006/table">
            <a:tbl>
              <a:tblPr/>
              <a:tblGrid>
                <a:gridCol w="1854039"/>
                <a:gridCol w="1459704"/>
                <a:gridCol w="1233313"/>
                <a:gridCol w="2210641"/>
              </a:tblGrid>
              <a:tr h="12581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4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Drugs_Id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drug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4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Drugs_Name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 drugs 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121" name="Rectangle 1"/>
          <p:cNvSpPr>
            <a:spLocks noChangeArrowheads="1"/>
          </p:cNvSpPr>
          <p:nvPr/>
        </p:nvSpPr>
        <p:spPr bwMode="auto">
          <a:xfrm>
            <a:off x="703495" y="1006602"/>
            <a:ext cx="32255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Table Name: Drugs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Drug_Id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28662" y="2395853"/>
          <a:ext cx="7143800" cy="4033542"/>
        </p:xfrm>
        <a:graphic>
          <a:graphicData uri="http://schemas.openxmlformats.org/drawingml/2006/table">
            <a:tbl>
              <a:tblPr/>
              <a:tblGrid>
                <a:gridCol w="1991254"/>
                <a:gridCol w="1536848"/>
                <a:gridCol w="1301432"/>
                <a:gridCol w="2314266"/>
              </a:tblGrid>
              <a:tr h="8216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1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Vaccine_Dose_Id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vaccine dose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1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(ref to vaccine)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latin typeface="Times New Roman"/>
                          <a:ea typeface="Times New Roman"/>
                          <a:cs typeface="Times New Roman"/>
                        </a:rPr>
                        <a:t>Age_Range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Range of age that given vaccine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1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Optional_Mandatory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Optional or mandatory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1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Details of vaccine dose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671509" y="714356"/>
            <a:ext cx="390049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7. Table Name: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Vaccine_Dose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Primary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Vaccine_Dose_Id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Foreign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Vaccine_Id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8596" y="1785929"/>
          <a:ext cx="8429684" cy="4908900"/>
        </p:xfrm>
        <a:graphic>
          <a:graphicData uri="http://schemas.openxmlformats.org/drawingml/2006/table">
            <a:tbl>
              <a:tblPr/>
              <a:tblGrid>
                <a:gridCol w="2412436"/>
                <a:gridCol w="1674124"/>
                <a:gridCol w="1308659"/>
                <a:gridCol w="3034465"/>
              </a:tblGrid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Vaccination_Record_Id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no of record vaccination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 vaccine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Vaccine_Dose_Id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vaccine dose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Patient_Id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patient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(30)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Vaccination_Date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Varchar(60)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Date of vaccination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6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Weight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Weight of baby at the vaccination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6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Height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Height of baby at the vaccination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6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Pluses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Pluses of baby at the vaccination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Details of vaccination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 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Id of healthcare provider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1073" name="Rectangle 1"/>
          <p:cNvSpPr>
            <a:spLocks noChangeArrowheads="1"/>
          </p:cNvSpPr>
          <p:nvPr/>
        </p:nvSpPr>
        <p:spPr bwMode="auto">
          <a:xfrm>
            <a:off x="633323" y="642918"/>
            <a:ext cx="67681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8. Table Name: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Vaccination_Record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Vaccination_Record_Id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Foreign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Vaccine_Id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Vaccine_Dose_Id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Patient_No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47" y="2468880"/>
          <a:ext cx="7643866" cy="4031952"/>
        </p:xfrm>
        <a:graphic>
          <a:graphicData uri="http://schemas.openxmlformats.org/drawingml/2006/table">
            <a:tbl>
              <a:tblPr/>
              <a:tblGrid>
                <a:gridCol w="2389231"/>
                <a:gridCol w="1569110"/>
                <a:gridCol w="1359895"/>
                <a:gridCol w="2325630"/>
              </a:tblGrid>
              <a:tr h="671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Vaccination_Interaction_Id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vaccination interaction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Patient_Id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patient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Vaccine_Dose_Id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vccinedose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doctor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Interaction_Id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Id of interaction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184864" y="913139"/>
            <a:ext cx="90645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9.  Table Name: Vaccination _Interaction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Vaccination_Interaction_Id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Foreign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Child_Patient_Id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Vaccination_Id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Interaction_Id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48" y="2000243"/>
          <a:ext cx="7929617" cy="4857757"/>
        </p:xfrm>
        <a:graphic>
          <a:graphicData uri="http://schemas.openxmlformats.org/drawingml/2006/table">
            <a:tbl>
              <a:tblPr/>
              <a:tblGrid>
                <a:gridCol w="2490702"/>
                <a:gridCol w="1599987"/>
                <a:gridCol w="1296138"/>
                <a:gridCol w="2542790"/>
              </a:tblGrid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MedicationId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no of visit docter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Patient_Id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patient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96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the health care provider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Complain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Varchar(60)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Reason for doctor visit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Drugs_Id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drug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Dose_Qty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Dose Qty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Unit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Type of dose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No_Of_Times_In_A_Day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No of times in a day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No_Of_Days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Days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Varchar(60)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Date of medication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714348" y="785794"/>
            <a:ext cx="70723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10. Table Name: Medication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Medication_Id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Foreign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Patient_Id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Drugs_Id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2911" y="1571616"/>
          <a:ext cx="7858179" cy="5214971"/>
        </p:xfrm>
        <a:graphic>
          <a:graphicData uri="http://schemas.openxmlformats.org/drawingml/2006/table">
            <a:tbl>
              <a:tblPr/>
              <a:tblGrid>
                <a:gridCol w="2224792"/>
                <a:gridCol w="1665584"/>
                <a:gridCol w="1429854"/>
                <a:gridCol w="2537949"/>
              </a:tblGrid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IN" sz="1000" b="1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0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Id of  interaction 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User_Name 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varchar(30)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Username for login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Password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Password for login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Email_Id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Email id of user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First_Name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First name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Last_Name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Last name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Birth_Date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Birth date of user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Address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Address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City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City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State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State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Country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Country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Mobile_No_1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Number(20)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Mobile no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Mobile_No_2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Number(20)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Mobile no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Gender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Varchar(10)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Gender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Education_Qualification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Times New Roman"/>
                        </a:rPr>
                        <a:t>Varchar(30)</a:t>
                      </a:r>
                      <a:endParaRPr lang="en-IN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latin typeface="Times New Roman"/>
                          <a:ea typeface="Times New Roman"/>
                          <a:cs typeface="Times New Roman"/>
                        </a:rPr>
                        <a:t>Education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8001" name="Rectangle 1"/>
          <p:cNvSpPr>
            <a:spLocks noChangeArrowheads="1"/>
          </p:cNvSpPr>
          <p:nvPr/>
        </p:nvSpPr>
        <p:spPr bwMode="auto">
          <a:xfrm>
            <a:off x="214346" y="828660"/>
            <a:ext cx="6607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11. Table Name: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User_Detail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Primary key: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1472" y="2606040"/>
          <a:ext cx="7858180" cy="3823356"/>
        </p:xfrm>
        <a:graphic>
          <a:graphicData uri="http://schemas.openxmlformats.org/drawingml/2006/table">
            <a:tbl>
              <a:tblPr/>
              <a:tblGrid>
                <a:gridCol w="2203285"/>
                <a:gridCol w="1687091"/>
                <a:gridCol w="1429855"/>
                <a:gridCol w="2537949"/>
              </a:tblGrid>
              <a:tr h="63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Interation_Id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 interaction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Vaccine_Id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Vaccine 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Interaction_Type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Varchar(20)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Type of interaction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Drug_Id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Drug 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(50)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Details of interaction 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142908" y="971536"/>
            <a:ext cx="44953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12. Table Name: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Interaction_Details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Primary key: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Interation_Id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Foreign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vaccine_Id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Drugs_Id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85786" y="2000239"/>
          <a:ext cx="7429552" cy="4000531"/>
        </p:xfrm>
        <a:graphic>
          <a:graphicData uri="http://schemas.openxmlformats.org/drawingml/2006/table">
            <a:tbl>
              <a:tblPr/>
              <a:tblGrid>
                <a:gridCol w="2083105"/>
                <a:gridCol w="1595068"/>
                <a:gridCol w="1351863"/>
                <a:gridCol w="2399516"/>
              </a:tblGrid>
              <a:tr h="646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9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Menu_Id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 menu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9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Menu_Templet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Menu Head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9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Menu_Href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Link of menu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9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Type of user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9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Priority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Priority for list menu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9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Parent_Id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For submenu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5953" name="Rectangle 1"/>
          <p:cNvSpPr>
            <a:spLocks noChangeArrowheads="1"/>
          </p:cNvSpPr>
          <p:nvPr/>
        </p:nvSpPr>
        <p:spPr bwMode="auto">
          <a:xfrm>
            <a:off x="214346" y="857232"/>
            <a:ext cx="40582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13. Table Name: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Menu_Description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Primary key: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71538" y="2880360"/>
          <a:ext cx="6400507" cy="2406028"/>
        </p:xfrm>
        <a:graphic>
          <a:graphicData uri="http://schemas.openxmlformats.org/drawingml/2006/table">
            <a:tbl>
              <a:tblPr/>
              <a:tblGrid>
                <a:gridCol w="1794581"/>
                <a:gridCol w="1374140"/>
                <a:gridCol w="1164620"/>
                <a:gridCol w="2067166"/>
              </a:tblGrid>
              <a:tr h="6015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IN" sz="1200" b="1" dirty="0">
                          <a:latin typeface="Times New Roman"/>
                          <a:ea typeface="Times New Roman"/>
                          <a:cs typeface="Times New Roman"/>
                        </a:rPr>
                        <a:t>Column 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Data type(size)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179070" algn="l"/>
                        </a:tabLs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5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Menu_Id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 menu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5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 err="1"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Number(50)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Id of user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5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</a:rPr>
                        <a:t>Varchar(10)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Type of user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-32" y="971536"/>
            <a:ext cx="42965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14. Table Name: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Menu_Rights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93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Foreign key: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User_Id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2143116"/>
            <a:ext cx="54292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u="sng" dirty="0" smtClean="0">
                <a:ln w="1905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sz="8000" b="1" u="sng" dirty="0">
              <a:ln w="1905">
                <a:solidFill>
                  <a:schemeClr val="tx2">
                    <a:lumMod val="50000"/>
                  </a:schemeClr>
                </a:solidFill>
              </a:ln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47800"/>
            <a:ext cx="8458200" cy="45981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Company Name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Bhask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 : 	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Website :  		</a:t>
            </a:r>
          </a:p>
          <a:p>
            <a:pPr>
              <a:defRPr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Mission: 		To give better knowledge and help in 				the development of IT field in our 					country.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414" y="571480"/>
            <a:ext cx="354904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Company Profile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5786" y="714356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(1)   </a:t>
            </a:r>
            <a:r>
              <a:rPr lang="en-IN" sz="2800" b="1" u="sng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en-IN" sz="2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Patient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500166" y="2285992"/>
          <a:ext cx="6643734" cy="3929090"/>
        </p:xfrm>
        <a:graphic>
          <a:graphicData uri="http://schemas.openxmlformats.org/presentationml/2006/ole">
            <p:oleObj spid="_x0000_s86018" name="Visio" r:id="rId3" imgW="3212317" imgH="2675704" progId="Visio.Drawing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357166"/>
            <a:ext cx="8305800" cy="1143000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Doctor</a:t>
            </a:r>
            <a:endParaRPr lang="en-IN" sz="22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1000100" y="2000240"/>
          <a:ext cx="6715172" cy="4643470"/>
        </p:xfrm>
        <a:graphic>
          <a:graphicData uri="http://schemas.openxmlformats.org/presentationml/2006/ole">
            <p:oleObj spid="_x0000_s87042" name="Visio" r:id="rId3" imgW="4440055" imgH="4961893" progId="Visio.Drawing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143000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Administrator &amp; For Moderator</a:t>
            </a:r>
            <a:endParaRPr lang="en-IN" sz="22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000100" y="1609725"/>
          <a:ext cx="6772275" cy="5248275"/>
        </p:xfrm>
        <a:graphic>
          <a:graphicData uri="http://schemas.openxmlformats.org/presentationml/2006/ole">
            <p:oleObj spid="_x0000_s88066" name="Visio" r:id="rId3" imgW="7536255" imgH="6630437" progId="Visio.Drawing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7308" y="-71462"/>
            <a:ext cx="8229600" cy="1143000"/>
          </a:xfrm>
        </p:spPr>
        <p:txBody>
          <a:bodyPr/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5"/>
            <a:ext cx="8429653" cy="52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2994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Context Diagram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90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3"/>
            <a:ext cx="7929618" cy="5286388"/>
          </a:xfrm>
          <a:prstGeom prst="rect">
            <a:avLst/>
          </a:prstGeom>
          <a:noFill/>
        </p:spPr>
      </p:pic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530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32" y="-71454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0-Level  Data Flow Diagram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0" y="1071546"/>
          <a:ext cx="9144000" cy="5786454"/>
        </p:xfrm>
        <a:graphic>
          <a:graphicData uri="http://schemas.openxmlformats.org/presentationml/2006/ole">
            <p:oleObj spid="_x0000_s104449" name="Visio" r:id="rId3" imgW="7306668" imgH="10330646" progId="Visio.Drawing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-16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1-Level Data Flow Diagram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-142908" y="1214422"/>
          <a:ext cx="9144000" cy="5572140"/>
        </p:xfrm>
        <a:graphic>
          <a:graphicData uri="http://schemas.openxmlformats.org/presentationml/2006/ole">
            <p:oleObj spid="_x0000_s105473" name="Visio" r:id="rId3" imgW="7710241" imgH="9108932" progId="Visio.Drawing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8746" y="-71462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Flow Diagram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00105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0034" y="691202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(7)  </a:t>
            </a:r>
            <a:r>
              <a:rPr lang="en-US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RELATIONSHIP AND DIAGRAM</a:t>
            </a: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786741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-71454"/>
            <a:ext cx="83058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(8) 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928662" y="1357298"/>
          <a:ext cx="7215238" cy="5500702"/>
        </p:xfrm>
        <a:graphic>
          <a:graphicData uri="http://schemas.openxmlformats.org/presentationml/2006/ole">
            <p:oleObj spid="_x0000_s106499" name="Visio" r:id="rId3" imgW="4294058" imgH="4609707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282" y="1357298"/>
            <a:ext cx="285752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24" y="1643050"/>
            <a:ext cx="8229600" cy="4857784"/>
          </a:xfrm>
        </p:spPr>
        <p:txBody>
          <a:bodyPr>
            <a:noAutofit/>
          </a:bodyPr>
          <a:lstStyle/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Motivation for the work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Modules to Achieve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Testing result Using the Screen Shots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 and  software requirements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Model 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schedule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Roles And Responsibility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Scope and limitations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 &amp; Future Extensions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 / Bibliography</a:t>
            </a:r>
          </a:p>
          <a:p>
            <a:pPr marL="239144" indent="-239144">
              <a:buFont typeface="Wingdings" panose="05000000000000000000" pitchFamily="2" charset="2"/>
              <a:buChar char="q"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39144" indent="-239144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2994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Index</a:t>
            </a:r>
            <a:endParaRPr lang="en-IN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357158" y="219095"/>
          <a:ext cx="8429652" cy="6638905"/>
        </p:xfrm>
        <a:graphic>
          <a:graphicData uri="http://schemas.openxmlformats.org/presentationml/2006/ole">
            <p:oleObj spid="_x0000_s108545" name="Visio" r:id="rId3" imgW="5063758" imgH="9121376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1142984"/>
            <a:ext cx="235745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Vaccination</a:t>
            </a:r>
            <a:endParaRPr lang="en-I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1928794" y="428604"/>
          <a:ext cx="6000792" cy="6810375"/>
        </p:xfrm>
        <a:graphic>
          <a:graphicData uri="http://schemas.openxmlformats.org/presentationml/2006/ole">
            <p:oleObj spid="_x0000_s107521" name="Visio" r:id="rId3" imgW="2181637" imgH="6283153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66" y="1000108"/>
            <a:ext cx="200023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Medication</a:t>
            </a:r>
            <a:endParaRPr lang="en-I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-24"/>
            <a:ext cx="8305800" cy="1143000"/>
          </a:xfrm>
        </p:spPr>
        <p:txBody>
          <a:bodyPr>
            <a:no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(9) 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State Transition Diagram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071538" y="1142984"/>
          <a:ext cx="7143800" cy="5500702"/>
        </p:xfrm>
        <a:graphic>
          <a:graphicData uri="http://schemas.openxmlformats.org/presentationml/2006/ole">
            <p:oleObj spid="_x0000_s109569" name="Visio" r:id="rId3" imgW="6170462" imgH="7196045" progId="Visio.Drawing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5786" y="714356"/>
            <a:ext cx="78581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</a:rPr>
              <a:t>SCREEN</a:t>
            </a:r>
          </a:p>
          <a:p>
            <a:pPr algn="ctr">
              <a:defRPr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</a:rPr>
              <a:t>LAYOUT</a:t>
            </a:r>
          </a:p>
          <a:p>
            <a:pPr algn="ctr">
              <a:defRPr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</a:rPr>
              <a:t>OF</a:t>
            </a:r>
          </a:p>
          <a:p>
            <a:pPr algn="ctr">
              <a:defRPr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</a:rPr>
              <a:t>ONLINE</a:t>
            </a:r>
          </a:p>
          <a:p>
            <a:pPr algn="ctr">
              <a:defRPr/>
            </a:pPr>
            <a:r>
              <a:rPr lang="en-US" sz="8000" b="1" dirty="0" smtClean="0">
                <a:solidFill>
                  <a:schemeClr val="tx2"/>
                </a:solidFill>
                <a:latin typeface="Times New Roman" pitchFamily="18" charset="0"/>
              </a:rPr>
              <a:t>LIBRARY</a:t>
            </a:r>
            <a:endParaRPr lang="en-US" sz="8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Kinjal Jarodiya\Pictures\Capture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535" y="1747860"/>
            <a:ext cx="6978929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928662" y="928670"/>
            <a:ext cx="7286676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 In Page</a:t>
            </a:r>
            <a:endParaRPr lang="en-I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Kinjal Jarodiya\Pictures\k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42955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857224" y="571480"/>
            <a:ext cx="7286676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About Hospital Info Page</a:t>
            </a:r>
            <a:endParaRPr lang="en-I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7217" name="rectole0000000030"/>
          <p:cNvGraphicFramePr>
            <a:graphicFrameLocks/>
          </p:cNvGraphicFramePr>
          <p:nvPr/>
        </p:nvGraphicFramePr>
        <p:xfrm>
          <a:off x="285752" y="1357298"/>
          <a:ext cx="8643966" cy="4786346"/>
        </p:xfrm>
        <a:graphic>
          <a:graphicData uri="http://schemas.openxmlformats.org/presentationml/2006/ole">
            <p:oleObj spid="_x0000_s137217" name="Picture" r:id="rId3" imgW="0" imgH="0" progId="StaticMetafile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 flipH="1">
            <a:off x="285720" y="814312"/>
            <a:ext cx="7286676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Registration </a:t>
            </a:r>
            <a:r>
              <a:rPr lang="en-I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Page</a:t>
            </a:r>
            <a:endParaRPr lang="en-I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0897" name="rectole0000000031"/>
          <p:cNvGraphicFramePr>
            <a:graphicFrameLocks noChangeAspect="1"/>
          </p:cNvGraphicFramePr>
          <p:nvPr/>
        </p:nvGraphicFramePr>
        <p:xfrm>
          <a:off x="785786" y="1071546"/>
          <a:ext cx="7643866" cy="5357850"/>
        </p:xfrm>
        <a:graphic>
          <a:graphicData uri="http://schemas.openxmlformats.org/presentationml/2006/ole">
            <p:oleObj spid="_x0000_s80897" name="Picture" r:id="rId3" imgW="0" imgH="0" progId="StaticMetafile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 flipH="1">
            <a:off x="1285852" y="571480"/>
            <a:ext cx="7286676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Vaccine Detail</a:t>
            </a:r>
            <a:r>
              <a:rPr lang="en-I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Page</a:t>
            </a:r>
            <a:endParaRPr lang="en-I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9873" name="rectole0000000033"/>
          <p:cNvGraphicFramePr>
            <a:graphicFrameLocks noChangeAspect="1"/>
          </p:cNvGraphicFramePr>
          <p:nvPr/>
        </p:nvGraphicFramePr>
        <p:xfrm>
          <a:off x="642910" y="1142984"/>
          <a:ext cx="7786742" cy="5072098"/>
        </p:xfrm>
        <a:graphic>
          <a:graphicData uri="http://schemas.openxmlformats.org/presentationml/2006/ole">
            <p:oleObj spid="_x0000_s79873" name="Picture" r:id="rId3" imgW="0" imgH="0" progId="StaticMetafile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 flipH="1">
            <a:off x="1000100" y="642918"/>
            <a:ext cx="7286676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Report Attachment </a:t>
            </a:r>
            <a:r>
              <a:rPr lang="en-I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endParaRPr lang="en-I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89120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Font typeface="Wingdings" pitchFamily="2" charset="2"/>
              <a:buChar char="v"/>
            </a:pPr>
            <a:r>
              <a:rPr lang="en-GB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Client side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Operating System Independent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Web browser(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Mozila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Firefox, Internet Explorer etc.)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Internet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Server side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Front – end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J2EE,JSP,SERVLET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Back-end: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My SQL Server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Internet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Web browser(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Mozila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Firefox, Internet Explorer etc.)</a:t>
            </a:r>
          </a:p>
          <a:p>
            <a:pPr marL="0" indent="0">
              <a:buClr>
                <a:schemeClr val="tx2"/>
              </a:buClr>
              <a:buFont typeface="Wingdings" pitchFamily="2" charset="2"/>
              <a:buChar char="Ø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2"/>
              </a:buClr>
              <a:buFont typeface="Wingdings" pitchFamily="2" charset="2"/>
              <a:buChar char="Ø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>
            <a:no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Software and Hardware Requirements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85926"/>
            <a:ext cx="7854696" cy="4214842"/>
          </a:xfrm>
        </p:spPr>
        <p:txBody>
          <a:bodyPr>
            <a:normAutofit/>
          </a:bodyPr>
          <a:lstStyle/>
          <a:p>
            <a:pPr algn="just">
              <a:buClr>
                <a:srgbClr val="800000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E-rx and immunization system is fully based on the medical records and medical     history of one individual. </a:t>
            </a:r>
          </a:p>
          <a:p>
            <a:pPr algn="just">
              <a:buClr>
                <a:srgbClr val="800000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part of the portal generates a electronic prescription which take care of all previous history of individual and maintain drug stock and inventory for hospital. </a:t>
            </a:r>
          </a:p>
          <a:p>
            <a:pPr algn="just">
              <a:buClr>
                <a:srgbClr val="800000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 part is vaccination for the all child and adult 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800000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System also keeps the records of the all people’s vaccination details. </a:t>
            </a:r>
          </a:p>
          <a:p>
            <a:pPr algn="just">
              <a:buClr>
                <a:srgbClr val="800000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keeps all records of the people from born to the lifetime. </a:t>
            </a:r>
          </a:p>
          <a:p>
            <a:pPr algn="just">
              <a:buClr>
                <a:srgbClr val="800000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vaccination schedule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series of vaccinations, including the timing of all doses, which may be either recommended or compulsory, depending on the country of residence.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851648" cy="1057284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40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Hardware Requirement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endParaRPr lang="en-IN" sz="22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Processor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Minimum Microprocessor Intel Pentium IV (2.4 GHz.).</a:t>
            </a:r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Minimum 256MB.</a:t>
            </a:r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Hard Disk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Minimum 8GB on system drive.</a:t>
            </a:r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Printer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: (Optional) Any type of printer.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endParaRPr lang="en-IN" sz="22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389120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we working on an online project and we have a time of 1 year, we are using the spiral- model so that necessary services can be added with time and necessary changes can be applied.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Spiral Model</a:t>
            </a:r>
          </a:p>
          <a:p>
            <a:pPr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spiral model is a software development process combining elements of both design and prototyping-in-stages, in an effort to combine advantages of top-down and bottom-up concepts.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known as the spiral lifecycle model (or spiral development), it is a systems development method (SDM) used in information technology (IT).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model of development combines the features of the prototyping and the waterfall model.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spiral model is intended for large, expensive and complicated projects.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32" y="-16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Process Model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oehm-Spiral-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039481" cy="52565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58" y="521495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 :1 Spiral Model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-24"/>
            <a:ext cx="8305800" cy="1143000"/>
          </a:xfrm>
        </p:spPr>
        <p:txBody>
          <a:bodyPr>
            <a:norm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Process Schedule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404664"/>
            <a:ext cx="7924800" cy="652934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34717308"/>
              </p:ext>
            </p:extLst>
          </p:nvPr>
        </p:nvGraphicFramePr>
        <p:xfrm>
          <a:off x="611560" y="1357297"/>
          <a:ext cx="7889529" cy="539527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67"/>
                <a:gridCol w="868572"/>
                <a:gridCol w="785918"/>
                <a:gridCol w="434286"/>
                <a:gridCol w="530723"/>
                <a:gridCol w="551482"/>
                <a:gridCol w="582558"/>
                <a:gridCol w="579048"/>
                <a:gridCol w="651429"/>
                <a:gridCol w="651429"/>
                <a:gridCol w="651429"/>
                <a:gridCol w="579048"/>
                <a:gridCol w="516940"/>
              </a:tblGrid>
              <a:tr h="609915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</a:tr>
              <a:tr h="9233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Task name</a:t>
                      </a:r>
                      <a:endParaRPr lang="en-IN" sz="1200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Duration</a:t>
                      </a:r>
                    </a:p>
                    <a:p>
                      <a:pPr algn="ctr"/>
                      <a:r>
                        <a:rPr lang="en-IN" sz="1400" dirty="0" smtClean="0"/>
                        <a:t>(months)</a:t>
                      </a:r>
                      <a:endParaRPr lang="en-IN" sz="1400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Jul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Aug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Sep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Oct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Nov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Dec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Jan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Feb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</a:t>
                      </a:r>
                      <a:endParaRPr lang="en-IN" sz="1400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Apr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Req.</a:t>
                      </a:r>
                      <a:r>
                        <a:rPr lang="en-IN" baseline="0" dirty="0" smtClean="0"/>
                        <a:t> Gath.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Analysis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Coding 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None/>
                      </a:pP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/>
                </a:tc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Deployment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None/>
                      </a:pP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305800" cy="1143000"/>
          </a:xfrm>
        </p:spPr>
        <p:txBody>
          <a:bodyPr>
            <a:norm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Roles and Responsibility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8728" y="2143116"/>
          <a:ext cx="6096000" cy="331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72894">
                <a:tc>
                  <a:txBody>
                    <a:bodyPr/>
                    <a:lstStyle/>
                    <a:p>
                      <a:r>
                        <a:rPr lang="en-IN" dirty="0" smtClean="0"/>
                        <a:t>Responsibility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Member</a:t>
                      </a:r>
                      <a:endParaRPr lang="en-IN" dirty="0"/>
                    </a:p>
                  </a:txBody>
                  <a:tcPr/>
                </a:tc>
              </a:tr>
              <a:tr h="472894">
                <a:tc>
                  <a:txBody>
                    <a:bodyPr/>
                    <a:lstStyle/>
                    <a:p>
                      <a:r>
                        <a:rPr lang="en-IN" dirty="0" smtClean="0"/>
                        <a:t>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Kinjal,Bhakti.Komal</a:t>
                      </a:r>
                      <a:endParaRPr lang="en-IN" dirty="0"/>
                    </a:p>
                  </a:txBody>
                  <a:tcPr/>
                </a:tc>
              </a:tr>
              <a:tr h="472894">
                <a:tc>
                  <a:txBody>
                    <a:bodyPr/>
                    <a:lstStyle/>
                    <a:p>
                      <a:r>
                        <a:rPr lang="en-IN" dirty="0" smtClean="0"/>
                        <a:t>Analysis</a:t>
                      </a:r>
                      <a:r>
                        <a:rPr lang="en-IN" baseline="0" dirty="0" smtClean="0"/>
                        <a:t>  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Kinjal,Bhakti.Komal</a:t>
                      </a:r>
                      <a:endParaRPr lang="en-IN" dirty="0" smtClean="0"/>
                    </a:p>
                  </a:txBody>
                  <a:tcPr/>
                </a:tc>
              </a:tr>
              <a:tr h="472894">
                <a:tc>
                  <a:txBody>
                    <a:bodyPr/>
                    <a:lstStyle/>
                    <a:p>
                      <a:r>
                        <a:rPr lang="en-IN" dirty="0" smtClean="0"/>
                        <a:t>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Bhakti,Komal</a:t>
                      </a:r>
                      <a:endParaRPr lang="en-IN" dirty="0"/>
                    </a:p>
                  </a:txBody>
                  <a:tcPr/>
                </a:tc>
              </a:tr>
              <a:tr h="472894">
                <a:tc>
                  <a:txBody>
                    <a:bodyPr/>
                    <a:lstStyle/>
                    <a:p>
                      <a:r>
                        <a:rPr lang="en-IN" dirty="0" smtClean="0"/>
                        <a:t>Coding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Kinjal,Bhakti</a:t>
                      </a:r>
                      <a:endParaRPr lang="en-IN" dirty="0"/>
                    </a:p>
                  </a:txBody>
                  <a:tcPr/>
                </a:tc>
              </a:tr>
              <a:tr h="472894">
                <a:tc>
                  <a:txBody>
                    <a:bodyPr/>
                    <a:lstStyle/>
                    <a:p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Kinjal,Komal</a:t>
                      </a:r>
                      <a:endParaRPr lang="en-IN" dirty="0"/>
                    </a:p>
                  </a:txBody>
                  <a:tcPr/>
                </a:tc>
              </a:tr>
              <a:tr h="472894">
                <a:tc>
                  <a:txBody>
                    <a:bodyPr/>
                    <a:lstStyle/>
                    <a:p>
                      <a:r>
                        <a:rPr lang="en-IN" dirty="0" smtClean="0"/>
                        <a:t>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Kinjal,Bhakti.Komal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8272" y="642918"/>
            <a:ext cx="261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800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571612"/>
            <a:ext cx="7572428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The EIR, which must be relevant, appropriate, non-redundant, heterogeneous and enduring, possesses as a distinctive characteristic its accessibility anytime and anyplace.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</a:t>
            </a:r>
            <a:r>
              <a:rPr lang="en-US" dirty="0" smtClean="0"/>
              <a:t>E-</a:t>
            </a:r>
            <a:r>
              <a:rPr lang="en-US" dirty="0" err="1" smtClean="0"/>
              <a:t>rx</a:t>
            </a:r>
            <a:r>
              <a:rPr lang="en-US" dirty="0" smtClean="0"/>
              <a:t> and immunization system is fully based on the medical records and medical history of one individual. One part of the portal generates a electronic prescription which take care of all previous history of individual and maintain drug stock and inventory for hospital. Other part is vaccination for the all child and adult .  It keeps the records of the all people’s vaccination details. It keeps all records of the people from born to the lifetime. A </a:t>
            </a:r>
            <a:r>
              <a:rPr lang="en-US" b="1" dirty="0" smtClean="0"/>
              <a:t>vaccination schedule</a:t>
            </a:r>
            <a:r>
              <a:rPr lang="en-US" dirty="0" smtClean="0"/>
              <a:t> is a series of vaccinations, including the timing of all doses, which may be either recommended or compulsory, depending on the country of residence.</a:t>
            </a:r>
            <a:endParaRPr lang="en-IN" dirty="0" smtClean="0"/>
          </a:p>
          <a:p>
            <a:pPr algn="just">
              <a:buFont typeface="Wingdings" pitchFamily="2" charset="2"/>
              <a:buChar char="Ø"/>
            </a:pPr>
            <a:endParaRPr lang="en-IN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1214423"/>
            <a:ext cx="160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8232" y="642918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4414" y="1857364"/>
            <a:ext cx="72152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Books: 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r>
              <a:rPr lang="en-IN" b="1" dirty="0" smtClean="0"/>
              <a:t>[1] Software Engineering – Ian </a:t>
            </a:r>
            <a:r>
              <a:rPr lang="en-IN" b="1" dirty="0" err="1" smtClean="0"/>
              <a:t>Sommerville</a:t>
            </a:r>
            <a:r>
              <a:rPr lang="en-IN" b="1" dirty="0" smtClean="0"/>
              <a:t> 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r>
              <a:rPr lang="en-IN" b="1" dirty="0" smtClean="0"/>
              <a:t>[2] James </a:t>
            </a:r>
            <a:r>
              <a:rPr lang="en-IN" b="1" dirty="0" err="1" smtClean="0"/>
              <a:t>Rambaugh</a:t>
            </a:r>
            <a:r>
              <a:rPr lang="en-IN" b="1" dirty="0" smtClean="0"/>
              <a:t>-“Object Oriented </a:t>
            </a:r>
            <a:r>
              <a:rPr lang="en-IN" b="1" dirty="0" err="1" smtClean="0"/>
              <a:t>Modeling</a:t>
            </a:r>
            <a:r>
              <a:rPr lang="en-IN" b="1" dirty="0" smtClean="0"/>
              <a:t> and Design” 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r>
              <a:rPr lang="en-IN" b="1" dirty="0" smtClean="0"/>
              <a:t>[3] Database Designing - Pearson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r>
              <a:rPr lang="en-IN" dirty="0" smtClean="0"/>
              <a:t> </a:t>
            </a:r>
          </a:p>
          <a:p>
            <a:r>
              <a:rPr lang="en-IN" b="1" dirty="0" smtClean="0"/>
              <a:t>Websites: 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r>
              <a:rPr lang="en-IN" b="1" dirty="0" smtClean="0"/>
              <a:t>[1] </a:t>
            </a:r>
            <a:r>
              <a:rPr lang="en-IN" b="1" dirty="0" smtClean="0">
                <a:hlinkClick r:id="rId2"/>
              </a:rPr>
              <a:t>http://www.stackoverflow.com/</a:t>
            </a:r>
            <a:r>
              <a:rPr lang="en-IN" b="1" dirty="0" smtClean="0"/>
              <a:t> 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r>
              <a:rPr lang="en-IN" b="1" dirty="0" smtClean="0"/>
              <a:t>[2] </a:t>
            </a:r>
            <a:r>
              <a:rPr lang="en-IN" b="1" dirty="0" smtClean="0">
                <a:hlinkClick r:id="rId3"/>
              </a:rPr>
              <a:t>http://www.codeproject.com/</a:t>
            </a:r>
            <a:endParaRPr lang="en-IN" dirty="0" smtClean="0"/>
          </a:p>
          <a:p>
            <a:r>
              <a:rPr lang="en-IN" b="1" dirty="0" smtClean="0"/>
              <a:t> </a:t>
            </a:r>
          </a:p>
          <a:p>
            <a:r>
              <a:rPr lang="en-IN" b="1" dirty="0" smtClean="0"/>
              <a:t> [3] </a:t>
            </a:r>
            <a:r>
              <a:rPr lang="en-IN" b="1" dirty="0" smtClean="0">
                <a:hlinkClick r:id="rId4"/>
              </a:rPr>
              <a:t>http://www.jkinfoline.com/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7030A0"/>
                </a:solidFill>
                <a:latin typeface="Broadway" pitchFamily="82" charset="0"/>
              </a:rPr>
              <a:t>Thank</a:t>
            </a:r>
            <a:r>
              <a:rPr lang="en-GB" sz="6000" dirty="0" smtClean="0">
                <a:solidFill>
                  <a:srgbClr val="7030A0"/>
                </a:solidFill>
                <a:latin typeface="Symbol" pitchFamily="18" charset="2"/>
              </a:rPr>
              <a:t> </a:t>
            </a:r>
          </a:p>
          <a:p>
            <a:pPr algn="ctr">
              <a:buNone/>
            </a:pPr>
            <a:r>
              <a:rPr lang="en-GB" sz="6000" dirty="0" smtClean="0">
                <a:solidFill>
                  <a:srgbClr val="FF0000"/>
                </a:solidFill>
                <a:latin typeface="Segoe Script" pitchFamily="34" charset="0"/>
              </a:rPr>
              <a:t>You</a:t>
            </a:r>
          </a:p>
          <a:p>
            <a:pPr algn="ctr"/>
            <a:endParaRPr lang="en-IN" sz="5400" dirty="0"/>
          </a:p>
        </p:txBody>
      </p:sp>
      <p:pic>
        <p:nvPicPr>
          <p:cNvPr id="4" name="Picture 2" descr="D:\study\6 sem\s\i.s application\z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7002" y="41433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857364"/>
            <a:ext cx="7854696" cy="4286280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Many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Hospitals  faced a very tough &amp; tiresome paper work to handle and store all the Medical Records and Histories, so the Hospitals has to  Space to store All the</a:t>
            </a:r>
            <a:r>
              <a:rPr lang="en-US" sz="2000" dirty="0" smtClean="0"/>
              <a:t> medical details lifetime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that data  can be </a:t>
            </a:r>
            <a:r>
              <a:rPr lang="en-US" sz="2000" dirty="0" smtClean="0"/>
              <a:t>accessible  at anytime from anywhere by patients.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851648" cy="1057284"/>
          </a:xfrm>
        </p:spPr>
        <p:txBody>
          <a:bodyPr>
            <a:noAutofit/>
          </a:bodyPr>
          <a:lstStyle/>
          <a:p>
            <a:pPr algn="l"/>
            <a:r>
              <a:rPr lang="en-GB" sz="2800" u="sng" dirty="0" smtClean="0">
                <a:latin typeface="Times New Roman" pitchFamily="18" charset="0"/>
                <a:cs typeface="Times New Roman" pitchFamily="18" charset="0"/>
              </a:rPr>
              <a:t>MOTIVATION FOR THE WORK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57364"/>
            <a:ext cx="7854696" cy="3786214"/>
          </a:xfrm>
        </p:spPr>
        <p:txBody>
          <a:bodyPr>
            <a:noAutofit/>
          </a:bodyPr>
          <a:lstStyle/>
          <a:p>
            <a:pPr lvl="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  The system will allow all the types of Users to log in and see the      data as per their level. </a:t>
            </a:r>
            <a:endParaRPr lang="en-IN" sz="2000" dirty="0" smtClean="0"/>
          </a:p>
          <a:p>
            <a:pPr lvl="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  It will have higher security level then the past system.</a:t>
            </a:r>
            <a:endParaRPr lang="en-IN" sz="2000" dirty="0" smtClean="0"/>
          </a:p>
          <a:p>
            <a:pPr lvl="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  E-Prescription is a fast, efficient way to write and transmit prescriptions.</a:t>
            </a:r>
            <a:endParaRPr lang="en-IN" sz="2000" dirty="0" smtClean="0"/>
          </a:p>
          <a:p>
            <a:pPr lvl="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  It provides easily access of data at anytime from anywhere.</a:t>
            </a:r>
            <a:endParaRPr lang="en-IN" sz="2000" dirty="0" smtClean="0"/>
          </a:p>
          <a:p>
            <a:pPr lvl="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  Doctor can write perfect prescription by checking patient’s medical history.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851648" cy="1057284"/>
          </a:xfrm>
        </p:spPr>
        <p:txBody>
          <a:bodyPr>
            <a:noAutofit/>
          </a:bodyPr>
          <a:lstStyle/>
          <a:p>
            <a:pPr algn="l"/>
            <a:r>
              <a:rPr lang="en-GB" sz="2800" u="sng" dirty="0" smtClean="0">
                <a:latin typeface="Times New Roman" pitchFamily="18" charset="0"/>
                <a:cs typeface="Times New Roman" pitchFamily="18" charset="0"/>
              </a:rPr>
              <a:t>OBJECTIVES 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>
            <a:normAutofit/>
          </a:bodyPr>
          <a:lstStyle/>
          <a:p>
            <a:pPr lvl="0">
              <a:buClr>
                <a:schemeClr val="tx2"/>
              </a:buClr>
              <a:buNone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One </a:t>
            </a:r>
            <a:r>
              <a:rPr lang="en-US" sz="2000" dirty="0" smtClean="0"/>
              <a:t>part of the project covers whole vaccination schedule including vaccine list, age duration for vaccine, individual patient vaccine schedule and history.</a:t>
            </a:r>
            <a:endParaRPr lang="en-IN" sz="20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System generates alerts for vaccination when necessary.</a:t>
            </a:r>
            <a:endParaRPr lang="en-IN" sz="20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Other part covers medication of patient and prescription generation.</a:t>
            </a:r>
            <a:endParaRPr lang="en-IN" sz="20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It keeps history of patient medication so health care provider or patient can check the history.</a:t>
            </a:r>
            <a:endParaRPr lang="en-IN" sz="20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dirty="0" smtClean="0"/>
              <a:t>Drug inventory also managed by admin of the system</a:t>
            </a:r>
            <a:endParaRPr lang="en-IN" sz="2000" dirty="0" smtClean="0"/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u="sng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4014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  <a:endParaRPr lang="en-IN" sz="2000" b="1" u="sng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000" b="1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000" dirty="0" smtClean="0"/>
              <a:t>Internet connection is mandatory to use portal</a:t>
            </a:r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000" dirty="0" smtClean="0"/>
              <a:t>Healthcare provider has last decision in his/her hand but system can maintain all the track record for procedure.</a:t>
            </a:r>
          </a:p>
          <a:p>
            <a:pPr lvl="0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2000" dirty="0" smtClean="0"/>
              <a:t>Registration of any user is under </a:t>
            </a:r>
            <a:r>
              <a:rPr lang="en-IN" sz="2000" dirty="0" err="1" smtClean="0"/>
              <a:t>admin’s</a:t>
            </a:r>
            <a:r>
              <a:rPr lang="en-IN" sz="2000" dirty="0" smtClean="0"/>
              <a:t> duty so one can not get immediate access to system. </a:t>
            </a:r>
          </a:p>
          <a:p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TS103460637</Template>
  <TotalTime>1196</TotalTime>
  <Words>2007</Words>
  <Application>Microsoft Office PowerPoint</Application>
  <PresentationFormat>On-screen Show (4:3)</PresentationFormat>
  <Paragraphs>671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Presentation on brainstorming</vt:lpstr>
      <vt:lpstr>Picture</vt:lpstr>
      <vt:lpstr>Visio</vt:lpstr>
      <vt:lpstr>Microsoft Office Visio Drawing</vt:lpstr>
      <vt:lpstr>Picture (Metafile)</vt:lpstr>
      <vt:lpstr>Slide 1</vt:lpstr>
      <vt:lpstr>Slide 2</vt:lpstr>
      <vt:lpstr>Slide 3</vt:lpstr>
      <vt:lpstr>Index</vt:lpstr>
      <vt:lpstr>Introduction</vt:lpstr>
      <vt:lpstr>MOTIVATION FOR THE WORK</vt:lpstr>
      <vt:lpstr>OBJECTIVES </vt:lpstr>
      <vt:lpstr>SCOPE</vt:lpstr>
      <vt:lpstr>Slide 9</vt:lpstr>
      <vt:lpstr>Modules To Achieve</vt:lpstr>
      <vt:lpstr>Slide 11</vt:lpstr>
      <vt:lpstr>Slide 12</vt:lpstr>
      <vt:lpstr>Slide 13</vt:lpstr>
      <vt:lpstr>Slide 14</vt:lpstr>
      <vt:lpstr>1.Table Name: Child _Patient          Primary key:  Patient_No 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(1)   Usecase Diagram  For Patient</vt:lpstr>
      <vt:lpstr>For  Doctor</vt:lpstr>
      <vt:lpstr>For Administrator &amp; For Moderator</vt:lpstr>
      <vt:lpstr>(2)  Class Diagram</vt:lpstr>
      <vt:lpstr>(3) Context Diagram</vt:lpstr>
      <vt:lpstr>(4) 0-Level  Data Flow Diagram</vt:lpstr>
      <vt:lpstr>(5) 1-Level Data Flow Diagram</vt:lpstr>
      <vt:lpstr>(6) Control Flow Diagram</vt:lpstr>
      <vt:lpstr>Slide 38</vt:lpstr>
      <vt:lpstr>(8)  Flow Chart</vt:lpstr>
      <vt:lpstr>Slide 40</vt:lpstr>
      <vt:lpstr>Slide 41</vt:lpstr>
      <vt:lpstr> (9)  State Transition Diagram</vt:lpstr>
      <vt:lpstr>Slide 43</vt:lpstr>
      <vt:lpstr>Slide 44</vt:lpstr>
      <vt:lpstr>Slide 45</vt:lpstr>
      <vt:lpstr>Slide 46</vt:lpstr>
      <vt:lpstr>Slide 47</vt:lpstr>
      <vt:lpstr>Slide 48</vt:lpstr>
      <vt:lpstr>Software and Hardware Requirements</vt:lpstr>
      <vt:lpstr>Slide 50</vt:lpstr>
      <vt:lpstr>Process Model</vt:lpstr>
      <vt:lpstr>Fig :1 Spiral Model</vt:lpstr>
      <vt:lpstr>Process Schedule</vt:lpstr>
      <vt:lpstr>Roles and Responsibility</vt:lpstr>
      <vt:lpstr>Slide 55</vt:lpstr>
      <vt:lpstr>Slide 56</vt:lpstr>
      <vt:lpstr>Slide 57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E-rx and immunization(vaccination) Portal</dc:title>
  <dc:creator>Kinjal Jarodiya</dc:creator>
  <cp:lastModifiedBy>Kinjal Jarodiya</cp:lastModifiedBy>
  <cp:revision>93</cp:revision>
  <dcterms:created xsi:type="dcterms:W3CDTF">2014-08-28T21:51:42Z</dcterms:created>
  <dcterms:modified xsi:type="dcterms:W3CDTF">2014-12-11T02:11:41Z</dcterms:modified>
</cp:coreProperties>
</file>