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C227-6E04-4377-8D9B-8640009E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7D2F-A023-496A-83E4-587864863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F0DC-BE9D-4BC4-976A-C9BC512C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E21D-0F71-4A06-A972-2EF8BB07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6573-A843-4A72-B9C9-1A536AA9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7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1FE4-2333-4570-86AC-4320F5E5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87155-D697-45F2-88F3-9F29D68F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4FE3-0F60-4F1F-AC27-B842A5A1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CE7A-4A37-417B-9E56-67940BA7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792B-836D-4000-9797-98058EC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31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D440-DC81-430B-98DF-037F96697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B103-D06F-4A97-B18E-60363E67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11BE-228B-4216-B4F6-65DF71F2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D2FD-74B5-43B4-A007-3529070F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4178-8303-4D85-BB51-6FC7222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593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1321-3EBC-496D-B896-73F2A85A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28FA-E5BD-4B3B-9AFD-66C4CC31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7487-9B9C-4711-B66C-66848E38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F46B-A9B9-481A-AE5B-6926BD7D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3849-5E49-48AC-A61A-E0CB4780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77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E6FC-4202-442C-9A1C-D9EA88F2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0A91-B5A9-4C22-8D8B-C3FB4463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3883-BBA6-4FBF-BAD6-42D982D3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4C3CA-D825-4B2C-9480-CEF6637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8AAB-9ADE-43C2-BB93-3FAAEBF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3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491-1439-42E2-9CB0-BB710D1A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0A69-4895-45A1-A0A6-38C6DFB53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90A9F-CA3C-4530-87EA-9AFAEB79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94E2-8383-41A2-8E7F-E32A8052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51BA4-D55D-4FC5-9F82-B0C9B562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5D2E-E254-4E85-AB7F-9B2D85FC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8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83D5-E30C-440E-8F81-3C2B08D5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319A-9671-48DD-9D13-A38AB09A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C0A70-D18E-4170-91A5-DE7ECB91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61033-B18D-4AED-A3FB-8B1F290A5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11AF4-CEAC-4C3F-8856-57D5BF37C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8691-7525-4FB2-94ED-63CDB3B1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82DFB-6419-43E9-9824-B85701FC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2FE0-2486-4F97-A1C8-7CD511A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3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0ECB-9C02-4BC0-87B4-7ADA966E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67C5E-AFC3-4A4E-869B-61A3D20D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9881-D029-46CC-8347-639B07E5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4CAF-C858-408A-86DD-59C16BA9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6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8AB-C5F4-4775-8264-81FE3118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16785-A9FE-475A-9279-37B7F931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1668-DCD3-4180-A141-9DDC8245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0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1FE3-585C-45C3-A181-25405CEE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2AE2-BE79-455F-B739-0B1615EB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AC51-8574-434F-8538-26348A99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0AC16-E33C-47B8-8697-5B0805B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5E1C-6E77-4C8A-8F11-7F6A9776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25C3-6AD0-40BD-B5C7-595F89E2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5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5FA5-119E-4E21-9DBD-4524BFF6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6C29-260A-407A-A1F5-DEA0AB8D0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4517A-03A4-4173-A486-EAF0C2E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9811-33BC-4B3D-8A65-2222B948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6D1E-7E4A-45E8-8ACE-0EFEAD92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BE8BD-E6E5-4218-9B8A-E33638E5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9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2EA6C-9C19-4368-9792-60306CCA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8D5DA-FEEF-4F9A-926B-0EE5F0BC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DC73-C9CE-4ADA-863D-8B64A93F3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8782-3A6D-4E3F-ACD4-B45034E7EC8A}" type="datetimeFigureOut">
              <a:rPr lang="nb-NO" smtClean="0"/>
              <a:t>24.11.2019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D751-5A8F-4BFB-A5F4-4AD4BEA5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FCA4-BA9F-4D82-9246-28D134137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CDCB-C927-495B-9F27-F28A89E971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6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77E-C588-4BA8-A170-328CCB5B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Kidney Exchange Program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20406-7F5D-4860-9AEF-E8326999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Kjartan Þór Birgisson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38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D835-2177-46FA-A39F-10895FF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Further work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3859B-84A4-40BC-8DC3-B8B5B99E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Obtain the minimum criteria used by the Icelandic Health Care System to evaluate Donor/Recipient compitability - Ongoing</a:t>
            </a:r>
          </a:p>
          <a:p>
            <a:r>
              <a:rPr lang="is-IS" dirty="0"/>
              <a:t>Obtain the incomplete and missing datasets in order to properly represent the Icelandic population</a:t>
            </a:r>
          </a:p>
          <a:p>
            <a:r>
              <a:rPr lang="is-IS" dirty="0"/>
              <a:t>Estimate if a Kidney Exchange Program could be economically benificial for the Icelandic Health </a:t>
            </a:r>
            <a:r>
              <a:rPr lang="is-IS"/>
              <a:t>Care System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09535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720-7AE7-4852-B65C-8B0E3C3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Concept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B05E-BCBA-473B-97D7-263D748E2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09857" cy="4351338"/>
          </a:xfrm>
        </p:spPr>
        <p:txBody>
          <a:bodyPr>
            <a:normAutofit lnSpcReduction="10000"/>
          </a:bodyPr>
          <a:lstStyle/>
          <a:p>
            <a:r>
              <a:rPr lang="is-IS" dirty="0"/>
              <a:t>A person in need of kidney transplant might have multiple persons willing to donate them a kidney.</a:t>
            </a:r>
          </a:p>
          <a:p>
            <a:r>
              <a:rPr lang="is-IS" dirty="0"/>
              <a:t>No donor from that pool might be compatible.</a:t>
            </a:r>
          </a:p>
          <a:p>
            <a:r>
              <a:rPr lang="is-IS" dirty="0"/>
              <a:t>People are much more likely to donate kidney to a friend or relative then a total stranger.</a:t>
            </a:r>
          </a:p>
          <a:p>
            <a:r>
              <a:rPr lang="is-IS" b="1" dirty="0"/>
              <a:t>Solution: </a:t>
            </a:r>
            <a:r>
              <a:rPr lang="is-IS" dirty="0"/>
              <a:t>Create a pool of people in need of kidney transplant and along with the people willing to donate them a kidney.</a:t>
            </a:r>
          </a:p>
          <a:p>
            <a:r>
              <a:rPr lang="is-IS" dirty="0"/>
              <a:t>Form kidney chains.</a:t>
            </a:r>
          </a:p>
          <a:p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B5E13-9440-4908-A8EE-C4FF92629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57" y="1825625"/>
            <a:ext cx="3405743" cy="4351338"/>
          </a:xfrm>
        </p:spPr>
      </p:pic>
    </p:spTree>
    <p:extLst>
      <p:ext uri="{BB962C8B-B14F-4D97-AF65-F5344CB8AC3E}">
        <p14:creationId xmlns:p14="http://schemas.microsoft.com/office/powerpoint/2010/main" val="173329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1482-9275-4B62-AC33-97FEC125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History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4A06-E81D-4CA4-80C8-11953953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First implemented in New England 2004 – 2005.</a:t>
            </a:r>
          </a:p>
          <a:p>
            <a:r>
              <a:rPr lang="is-IS" dirty="0"/>
              <a:t>Alvin E. Roth – 2012 Nobel Memorial Prize in Economic Sciences.</a:t>
            </a:r>
          </a:p>
          <a:p>
            <a:r>
              <a:rPr lang="is-IS" dirty="0"/>
              <a:t>Has been implemented all over the world.</a:t>
            </a:r>
          </a:p>
          <a:p>
            <a:r>
              <a:rPr lang="is-IS" dirty="0"/>
              <a:t>3-way kidney chains considered optimal.</a:t>
            </a:r>
          </a:p>
          <a:p>
            <a:r>
              <a:rPr lang="is-IS" dirty="0"/>
              <a:t>Longest kidney chain ever: 12-way exchange.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4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3091-8CF4-4595-A66C-47E5069D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Programs: Europe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7FE84-C7D3-4BB6-8321-5BC7EE90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6" y="1825625"/>
            <a:ext cx="6275968" cy="4351338"/>
          </a:xfrm>
        </p:spPr>
      </p:pic>
    </p:spTree>
    <p:extLst>
      <p:ext uri="{BB962C8B-B14F-4D97-AF65-F5344CB8AC3E}">
        <p14:creationId xmlns:p14="http://schemas.microsoft.com/office/powerpoint/2010/main" val="943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7C26-9F30-4465-9C1A-37EE7F36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8C8B-F63D-4CA9-9826-17C73946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Object: Minimize the likelyhood of kidney being rejected by kidney transplant recipient.</a:t>
            </a:r>
          </a:p>
          <a:p>
            <a:r>
              <a:rPr lang="is-IS" dirty="0"/>
              <a:t>Blood Type: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,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endParaRPr lang="is-IS" dirty="0"/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ˈA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can receive kidney from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AB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A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ˈ, ˈ</a:t>
            </a:r>
            <a:r>
              <a:rPr lang="is-IS" dirty="0"/>
              <a:t>B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 or 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  <a:r>
              <a:rPr lang="is-IS" dirty="0"/>
              <a:t>O</a:t>
            </a:r>
            <a:r>
              <a:rPr lang="is-IS" dirty="0">
                <a:latin typeface="Calibri" panose="020F0502020204030204" pitchFamily="34" charset="0"/>
                <a:cs typeface="Calibri" panose="020F0502020204030204" pitchFamily="34" charset="0"/>
              </a:rPr>
              <a:t>ˈ</a:t>
            </a:r>
          </a:p>
          <a:p>
            <a:pPr lvl="1"/>
            <a:r>
              <a:rPr lang="is-IS" dirty="0"/>
              <a:t>Rhesus (+/-), not important</a:t>
            </a:r>
          </a:p>
          <a:p>
            <a:r>
              <a:rPr lang="is-IS" dirty="0"/>
              <a:t>Donor‘s Physcal Condition: Age, BMI, eGFR, SBP, History of Smoking</a:t>
            </a:r>
          </a:p>
          <a:p>
            <a:pPr lvl="1"/>
            <a:endParaRPr lang="is-IS" dirty="0"/>
          </a:p>
          <a:p>
            <a:pPr lvl="1"/>
            <a:endParaRPr lang="is-I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is-I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is-I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01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87-7C29-44BB-8264-B4EAF757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Compatibility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4F8B-BF7D-4793-9DE5-BDDB66B0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HLA Antigen Matches</a:t>
            </a:r>
          </a:p>
          <a:p>
            <a:pPr lvl="1"/>
            <a:r>
              <a:rPr lang="is-IS" dirty="0"/>
              <a:t>HLA-A</a:t>
            </a:r>
          </a:p>
          <a:p>
            <a:pPr lvl="1"/>
            <a:r>
              <a:rPr lang="is-IS" dirty="0"/>
              <a:t>HLA-B</a:t>
            </a:r>
          </a:p>
          <a:p>
            <a:pPr lvl="1"/>
            <a:r>
              <a:rPr lang="is-IS" dirty="0"/>
              <a:t>HLA-DR</a:t>
            </a:r>
          </a:p>
          <a:p>
            <a:pPr lvl="1"/>
            <a:r>
              <a:rPr lang="is-IS" dirty="0"/>
              <a:t>Transplants performed even though several HLA mismatches exist</a:t>
            </a: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44335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E315-7947-445D-8C30-35A832EB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Dataset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FD24-1BD1-4A08-8CDB-DE1CD34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Complete:</a:t>
            </a:r>
          </a:p>
          <a:p>
            <a:pPr lvl="1"/>
            <a:r>
              <a:rPr lang="is-IS" dirty="0"/>
              <a:t>Bloodtype Distribution - Vísindavefur</a:t>
            </a:r>
          </a:p>
          <a:p>
            <a:pPr lvl="1"/>
            <a:r>
              <a:rPr lang="is-IS" dirty="0"/>
              <a:t>BMI Distribution – Landlæknir</a:t>
            </a:r>
          </a:p>
          <a:p>
            <a:pPr lvl="1"/>
            <a:r>
              <a:rPr lang="is-IS" dirty="0"/>
              <a:t>History of Smoking Distribution – Landlæknir</a:t>
            </a:r>
          </a:p>
          <a:p>
            <a:r>
              <a:rPr lang="is-IS" dirty="0"/>
              <a:t>Incomplete:</a:t>
            </a:r>
          </a:p>
          <a:p>
            <a:pPr lvl="1"/>
            <a:r>
              <a:rPr lang="is-IS" dirty="0"/>
              <a:t>Systolic Blood Pressure Distribution – Hjartavernd</a:t>
            </a:r>
          </a:p>
          <a:p>
            <a:pPr lvl="1"/>
            <a:r>
              <a:rPr lang="is-IS" dirty="0"/>
              <a:t>Heritage – Hagstofan</a:t>
            </a:r>
          </a:p>
          <a:p>
            <a:r>
              <a:rPr lang="is-IS" dirty="0"/>
              <a:t>Missing:</a:t>
            </a:r>
          </a:p>
          <a:p>
            <a:pPr lvl="1"/>
            <a:r>
              <a:rPr lang="is-IS" dirty="0"/>
              <a:t>HLA mismatches – deCode</a:t>
            </a:r>
          </a:p>
          <a:p>
            <a:pPr lvl="1"/>
            <a:r>
              <a:rPr lang="is-IS" dirty="0"/>
              <a:t>eGFR – Landspítalinn</a:t>
            </a:r>
            <a:endParaRPr lang="nb-NO" dirty="0"/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6933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755D-0F22-459D-B0AF-113E23D2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Method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AAE7-0C81-4AA5-8DD2-02B16291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Genetic Algorithm</a:t>
            </a:r>
          </a:p>
          <a:p>
            <a:r>
              <a:rPr lang="is-IS" dirty="0"/>
              <a:t>Sequence</a:t>
            </a:r>
          </a:p>
          <a:p>
            <a:r>
              <a:rPr lang="is-IS" dirty="0"/>
              <a:t>Objective Function</a:t>
            </a:r>
          </a:p>
          <a:p>
            <a:pPr lvl="1"/>
            <a:r>
              <a:rPr lang="is-IS" dirty="0"/>
              <a:t>Longest possible kidney chain</a:t>
            </a:r>
          </a:p>
          <a:p>
            <a:pPr lvl="1"/>
            <a:r>
              <a:rPr lang="is-IS" dirty="0"/>
              <a:t>Lowest risk kidney chain</a:t>
            </a:r>
          </a:p>
          <a:p>
            <a:pPr lvl="1"/>
            <a:r>
              <a:rPr lang="is-IS" dirty="0"/>
              <a:t>Maximum kidney chain size</a:t>
            </a:r>
          </a:p>
          <a:p>
            <a:pPr lvl="2"/>
            <a:r>
              <a:rPr lang="is-IS" dirty="0"/>
              <a:t>Amount of kidney transplants possible at the same time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89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80C8-86E0-49AD-B202-A47EA5E0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Kidney Exchange Program: Results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2476-8604-4FD0-9DCD-C1C1A6DD1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D84E5-3846-4615-B93C-5D27990094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9821-9119-41A7-B096-74E5BBAAD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5B29E-1378-4D52-8115-0090667ECD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573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Kidney Exchange Program</vt:lpstr>
      <vt:lpstr>Kidney Exchange Program: Concept</vt:lpstr>
      <vt:lpstr>Kidney Exchange Program: History</vt:lpstr>
      <vt:lpstr>Kidney Exchange Programs: Europe</vt:lpstr>
      <vt:lpstr>Kidney Exchange Program: Compatibility</vt:lpstr>
      <vt:lpstr>Kidney Exchange Program: Compatibility</vt:lpstr>
      <vt:lpstr>Kidney Exchange Program: Dataset</vt:lpstr>
      <vt:lpstr>Kidney Exchange Program: Method</vt:lpstr>
      <vt:lpstr>Kidney Exchange Program: Results</vt:lpstr>
      <vt:lpstr>Kidney Exchange Program: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Program</dc:title>
  <dc:creator>Birgisson, Kjartan T</dc:creator>
  <cp:lastModifiedBy>Birgisson, Kjartan T</cp:lastModifiedBy>
  <cp:revision>11</cp:revision>
  <dcterms:created xsi:type="dcterms:W3CDTF">2019-11-24T21:38:40Z</dcterms:created>
  <dcterms:modified xsi:type="dcterms:W3CDTF">2019-11-24T22:38:47Z</dcterms:modified>
</cp:coreProperties>
</file>