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8" r:id="rId11"/>
    <p:sldId id="267" r:id="rId12"/>
    <p:sldId id="269" r:id="rId13"/>
    <p:sldId id="266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C227-6E04-4377-8D9B-8640009EF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7D2F-A023-496A-83E4-587864863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F0DC-BE9D-4BC4-976A-C9BC512C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E21D-0F71-4A06-A972-2EF8BB07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6573-A843-4A72-B9C9-1A536AA9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7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1FE4-2333-4570-86AC-4320F5E5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87155-D697-45F2-88F3-9F29D68F9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4FE3-0F60-4F1F-AC27-B842A5A1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CE7A-4A37-417B-9E56-67940BA7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792B-836D-4000-9797-98058EC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31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D440-DC81-430B-98DF-037F9669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1B103-D06F-4A97-B18E-60363E67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11BE-228B-4216-B4F6-65DF71F2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D2FD-74B5-43B4-A007-3529070F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4178-8303-4D85-BB51-6FC7222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593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1321-3EBC-496D-B896-73F2A85A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28FA-E5BD-4B3B-9AFD-66C4CC31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7487-9B9C-4711-B66C-66848E38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F46B-A9B9-481A-AE5B-6926BD7D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3849-5E49-48AC-A61A-E0CB4780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77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E6FC-4202-442C-9A1C-D9EA88F2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80A91-B5A9-4C22-8D8B-C3FB4463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3883-BBA6-4FBF-BAD6-42D982D3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C3CA-D825-4B2C-9480-CEF66376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8AAB-9ADE-43C2-BB93-3FAAEBF7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3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D491-1439-42E2-9CB0-BB710D1A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0A69-4895-45A1-A0A6-38C6DFB53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90A9F-CA3C-4530-87EA-9AFAEB79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94E2-8383-41A2-8E7F-E32A8052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51BA4-D55D-4FC5-9F82-B0C9B562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5D2E-E254-4E85-AB7F-9B2D85FC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18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83D5-E30C-440E-8F81-3C2B08D5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319A-9671-48DD-9D13-A38AB09A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C0A70-D18E-4170-91A5-DE7ECB91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1033-B18D-4AED-A3FB-8B1F290A5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11AF4-CEAC-4C3F-8856-57D5BF37C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C8691-7525-4FB2-94ED-63CDB3B1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82DFB-6419-43E9-9824-B85701FC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2FE0-2486-4F97-A1C8-7CD511A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93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0ECB-9C02-4BC0-87B4-7ADA966E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67C5E-AFC3-4A4E-869B-61A3D20D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9881-D029-46CC-8347-639B07E5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4CAF-C858-408A-86DD-59C16BA9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16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88AB-C5F4-4775-8264-81FE3118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16785-A9FE-475A-9279-37B7F931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F1668-DCD3-4180-A141-9DDC8245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07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1FE3-585C-45C3-A181-25405CEE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2AE2-BE79-455F-B739-0B1615EBA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CAC51-8574-434F-8538-26348A99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0AC16-E33C-47B8-8697-5B0805B7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5E1C-6E77-4C8A-8F11-7F6A9776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125C3-6AD0-40BD-B5C7-595F89E2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53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5FA5-119E-4E21-9DBD-4524BFF6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E6C29-260A-407A-A1F5-DEA0AB8D0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4517A-03A4-4173-A486-EAF0C2ED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9811-33BC-4B3D-8A65-2222B948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36D1E-7E4A-45E8-8ACE-0EFEAD92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BE8BD-E6E5-4218-9B8A-E33638E5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9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2EA6C-9C19-4368-9792-60306CCA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8D5DA-FEEF-4F9A-926B-0EE5F0BC9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DC73-C9CE-4ADA-863D-8B64A93F3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8782-3A6D-4E3F-ACD4-B45034E7EC8A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D751-5A8F-4BFB-A5F4-4AD4BEA55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FCA4-BA9F-4D82-9246-28D134137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16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77E-C588-4BA8-A170-328CCB5B3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Kidney Exchange Program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20406-7F5D-4860-9AEF-E8326999E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Kjartan Þór Birgisson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388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BE1F86-471E-421C-A384-ECD8A2FB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35E32B-5EC6-47F6-939E-0B346D42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78169"/>
              </p:ext>
            </p:extLst>
          </p:nvPr>
        </p:nvGraphicFramePr>
        <p:xfrm>
          <a:off x="2792512" y="1472819"/>
          <a:ext cx="6606976" cy="50200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3667">
                  <a:extLst>
                    <a:ext uri="{9D8B030D-6E8A-4147-A177-3AD203B41FA5}">
                      <a16:colId xmlns:a16="http://schemas.microsoft.com/office/drawing/2014/main" val="329480618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988528891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4011600564"/>
                    </a:ext>
                  </a:extLst>
                </a:gridCol>
                <a:gridCol w="1645975">
                  <a:extLst>
                    <a:ext uri="{9D8B030D-6E8A-4147-A177-3AD203B41FA5}">
                      <a16:colId xmlns:a16="http://schemas.microsoft.com/office/drawing/2014/main" val="1840455392"/>
                    </a:ext>
                  </a:extLst>
                </a:gridCol>
              </a:tblGrid>
              <a:tr h="279134"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Donor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Recipient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Donor #2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Recipient #2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3975"/>
                  </a:ext>
                </a:extLst>
              </a:tr>
              <a:tr h="1544689"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br>
                        <a:rPr lang="nb-NO" sz="1200" b="0" dirty="0"/>
                      </a:br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0.0</a:t>
                      </a:r>
                      <a:br>
                        <a:rPr lang="nb-NO" sz="1200" b="0" dirty="0"/>
                      </a:br>
                      <a:r>
                        <a:rPr lang="nb-NO" sz="1200" b="0" dirty="0"/>
                        <a:t>Age: 34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108.85</a:t>
                      </a:r>
                      <a:br>
                        <a:rPr lang="nb-NO" sz="1200" b="0" dirty="0"/>
                      </a:br>
                      <a:r>
                        <a:rPr lang="nb-NO" sz="1200" b="0" dirty="0"/>
                        <a:t>BMI: 18.0</a:t>
                      </a:r>
                      <a:br>
                        <a:rPr lang="nb-NO" sz="1200" b="0" dirty="0"/>
                      </a:br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122.0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0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B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dirty="0"/>
                    </a:p>
                    <a:p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1.0</a:t>
                      </a:r>
                    </a:p>
                    <a:p>
                      <a:r>
                        <a:rPr lang="nb-NO" sz="1200" b="0" dirty="0"/>
                        <a:t>Age: 55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60.42</a:t>
                      </a:r>
                    </a:p>
                    <a:p>
                      <a:r>
                        <a:rPr lang="nb-NO" sz="1200" b="0" dirty="0"/>
                        <a:t>BMI: 19.0</a:t>
                      </a:r>
                    </a:p>
                    <a:p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120.0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dirty="0"/>
                    </a:p>
                    <a:p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0.0</a:t>
                      </a:r>
                    </a:p>
                    <a:p>
                      <a:r>
                        <a:rPr lang="nb-NO" sz="1200" b="0" dirty="0"/>
                        <a:t>Age: 51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62.18</a:t>
                      </a:r>
                    </a:p>
                    <a:p>
                      <a:r>
                        <a:rPr lang="nb-NO" sz="1200" b="0" dirty="0"/>
                        <a:t>BMI: 21.0</a:t>
                      </a:r>
                    </a:p>
                    <a:p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120.0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dirty="0"/>
                    </a:p>
                    <a:p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0.0</a:t>
                      </a:r>
                    </a:p>
                    <a:p>
                      <a:r>
                        <a:rPr lang="nb-NO" sz="1200" b="0" dirty="0"/>
                        <a:t>Age: 29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97.76</a:t>
                      </a:r>
                    </a:p>
                    <a:p>
                      <a:r>
                        <a:rPr lang="nb-NO" sz="1200" b="0" dirty="0"/>
                        <a:t>BMI: 30.0</a:t>
                      </a:r>
                    </a:p>
                    <a:p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108.0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1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80395"/>
                  </a:ext>
                </a:extLst>
              </a:tr>
              <a:tr h="632702"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  <a:br>
                        <a:rPr lang="nb-NO" sz="1200" b="0" dirty="0"/>
                      </a:br>
                      <a:r>
                        <a:rPr lang="nb-NO" sz="1200" b="0" dirty="0"/>
                        <a:t>HLA-B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2.0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HLA-DR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1.0</a:t>
                      </a:r>
                      <a:endParaRPr lang="nb-N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</a:p>
                    <a:p>
                      <a:pPr algn="ctr"/>
                      <a:r>
                        <a:rPr lang="nb-NO" sz="1200" b="0" dirty="0"/>
                        <a:t>HLA-B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0.0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HLA-DR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1.0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49554"/>
                  </a:ext>
                </a:extLst>
              </a:tr>
              <a:tr h="288913"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/>
                        <a:t>Donor #3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Recipient #3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Donor #4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Recipient #4</a:t>
                      </a:r>
                      <a:endParaRPr lang="nb-NO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68666"/>
                  </a:ext>
                </a:extLst>
              </a:tr>
              <a:tr h="1534910"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0.0</a:t>
                      </a:r>
                    </a:p>
                    <a:p>
                      <a:r>
                        <a:rPr lang="nb-NO" sz="1200" dirty="0"/>
                        <a:t>Age: 19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104.52</a:t>
                      </a:r>
                    </a:p>
                    <a:p>
                      <a:r>
                        <a:rPr lang="nb-NO" sz="1200" dirty="0"/>
                        <a:t>BMI: 24.0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122.0</a:t>
                      </a:r>
                    </a:p>
                    <a:p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A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1.0</a:t>
                      </a:r>
                    </a:p>
                    <a:p>
                      <a:r>
                        <a:rPr lang="nb-NO" sz="1200" dirty="0"/>
                        <a:t>Age: 44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88.55</a:t>
                      </a:r>
                    </a:p>
                    <a:p>
                      <a:r>
                        <a:rPr lang="nb-NO" sz="1200" dirty="0"/>
                        <a:t>BMI: 18.0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122.0</a:t>
                      </a:r>
                    </a:p>
                    <a:p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0.0</a:t>
                      </a:r>
                    </a:p>
                    <a:p>
                      <a:r>
                        <a:rPr lang="nb-NO" sz="1200" dirty="0"/>
                        <a:t>Age: 36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86.52</a:t>
                      </a:r>
                    </a:p>
                    <a:p>
                      <a:r>
                        <a:rPr lang="nb-NO" sz="1200" dirty="0"/>
                        <a:t>BMI: 20.0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122.0</a:t>
                      </a:r>
                    </a:p>
                    <a:p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A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0.0</a:t>
                      </a:r>
                    </a:p>
                    <a:p>
                      <a:r>
                        <a:rPr lang="nb-NO" sz="1200" dirty="0"/>
                        <a:t>Age: 27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81.81</a:t>
                      </a:r>
                    </a:p>
                    <a:p>
                      <a:r>
                        <a:rPr lang="nb-NO" sz="1200" dirty="0"/>
                        <a:t>BMI: 27.0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108.0</a:t>
                      </a:r>
                    </a:p>
                    <a:p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48535"/>
                  </a:ext>
                </a:extLst>
              </a:tr>
              <a:tr h="661416"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dirty="0" err="1"/>
                        <a:t>Unrelated</a:t>
                      </a:r>
                      <a:r>
                        <a:rPr lang="nb-NO" sz="1200" dirty="0"/>
                        <a:t>: 1.0</a:t>
                      </a:r>
                    </a:p>
                    <a:p>
                      <a:pPr algn="ctr"/>
                      <a:r>
                        <a:rPr lang="nb-NO" sz="1200" dirty="0"/>
                        <a:t>HLA-B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1.0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HLA-DR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0.0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dirty="0" err="1"/>
                        <a:t>Unrelated</a:t>
                      </a:r>
                      <a:r>
                        <a:rPr lang="nb-NO" sz="1200" dirty="0"/>
                        <a:t>: 1.0</a:t>
                      </a:r>
                    </a:p>
                    <a:p>
                      <a:pPr algn="ctr"/>
                      <a:r>
                        <a:rPr lang="nb-NO" sz="1200" dirty="0"/>
                        <a:t>HLA-B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1.0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HLA-DR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1.0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12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7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9518-1F9D-466B-8727-040589FD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888C6-CA67-4E84-80AD-DA8CBCBBC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s-IS" dirty="0"/>
              <a:t>Possible Kidney Exchanges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24681-0DEE-40A0-A93B-2CF61F6F1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s-IS" dirty="0"/>
              <a:t>Best 3-way Exchange Kidney Chain</a:t>
            </a:r>
            <a:endParaRPr lang="nb-NO" dirty="0"/>
          </a:p>
        </p:txBody>
      </p:sp>
      <p:pic>
        <p:nvPicPr>
          <p:cNvPr id="2050" name="Picture 2" descr="https://raw.githubusercontent.com/Kjarten/KidneyExchange-IS/master/image_2A.png?token=AKJGZRX36XZUIF2ROQ324NC53RKBG">
            <a:extLst>
              <a:ext uri="{FF2B5EF4-FFF2-40B4-BE49-F238E27FC236}">
                <a16:creationId xmlns:a16="http://schemas.microsoft.com/office/drawing/2014/main" id="{23D74B4C-1CB5-479D-884F-3C7EF7FC3FE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04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Kjarten/KidneyExchange-IS/master/image_2B.png?token=AKJGZRXEITRWOF72KJRY6BK53RKDE">
            <a:extLst>
              <a:ext uri="{FF2B5EF4-FFF2-40B4-BE49-F238E27FC236}">
                <a16:creationId xmlns:a16="http://schemas.microsoft.com/office/drawing/2014/main" id="{953EC5D7-CDD9-45C2-9568-22A1E947CD3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17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3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527D-7970-47E2-A27C-15304FD7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7CC554-5DA5-4F75-859A-C7FCD8929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53150"/>
              </p:ext>
            </p:extLst>
          </p:nvPr>
        </p:nvGraphicFramePr>
        <p:xfrm>
          <a:off x="1134999" y="1999361"/>
          <a:ext cx="9922002" cy="2499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3667">
                  <a:extLst>
                    <a:ext uri="{9D8B030D-6E8A-4147-A177-3AD203B41FA5}">
                      <a16:colId xmlns:a16="http://schemas.microsoft.com/office/drawing/2014/main" val="329480618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988528891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4011600564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1840455392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1086113150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4283244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Donor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Recipient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Donor #2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Recipient #2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Donor #3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Recipient #3</a:t>
                      </a:r>
                      <a:endParaRPr lang="nb-NO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3975"/>
                  </a:ext>
                </a:extLst>
              </a:tr>
              <a:tr h="1544689"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21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85.84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21.0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28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84.94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35.0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18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107.16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23.0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39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82.03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24.0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18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114.72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27.0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122.0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1.0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38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76.77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22.0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80395"/>
                  </a:ext>
                </a:extLst>
              </a:tr>
              <a:tr h="632702"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  <a:br>
                        <a:rPr lang="nb-NO" sz="1200" b="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HLA-B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HLA-DR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endParaRPr lang="nb-N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</a:p>
                    <a:p>
                      <a:pPr algn="ctr"/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HLA-B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HLA-DR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2.0</a:t>
                      </a:r>
                      <a:endParaRPr lang="nb-NO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Unrelated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</a:p>
                    <a:p>
                      <a:pPr algn="ctr"/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HLA-B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HLA-DR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endParaRPr lang="nb-N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4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6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D835-2177-46FA-A39F-10895FF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Further work</a:t>
            </a:r>
            <a:endParaRPr lang="nb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3859B-84A4-40BC-8DC3-B8B5B99E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Obtain the minimum criteria used by the Icelandic Health Care System to evaluate Donor/Recipient compitability - Ongoing</a:t>
            </a:r>
          </a:p>
          <a:p>
            <a:r>
              <a:rPr lang="is-IS" dirty="0"/>
              <a:t>Obtain the incomplete and missing datasets in order to properly represent the Icelandic population</a:t>
            </a:r>
          </a:p>
          <a:p>
            <a:r>
              <a:rPr lang="is-IS" dirty="0"/>
              <a:t>Estimate if a Kidney Exchange Program could be economically benificial for the Icelandic Health Care System</a:t>
            </a:r>
          </a:p>
        </p:txBody>
      </p:sp>
    </p:spTree>
    <p:extLst>
      <p:ext uri="{BB962C8B-B14F-4D97-AF65-F5344CB8AC3E}">
        <p14:creationId xmlns:p14="http://schemas.microsoft.com/office/powerpoint/2010/main" val="309535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4720-7AE7-4852-B65C-8B0E3C3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Concept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B05E-BCBA-473B-97D7-263D748E2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09857" cy="4351338"/>
          </a:xfrm>
        </p:spPr>
        <p:txBody>
          <a:bodyPr>
            <a:normAutofit lnSpcReduction="10000"/>
          </a:bodyPr>
          <a:lstStyle/>
          <a:p>
            <a:r>
              <a:rPr lang="is-IS" dirty="0"/>
              <a:t>A person in need of kidney transplant might have multiple persons willing to donate them a kidney.</a:t>
            </a:r>
          </a:p>
          <a:p>
            <a:r>
              <a:rPr lang="is-IS" dirty="0"/>
              <a:t>No donor from that pool might be compatible.</a:t>
            </a:r>
          </a:p>
          <a:p>
            <a:r>
              <a:rPr lang="is-IS" dirty="0"/>
              <a:t>People are much more likely to donate kidney to a friend or relative then a total stranger.</a:t>
            </a:r>
          </a:p>
          <a:p>
            <a:r>
              <a:rPr lang="is-IS" b="1" dirty="0"/>
              <a:t>Solution: </a:t>
            </a:r>
            <a:r>
              <a:rPr lang="is-IS" dirty="0"/>
              <a:t>Create a pool of people in need of kidney transplant and along with the people willing to donate them a kidney.</a:t>
            </a:r>
          </a:p>
          <a:p>
            <a:r>
              <a:rPr lang="is-IS" dirty="0"/>
              <a:t>Form kidney chains.</a:t>
            </a:r>
          </a:p>
          <a:p>
            <a:endParaRPr lang="nb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B5E13-9440-4908-A8EE-C4FF92629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57" y="1825625"/>
            <a:ext cx="3405743" cy="4351338"/>
          </a:xfrm>
        </p:spPr>
      </p:pic>
    </p:spTree>
    <p:extLst>
      <p:ext uri="{BB962C8B-B14F-4D97-AF65-F5344CB8AC3E}">
        <p14:creationId xmlns:p14="http://schemas.microsoft.com/office/powerpoint/2010/main" val="173329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1482-9275-4B62-AC33-97FEC125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History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4A06-E81D-4CA4-80C8-11953953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First implemented in New England 2004 – 2005.</a:t>
            </a:r>
          </a:p>
          <a:p>
            <a:r>
              <a:rPr lang="is-IS" dirty="0"/>
              <a:t>Alvin E. Roth – 2012 Nobel Memorial Prize in Economic Sciences.</a:t>
            </a:r>
          </a:p>
          <a:p>
            <a:r>
              <a:rPr lang="is-IS" dirty="0"/>
              <a:t>Has been implemented all over the world.</a:t>
            </a:r>
          </a:p>
          <a:p>
            <a:r>
              <a:rPr lang="is-IS" dirty="0"/>
              <a:t>3-way kidney chains considered optimal.</a:t>
            </a:r>
          </a:p>
          <a:p>
            <a:r>
              <a:rPr lang="is-IS" dirty="0"/>
              <a:t>Longest kidney chain ever: 12-way exchange.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46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3091-8CF4-4595-A66C-47E5069D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Programs: Europe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7FE84-C7D3-4BB6-8321-5BC7EE905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16" y="1825625"/>
            <a:ext cx="6275968" cy="4351338"/>
          </a:xfrm>
        </p:spPr>
      </p:pic>
    </p:spTree>
    <p:extLst>
      <p:ext uri="{BB962C8B-B14F-4D97-AF65-F5344CB8AC3E}">
        <p14:creationId xmlns:p14="http://schemas.microsoft.com/office/powerpoint/2010/main" val="943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7C26-9F30-4465-9C1A-37EE7F36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Compatibility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8C8B-F63D-4CA9-9826-17C73946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Object: Minimize the likelyhood of kidney being rejected by kidney transplant recipient.</a:t>
            </a:r>
          </a:p>
          <a:p>
            <a:r>
              <a:rPr lang="is-IS" dirty="0"/>
              <a:t>Blood Type: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,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AB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,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endParaRPr lang="is-IS" dirty="0"/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ˈA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/>
              <a:t>Rhesus (+/-), not important</a:t>
            </a:r>
          </a:p>
          <a:p>
            <a:r>
              <a:rPr lang="is-IS" dirty="0"/>
              <a:t>Donor‘s Physical Condition: Age, BMI, eGFR, SBP, History of Smoking</a:t>
            </a:r>
          </a:p>
          <a:p>
            <a:pPr lvl="1"/>
            <a:endParaRPr lang="is-IS" dirty="0"/>
          </a:p>
          <a:p>
            <a:pPr lvl="1"/>
            <a:endParaRPr lang="is-I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is-I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is-I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011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8787-7C29-44BB-8264-B4EAF757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Compatibility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4F8B-BF7D-4793-9DE5-BDDB66B0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HLA Antigen Matches</a:t>
            </a:r>
          </a:p>
          <a:p>
            <a:pPr lvl="1"/>
            <a:r>
              <a:rPr lang="is-IS" dirty="0"/>
              <a:t>HLA-A</a:t>
            </a:r>
          </a:p>
          <a:p>
            <a:pPr lvl="1"/>
            <a:r>
              <a:rPr lang="is-IS" dirty="0"/>
              <a:t>HLA-B</a:t>
            </a:r>
          </a:p>
          <a:p>
            <a:pPr lvl="1"/>
            <a:r>
              <a:rPr lang="is-IS" dirty="0"/>
              <a:t>HLA-DR</a:t>
            </a:r>
          </a:p>
          <a:p>
            <a:pPr lvl="1"/>
            <a:r>
              <a:rPr lang="is-IS" dirty="0"/>
              <a:t>Transplants performed even though several HLA mismatches exist</a:t>
            </a:r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44335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E315-7947-445D-8C30-35A832EB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Dataset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FD24-1BD1-4A08-8CDB-DE1CD34F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Complete:</a:t>
            </a:r>
          </a:p>
          <a:p>
            <a:pPr lvl="1"/>
            <a:r>
              <a:rPr lang="is-IS" dirty="0"/>
              <a:t>Bloodtype Distribution - Vísindavefur</a:t>
            </a:r>
          </a:p>
          <a:p>
            <a:pPr lvl="1"/>
            <a:r>
              <a:rPr lang="is-IS" dirty="0"/>
              <a:t>BMI Distribution – Landlæknir</a:t>
            </a:r>
          </a:p>
          <a:p>
            <a:pPr lvl="1"/>
            <a:r>
              <a:rPr lang="is-IS" dirty="0"/>
              <a:t>History of Smoking Distribution – Landlæknir</a:t>
            </a:r>
          </a:p>
          <a:p>
            <a:r>
              <a:rPr lang="is-IS" dirty="0"/>
              <a:t>Incomplete:</a:t>
            </a:r>
          </a:p>
          <a:p>
            <a:pPr lvl="1"/>
            <a:r>
              <a:rPr lang="is-IS" dirty="0"/>
              <a:t>Systolic Blood Pressure Distribution – Hjartavernd</a:t>
            </a:r>
          </a:p>
          <a:p>
            <a:pPr lvl="1"/>
            <a:r>
              <a:rPr lang="is-IS" dirty="0"/>
              <a:t>Heritage – Hagstofan</a:t>
            </a:r>
          </a:p>
          <a:p>
            <a:r>
              <a:rPr lang="is-IS" dirty="0"/>
              <a:t>Missing:</a:t>
            </a:r>
          </a:p>
          <a:p>
            <a:pPr lvl="1"/>
            <a:r>
              <a:rPr lang="is-IS" dirty="0"/>
              <a:t>HLA mismatches – deCode</a:t>
            </a:r>
          </a:p>
          <a:p>
            <a:pPr lvl="1"/>
            <a:r>
              <a:rPr lang="is-IS" dirty="0"/>
              <a:t>eGFR – Landspítalinn</a:t>
            </a:r>
            <a:endParaRPr lang="nb-NO" dirty="0"/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6933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755D-0F22-459D-B0AF-113E23D2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Method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AAE7-0C81-4AA5-8DD2-02B16291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dirty="0"/>
              <a:t>Genetic Algorithm</a:t>
            </a:r>
          </a:p>
          <a:p>
            <a:r>
              <a:rPr lang="is-IS" dirty="0"/>
              <a:t>Sequence with Permutations</a:t>
            </a:r>
          </a:p>
          <a:p>
            <a:r>
              <a:rPr lang="is-IS" dirty="0"/>
              <a:t>Objective Functions:</a:t>
            </a:r>
          </a:p>
          <a:p>
            <a:pPr lvl="1"/>
            <a:r>
              <a:rPr lang="is-IS" dirty="0"/>
              <a:t>Longest possible kidney chain</a:t>
            </a:r>
          </a:p>
          <a:p>
            <a:pPr lvl="2"/>
            <a:r>
              <a:rPr lang="is-IS" dirty="0"/>
              <a:t>Higher risk of kidney rejection</a:t>
            </a:r>
          </a:p>
          <a:p>
            <a:pPr lvl="2"/>
            <a:r>
              <a:rPr lang="is-IS" dirty="0"/>
              <a:t>Logistical problems</a:t>
            </a:r>
          </a:p>
          <a:p>
            <a:pPr lvl="1"/>
            <a:r>
              <a:rPr lang="is-IS" dirty="0"/>
              <a:t>Maximum kidney distribution</a:t>
            </a:r>
          </a:p>
          <a:p>
            <a:pPr lvl="2"/>
            <a:r>
              <a:rPr lang="is-IS" dirty="0"/>
              <a:t>Higher risk of kidney rejection</a:t>
            </a:r>
          </a:p>
          <a:p>
            <a:pPr lvl="1"/>
            <a:r>
              <a:rPr lang="is-IS" dirty="0"/>
              <a:t>Lowest risk kidney chain</a:t>
            </a:r>
          </a:p>
          <a:p>
            <a:pPr lvl="2"/>
            <a:r>
              <a:rPr lang="is-IS" dirty="0"/>
              <a:t>Lowest risk of kidney rejection</a:t>
            </a:r>
          </a:p>
          <a:p>
            <a:pPr lvl="2"/>
            <a:r>
              <a:rPr lang="is-IS" dirty="0"/>
              <a:t>Will favor a slightly lower risk 2-way exchange over a 3-way exchange</a:t>
            </a:r>
          </a:p>
          <a:p>
            <a:pPr lvl="1"/>
            <a:r>
              <a:rPr lang="is-IS" b="1" dirty="0"/>
              <a:t>Constrained kidney chain size – Lowest risk kidney chain of that size selected</a:t>
            </a:r>
          </a:p>
          <a:p>
            <a:pPr lvl="2"/>
            <a:r>
              <a:rPr lang="is-IS" dirty="0"/>
              <a:t>Accounts for logistics, f. ex. amount of kidney transplants possible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8689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80C8-86E0-49AD-B202-A47EA5E0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2476-8604-4FD0-9DCD-C1C1A6DD1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s-IS" dirty="0"/>
              <a:t>Possible Kidney Exchanges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99821-9119-41A7-B096-74E5BBAAD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s-IS" dirty="0"/>
              <a:t>Best 4-way Exchange Kidney Chain</a:t>
            </a:r>
            <a:endParaRPr lang="nb-NO" dirty="0"/>
          </a:p>
        </p:txBody>
      </p:sp>
      <p:pic>
        <p:nvPicPr>
          <p:cNvPr id="1026" name="Picture 2" descr="https://raw.githubusercontent.com/Kjarten/KidneyExchange-IS/master/image_1A.png?token=AKJGZRQRUR35Z66XCC76O6C53RJ6A">
            <a:extLst>
              <a:ext uri="{FF2B5EF4-FFF2-40B4-BE49-F238E27FC236}">
                <a16:creationId xmlns:a16="http://schemas.microsoft.com/office/drawing/2014/main" id="{27D89948-103E-4075-980E-B1061727610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04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Kjarten/KidneyExchange-IS/master/image_1B.png?token=AKJGZRTFYVD7JWDOOXPOEOK53RJ6W">
            <a:extLst>
              <a:ext uri="{FF2B5EF4-FFF2-40B4-BE49-F238E27FC236}">
                <a16:creationId xmlns:a16="http://schemas.microsoft.com/office/drawing/2014/main" id="{7412D7B0-E5EE-4875-9A5A-055C8300210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17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3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747</Words>
  <Application>Microsoft Office PowerPoint</Application>
  <PresentationFormat>Widescreen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Kidney Exchange Program</vt:lpstr>
      <vt:lpstr>Kidney Exchange Program: Concept</vt:lpstr>
      <vt:lpstr>Kidney Exchange Program: History</vt:lpstr>
      <vt:lpstr>Kidney Exchange Programs: Europe</vt:lpstr>
      <vt:lpstr>Kidney Exchange Program: Compatibility</vt:lpstr>
      <vt:lpstr>Kidney Exchange Program: Compatibility</vt:lpstr>
      <vt:lpstr>Kidney Exchange Program: Dataset</vt:lpstr>
      <vt:lpstr>Kidney Exchange Program: Method</vt:lpstr>
      <vt:lpstr>Kidney Exchange Program: Results</vt:lpstr>
      <vt:lpstr>Kidney Exchange Program: Results</vt:lpstr>
      <vt:lpstr>Kidney Exchange Program: Results</vt:lpstr>
      <vt:lpstr>Kidney Exchange Program: Results</vt:lpstr>
      <vt:lpstr>Kidney Exchange Program: 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Program</dc:title>
  <dc:creator>Birgisson, Kjartan T</dc:creator>
  <cp:lastModifiedBy>Birgisson, Kjartan T</cp:lastModifiedBy>
  <cp:revision>25</cp:revision>
  <dcterms:created xsi:type="dcterms:W3CDTF">2019-11-24T21:38:40Z</dcterms:created>
  <dcterms:modified xsi:type="dcterms:W3CDTF">2019-11-25T23:40:14Z</dcterms:modified>
</cp:coreProperties>
</file>