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8" r:id="rId11"/>
    <p:sldId id="267" r:id="rId12"/>
    <p:sldId id="269" r:id="rId13"/>
    <p:sldId id="266" r:id="rId1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63152" autoAdjust="0"/>
  </p:normalViewPr>
  <p:slideViewPr>
    <p:cSldViewPr snapToGrid="0">
      <p:cViewPr varScale="1">
        <p:scale>
          <a:sx n="70" d="100"/>
          <a:sy n="70" d="100"/>
        </p:scale>
        <p:origin x="636" y="54"/>
      </p:cViewPr>
      <p:guideLst/>
    </p:cSldViewPr>
  </p:slideViewPr>
  <p:outlineViewPr>
    <p:cViewPr>
      <p:scale>
        <a:sx n="33" d="100"/>
        <a:sy n="33" d="100"/>
      </p:scale>
      <p:origin x="0" y="-22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F4C9B-D4C6-48E9-B073-5A8FC28812A3}" type="datetimeFigureOut">
              <a:rPr lang="nb-NO" smtClean="0"/>
              <a:t>26.11.2019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A51AA-4754-4F43-A836-27EAA582E7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902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Hello!</a:t>
            </a:r>
            <a:r>
              <a:rPr lang="is-IS" baseline="0" dirty="0"/>
              <a:t> My name is Kjartan and I‘m going to briefly speak about Kidney Exchange Programs.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A51AA-4754-4F43-A836-27EAA582E7CB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3780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Most</a:t>
            </a:r>
            <a:r>
              <a:rPr lang="is-IS" baseline="0" dirty="0"/>
              <a:t> common donors selected are young, fit and in blood type O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A51AA-4754-4F43-A836-27EAA582E7CB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0850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On the left you see all possible 1-way</a:t>
            </a:r>
            <a:r>
              <a:rPr lang="is-IS" baseline="0" dirty="0"/>
              <a:t> exchanges. There are 9 recipients, so 1 has been removed by preprocessing</a:t>
            </a:r>
          </a:p>
          <a:p>
            <a:r>
              <a:rPr lang="is-IS" baseline="0" dirty="0"/>
              <a:t>The optimal 3-way exchange kidney chain is selected.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A51AA-4754-4F43-A836-27EAA582E7CB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6482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To take this further the following task</a:t>
            </a:r>
            <a:r>
              <a:rPr lang="is-IS" baseline="0" dirty="0"/>
              <a:t> </a:t>
            </a:r>
            <a:r>
              <a:rPr lang="is-IS" dirty="0"/>
              <a:t>need </a:t>
            </a:r>
            <a:r>
              <a:rPr lang="is-IS" baseline="0" dirty="0"/>
              <a:t>to be completed:</a:t>
            </a:r>
          </a:p>
          <a:p>
            <a:endParaRPr lang="is-IS" baseline="0" dirty="0"/>
          </a:p>
          <a:p>
            <a:r>
              <a:rPr lang="is-IS" baseline="0" dirty="0"/>
              <a:t>	- Minimum Criteria – Icelandic Health Care System</a:t>
            </a:r>
          </a:p>
          <a:p>
            <a:r>
              <a:rPr lang="is-IS" baseline="0" dirty="0"/>
              <a:t>	- Improve Dataset, More Realistic Representation of the Icelandic Population</a:t>
            </a:r>
          </a:p>
          <a:p>
            <a:r>
              <a:rPr lang="is-IS" baseline="0" dirty="0"/>
              <a:t>		- Stóra Reykjavíkurrannsóknin</a:t>
            </a:r>
          </a:p>
          <a:p>
            <a:r>
              <a:rPr lang="is-IS" baseline="0" dirty="0"/>
              <a:t>		- HLA Distribution</a:t>
            </a:r>
          </a:p>
          <a:p>
            <a:r>
              <a:rPr lang="is-IS" baseline="0" dirty="0"/>
              <a:t>	- Estimate the Economical Benifit of Implementing a Kidney Exchange Program in Iceland</a:t>
            </a:r>
          </a:p>
          <a:p>
            <a:r>
              <a:rPr lang="is-IS" baseline="0" dirty="0"/>
              <a:t>		- Health Care Cost for a person waiting for a kidney</a:t>
            </a:r>
          </a:p>
          <a:p>
            <a:r>
              <a:rPr lang="is-IS" baseline="0" dirty="0"/>
              <a:t>		- Society Cost</a:t>
            </a:r>
          </a:p>
          <a:p>
            <a:r>
              <a:rPr lang="is-IS" baseline="0" dirty="0"/>
              <a:t>		- Cost of implementing and running a Kidney Exchange Program – Privitize?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A51AA-4754-4F43-A836-27EAA582E7CB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8076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-A known</a:t>
            </a:r>
            <a:r>
              <a:rPr lang="is-IS" baseline="0" dirty="0"/>
              <a:t> problem we have today is that a person that requires a kidney might have multiple friends and family members that are willing to donate them a kidney. However after testing these individuals, none of them is considered a compatible donor.</a:t>
            </a:r>
          </a:p>
          <a:p>
            <a:r>
              <a:rPr lang="is-IS" baseline="0" dirty="0"/>
              <a:t>-That leaves the person in need of kidney with two options: Search for strangers that are willing to donate a kidney or wait for a deceased kidney donor that is a match.</a:t>
            </a:r>
          </a:p>
          <a:p>
            <a:r>
              <a:rPr lang="is-IS" baseline="0" dirty="0"/>
              <a:t>-Since people are much more likely to donate a kidney to a friend or a relative, rather then to a total stranger. It could take a long time finding a stranger that is a match and willing to donate a kidney.</a:t>
            </a:r>
          </a:p>
          <a:p>
            <a:r>
              <a:rPr lang="is-IS" dirty="0"/>
              <a:t>-Solution: Bring all people</a:t>
            </a:r>
            <a:r>
              <a:rPr lang="is-IS" baseline="0" dirty="0"/>
              <a:t> in need of kidney, along with all of their associates that are willing to donate a kidney into one pool and form kidney chains.</a:t>
            </a:r>
          </a:p>
          <a:p>
            <a:r>
              <a:rPr lang="is-IS" baseline="0" dirty="0"/>
              <a:t>-That is: Two or more kidney recipients can exchange kidney donors.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A51AA-4754-4F43-A836-27EAA582E7CB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913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Briefly</a:t>
            </a:r>
            <a:r>
              <a:rPr lang="is-IS" baseline="0" dirty="0"/>
              <a:t> on the history:</a:t>
            </a:r>
          </a:p>
          <a:p>
            <a:r>
              <a:rPr lang="is-IS" baseline="0" dirty="0"/>
              <a:t>- The first kidney exchange program was implemented in New England in 2004-2005 by 2012 Nobel Price in Economic Sciences winner Alvin E. Roth.</a:t>
            </a:r>
          </a:p>
          <a:p>
            <a:pPr marL="171450" indent="-171450">
              <a:buFontTx/>
              <a:buChar char="-"/>
            </a:pPr>
            <a:r>
              <a:rPr lang="is-IS" baseline="0" dirty="0"/>
              <a:t>Since then, these programs have been implemented in various places around the world.</a:t>
            </a:r>
          </a:p>
          <a:p>
            <a:pPr marL="171450" indent="-171450">
              <a:buFontTx/>
              <a:buChar char="-"/>
            </a:pPr>
            <a:r>
              <a:rPr lang="is-IS" baseline="0" dirty="0"/>
              <a:t>According to the New England Kidney Exchange Program, 3 –way exchange kidney chains are considered optimal, but longer kidney chains happen, the longest being a 6-way exchange in San Fransisco in 2015.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A51AA-4754-4F43-A836-27EAA582E7CB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2077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Currently, Kidney</a:t>
            </a:r>
            <a:r>
              <a:rPr lang="is-IS" baseline="0" dirty="0"/>
              <a:t> Exchange Chains programs have been established in some European countries, in various stages, however I‘m unaware of any such attempt in Iceland.</a:t>
            </a:r>
          </a:p>
          <a:p>
            <a:endParaRPr lang="is-IS" baseline="0" dirty="0"/>
          </a:p>
          <a:p>
            <a:r>
              <a:rPr lang="is-IS" baseline="0" dirty="0"/>
              <a:t>Because of the size of the Icelandic population, there aren‘t many people that require a kidney each year. However we have a high distribution of Blood type O and maybe our isolation through out the last millenium has resulted fewer HLA Antigens variations. Both of these would result in higher donor / recipient compatability.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A51AA-4754-4F43-A836-27EAA582E7CB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1477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-When evaluating kidney</a:t>
            </a:r>
            <a:r>
              <a:rPr lang="is-IS" baseline="0" dirty="0"/>
              <a:t> donor and recipient compatibility the object is to minimize the likelihood of the kidney being rejected by the kidney transplant recipient.</a:t>
            </a:r>
          </a:p>
          <a:p>
            <a:r>
              <a:rPr lang="is-IS" baseline="0" dirty="0"/>
              <a:t>-The factors taken into consideration and the impact of each one varies a little between healthcare systems. But they can be summarized into the following categories:</a:t>
            </a:r>
          </a:p>
          <a:p>
            <a:r>
              <a:rPr lang="is-IS" baseline="0" dirty="0"/>
              <a:t>-Blood type compatibility, Donor physical condition and HLA antigen compatibility</a:t>
            </a:r>
          </a:p>
          <a:p>
            <a:r>
              <a:rPr lang="is-IS" baseline="0" dirty="0"/>
              <a:t>-Blood type being the most important factor.</a:t>
            </a:r>
          </a:p>
          <a:p>
            <a:r>
              <a:rPr lang="is-IS" baseline="0" dirty="0"/>
              <a:t>-Kidney transplants follow the same criteria when it comes to compatibility as blood transfusion except Rhesus (+/-) is not important.</a:t>
            </a:r>
          </a:p>
          <a:p>
            <a:r>
              <a:rPr lang="is-IS" baseline="0" dirty="0"/>
              <a:t>-Donor‘s Physical Condition favors young, healthy individuals with great kidney functionality.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A51AA-4754-4F43-A836-27EAA582E7CB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1169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HLA Antigen matches is the most complicated and debated factor.</a:t>
            </a:r>
            <a:r>
              <a:rPr lang="is-IS" baseline="0" dirty="0"/>
              <a:t> </a:t>
            </a:r>
            <a:r>
              <a:rPr lang="is-IS" dirty="0"/>
              <a:t>However</a:t>
            </a:r>
            <a:r>
              <a:rPr lang="is-IS" baseline="0" dirty="0"/>
              <a:t> transplants are performed, even if there are several mismatches found.</a:t>
            </a:r>
            <a:endParaRPr lang="is-IS" dirty="0"/>
          </a:p>
          <a:p>
            <a:endParaRPr lang="is-IS" dirty="0"/>
          </a:p>
          <a:p>
            <a:r>
              <a:rPr lang="is-IS" dirty="0"/>
              <a:t>I</a:t>
            </a:r>
            <a:r>
              <a:rPr lang="is-IS" baseline="0" dirty="0"/>
              <a:t> was not able to obtain the exact criteria used by the Icelandic health care system in time, although I have been promised it. So I used a risk evaluation model from USA.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A51AA-4754-4F43-A836-27EAA582E7CB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0240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-My</a:t>
            </a:r>
            <a:r>
              <a:rPr lang="is-IS" baseline="0" dirty="0"/>
              <a:t> goal was to create a realistic random pool of Icelandic people with all the criteria that is used for kidney transplant compatibility.</a:t>
            </a:r>
          </a:p>
          <a:p>
            <a:r>
              <a:rPr lang="is-IS" baseline="0" dirty="0"/>
              <a:t>-Unfortunatly, optaining the data was more difficult then I would have hoped for.</a:t>
            </a:r>
          </a:p>
          <a:p>
            <a:r>
              <a:rPr lang="is-IS" baseline="0" dirty="0"/>
              <a:t>-The main flaw being lack of correlation between Systolic Blood Pressure, Estimated Glomerular Filtration Rate and Body Mass Index. So my distribution can create a person with a BMI of 45, but has a very healthy Systolic Blood Pressure and kidney functionality.</a:t>
            </a:r>
          </a:p>
          <a:p>
            <a:r>
              <a:rPr lang="is-IS" baseline="0" dirty="0"/>
              <a:t>- I have been promised some of the remaining data shortly, the most important one the HLA Antigen distribution among the Icelandic Population.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A51AA-4754-4F43-A836-27EAA582E7CB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70519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I preprocess </a:t>
            </a:r>
            <a:r>
              <a:rPr lang="is-IS" baseline="0" dirty="0"/>
              <a:t>the data, by first calculating the risk of between each recipient and each donor in the pool.</a:t>
            </a:r>
          </a:p>
          <a:p>
            <a:r>
              <a:rPr lang="is-IS" baseline="0" dirty="0"/>
              <a:t>Then I removed all kidney recipients that do not provide donors that were a match to others and all kidney recipients that were not a compatible match to the remaining donors.</a:t>
            </a:r>
            <a:endParaRPr lang="is-IS" dirty="0"/>
          </a:p>
          <a:p>
            <a:r>
              <a:rPr lang="is-IS" dirty="0"/>
              <a:t>I</a:t>
            </a:r>
            <a:r>
              <a:rPr lang="is-IS" baseline="0" dirty="0"/>
              <a:t> used a simple genetic algorithm, with chromosomes with amount of genes equal to kidney recipient that could provide a proper donor.</a:t>
            </a:r>
          </a:p>
          <a:p>
            <a:r>
              <a:rPr lang="is-IS" baseline="0" dirty="0"/>
              <a:t>The chromosomes are sequencial and evolution was done with permutations.</a:t>
            </a:r>
          </a:p>
          <a:p>
            <a:r>
              <a:rPr lang="is-IS" baseline="0" dirty="0"/>
              <a:t>I considered a few objective functions:</a:t>
            </a:r>
          </a:p>
          <a:p>
            <a:r>
              <a:rPr lang="is-IS" baseline="0" dirty="0"/>
              <a:t>	- Longest possible kidney chain</a:t>
            </a:r>
          </a:p>
          <a:p>
            <a:r>
              <a:rPr lang="is-IS" baseline="0" dirty="0"/>
              <a:t>		-Does not consider that smaller low risk kidney chains might exist</a:t>
            </a:r>
          </a:p>
          <a:p>
            <a:r>
              <a:rPr lang="is-IS" baseline="0" dirty="0"/>
              <a:t>		-Logistical problems – Surgical Capacity</a:t>
            </a:r>
          </a:p>
          <a:p>
            <a:r>
              <a:rPr lang="is-IS" baseline="0" dirty="0"/>
              <a:t>	- Maximum kidney distribution</a:t>
            </a:r>
          </a:p>
          <a:p>
            <a:r>
              <a:rPr lang="is-IS" baseline="0" dirty="0"/>
              <a:t>		- Does not consider risk</a:t>
            </a:r>
          </a:p>
          <a:p>
            <a:r>
              <a:rPr lang="is-IS" baseline="0" dirty="0"/>
              <a:t>		- Likely to be logistically easier.</a:t>
            </a:r>
          </a:p>
          <a:p>
            <a:r>
              <a:rPr lang="is-IS" baseline="0" dirty="0"/>
              <a:t>	- Lowest risk kidney chain</a:t>
            </a:r>
          </a:p>
          <a:p>
            <a:r>
              <a:rPr lang="is-IS" baseline="0" dirty="0"/>
              <a:t>		- Will always go for the lower risk kidney chain</a:t>
            </a:r>
          </a:p>
          <a:p>
            <a:r>
              <a:rPr lang="is-IS" baseline="0" dirty="0"/>
              <a:t>		- Will favor a slightly lower risk 2-way exchange over a 3-way exchange</a:t>
            </a:r>
          </a:p>
          <a:p>
            <a:r>
              <a:rPr lang="is-IS" baseline="0" dirty="0"/>
              <a:t>		- Super donors exist, young fit males in bloodtype O with great kidney function</a:t>
            </a:r>
          </a:p>
          <a:p>
            <a:r>
              <a:rPr lang="is-IS" baseline="0" dirty="0"/>
              <a:t>	- Constrained kidney chain size – Selecting the lowest risk kidney chain of that size.</a:t>
            </a:r>
          </a:p>
          <a:p>
            <a:r>
              <a:rPr lang="is-IS" baseline="0" dirty="0"/>
              <a:t>		- Accounts for logistics</a:t>
            </a:r>
          </a:p>
          <a:p>
            <a:r>
              <a:rPr lang="is-IS" baseline="0" dirty="0"/>
              <a:t>		- Favors kidney higher distribution</a:t>
            </a:r>
          </a:p>
          <a:p>
            <a:r>
              <a:rPr lang="is-IS" baseline="0" dirty="0"/>
              <a:t>		- Could be improved by favoring smaller kidney chains if a certain amount of risk is lowered.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A51AA-4754-4F43-A836-27EAA582E7CB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8153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On the left you see all possible 1-way</a:t>
            </a:r>
            <a:r>
              <a:rPr lang="is-IS" baseline="0" dirty="0"/>
              <a:t> exchanges. There are 8 recipients, so 2 have been removed in preprocessing</a:t>
            </a:r>
          </a:p>
          <a:p>
            <a:r>
              <a:rPr lang="is-IS" baseline="0" dirty="0"/>
              <a:t>The optimal 4-way exchange kidney chain is selected.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A51AA-4754-4F43-A836-27EAA582E7CB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780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C227-6E04-4377-8D9B-8640009EF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57D2F-A023-496A-83E4-587864863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5F0DC-BE9D-4BC4-976A-C9BC512C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26.11.2019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DE21D-0F71-4A06-A972-2EF8BB07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06573-A843-4A72-B9C9-1A536AA9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87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1FE4-2333-4570-86AC-4320F5E5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87155-D697-45F2-88F3-9F29D68F9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34FE3-0F60-4F1F-AC27-B842A5A1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26.11.2019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CCE7A-4A37-417B-9E56-67940BA7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4792B-836D-4000-9797-98058EC1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316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FD440-DC81-430B-98DF-037F96697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1B103-D06F-4A97-B18E-60363E67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911BE-228B-4216-B4F6-65DF71F2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26.11.2019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ED2FD-74B5-43B4-A007-3529070F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F4178-8303-4D85-BB51-6FC7222F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593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1321-3EBC-496D-B896-73F2A85A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628FA-E5BD-4B3B-9AFD-66C4CC315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D7487-9B9C-4711-B66C-66848E38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26.11.2019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4F46B-A9B9-481A-AE5B-6926BD7D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53849-5E49-48AC-A61A-E0CB4780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776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E6FC-4202-442C-9A1C-D9EA88F2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80A91-B5A9-4C22-8D8B-C3FB4463C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33883-BBA6-4FBF-BAD6-42D982D3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26.11.2019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4C3CA-D825-4B2C-9480-CEF66376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58AAB-9ADE-43C2-BB93-3FAAEBF7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937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D491-1439-42E2-9CB0-BB710D1A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0A69-4895-45A1-A0A6-38C6DFB53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90A9F-CA3C-4530-87EA-9AFAEB799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494E2-8383-41A2-8E7F-E32A8052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26.11.2019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51BA4-D55D-4FC5-9F82-B0C9B562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85D2E-E254-4E85-AB7F-9B2D85FC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182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83D5-E30C-440E-8F81-3C2B08D5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8319A-9671-48DD-9D13-A38AB09AA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C0A70-D18E-4170-91A5-DE7ECB917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61033-B18D-4AED-A3FB-8B1F290A5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11AF4-CEAC-4C3F-8856-57D5BF37C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C8691-7525-4FB2-94ED-63CDB3B1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26.11.2019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82DFB-6419-43E9-9824-B85701FC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12FE0-2486-4F97-A1C8-7CD511AD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936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0ECB-9C02-4BC0-87B4-7ADA966E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67C5E-AFC3-4A4E-869B-61A3D20D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26.11.2019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09881-D029-46CC-8347-639B07E5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4CAF-C858-408A-86DD-59C16BA9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160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D88AB-C5F4-4775-8264-81FE3118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26.11.2019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16785-A9FE-475A-9279-37B7F931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F1668-DCD3-4180-A141-9DDC8245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07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1FE3-585C-45C3-A181-25405CEE3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52AE2-BE79-455F-B739-0B1615EBA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CAC51-8574-434F-8538-26348A99A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0AC16-E33C-47B8-8697-5B0805B7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26.11.2019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25E1C-6E77-4C8A-8F11-7F6A9776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125C3-6AD0-40BD-B5C7-595F89E2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553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5FA5-119E-4E21-9DBD-4524BFF6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E6C29-260A-407A-A1F5-DEA0AB8D0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4517A-03A4-4173-A486-EAF0C2ED3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69811-33BC-4B3D-8A65-2222B948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26.11.2019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36D1E-7E4A-45E8-8ACE-0EFEAD92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BE8BD-E6E5-4218-9B8A-E33638E5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397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2EA6C-9C19-4368-9792-60306CCA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8D5DA-FEEF-4F9A-926B-0EE5F0BC9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0DC73-C9CE-4ADA-863D-8B64A93F3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98782-3A6D-4E3F-ACD4-B45034E7EC8A}" type="datetimeFigureOut">
              <a:rPr lang="nb-NO" smtClean="0"/>
              <a:t>26.11.2019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4D751-5A8F-4BFB-A5F4-4AD4BEA55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3FCA4-BA9F-4D82-9246-28D134137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168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A77E-C588-4BA8-A170-328CCB5B3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/>
              <a:t>Kidney Exchange Program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20406-7F5D-4860-9AEF-E8326999E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/>
              <a:t>Kjartan Þór Birgisson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03882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BE1F86-471E-421C-A384-ECD8A2FB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Results</a:t>
            </a:r>
            <a:endParaRPr lang="nb-NO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935E32B-5EC6-47F6-939E-0B346D424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078169"/>
              </p:ext>
            </p:extLst>
          </p:nvPr>
        </p:nvGraphicFramePr>
        <p:xfrm>
          <a:off x="2792512" y="1472819"/>
          <a:ext cx="6606976" cy="502005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53667">
                  <a:extLst>
                    <a:ext uri="{9D8B030D-6E8A-4147-A177-3AD203B41FA5}">
                      <a16:colId xmlns:a16="http://schemas.microsoft.com/office/drawing/2014/main" val="329480618"/>
                    </a:ext>
                  </a:extLst>
                </a:gridCol>
                <a:gridCol w="1653667">
                  <a:extLst>
                    <a:ext uri="{9D8B030D-6E8A-4147-A177-3AD203B41FA5}">
                      <a16:colId xmlns:a16="http://schemas.microsoft.com/office/drawing/2014/main" val="988528891"/>
                    </a:ext>
                  </a:extLst>
                </a:gridCol>
                <a:gridCol w="1653667">
                  <a:extLst>
                    <a:ext uri="{9D8B030D-6E8A-4147-A177-3AD203B41FA5}">
                      <a16:colId xmlns:a16="http://schemas.microsoft.com/office/drawing/2014/main" val="4011600564"/>
                    </a:ext>
                  </a:extLst>
                </a:gridCol>
                <a:gridCol w="1645975">
                  <a:extLst>
                    <a:ext uri="{9D8B030D-6E8A-4147-A177-3AD203B41FA5}">
                      <a16:colId xmlns:a16="http://schemas.microsoft.com/office/drawing/2014/main" val="1840455392"/>
                    </a:ext>
                  </a:extLst>
                </a:gridCol>
              </a:tblGrid>
              <a:tr h="279134">
                <a:tc>
                  <a:txBody>
                    <a:bodyPr/>
                    <a:lstStyle/>
                    <a:p>
                      <a:pPr algn="ctr"/>
                      <a:r>
                        <a:rPr lang="is-IS" sz="1400" dirty="0"/>
                        <a:t>Donor #1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/>
                        <a:t>Recipient #1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dirty="0"/>
                        <a:t>Donor #2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dirty="0"/>
                        <a:t>Recipient #2</a:t>
                      </a:r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33975"/>
                  </a:ext>
                </a:extLst>
              </a:tr>
              <a:tr h="1544689">
                <a:tc>
                  <a:txBody>
                    <a:bodyPr/>
                    <a:lstStyle/>
                    <a:p>
                      <a:r>
                        <a:rPr lang="nb-NO" sz="1200" b="0" dirty="0" err="1"/>
                        <a:t>Bloodtype</a:t>
                      </a:r>
                      <a:r>
                        <a:rPr lang="nb-NO" sz="1200" b="0" dirty="0"/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dirty="0"/>
                        <a:t>O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br>
                        <a:rPr lang="nb-NO" sz="1200" b="0" dirty="0"/>
                      </a:br>
                      <a:r>
                        <a:rPr lang="nb-NO" sz="1200" b="0" dirty="0" err="1"/>
                        <a:t>History</a:t>
                      </a:r>
                      <a:r>
                        <a:rPr lang="nb-NO" sz="1200" b="0" dirty="0"/>
                        <a:t> </a:t>
                      </a:r>
                      <a:r>
                        <a:rPr lang="nb-NO" sz="1200" b="0" dirty="0" err="1"/>
                        <a:t>of</a:t>
                      </a:r>
                      <a:r>
                        <a:rPr lang="nb-NO" sz="1200" b="0" dirty="0"/>
                        <a:t> Smoking: 0.0</a:t>
                      </a:r>
                      <a:br>
                        <a:rPr lang="nb-NO" sz="1200" b="0" dirty="0"/>
                      </a:br>
                      <a:r>
                        <a:rPr lang="nb-NO" sz="1200" b="0" dirty="0"/>
                        <a:t>Age: 34</a:t>
                      </a:r>
                      <a:br>
                        <a:rPr lang="nb-NO" sz="1200" dirty="0"/>
                      </a:br>
                      <a:r>
                        <a:rPr lang="nb-NO" sz="1200" b="0" dirty="0" err="1"/>
                        <a:t>eGFR</a:t>
                      </a:r>
                      <a:r>
                        <a:rPr lang="nb-NO" sz="1200" b="0" dirty="0"/>
                        <a:t>: 108.85</a:t>
                      </a:r>
                      <a:br>
                        <a:rPr lang="nb-NO" sz="1200" b="0" dirty="0"/>
                      </a:br>
                      <a:r>
                        <a:rPr lang="nb-NO" sz="1200" b="0" dirty="0"/>
                        <a:t>BMI: 18.0</a:t>
                      </a:r>
                      <a:br>
                        <a:rPr lang="nb-NO" sz="1200" b="0" dirty="0"/>
                      </a:br>
                      <a:r>
                        <a:rPr lang="nb-NO" sz="1200" b="0" dirty="0" err="1"/>
                        <a:t>African</a:t>
                      </a:r>
                      <a:r>
                        <a:rPr lang="nb-NO" sz="1200" b="0" dirty="0"/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b="0" dirty="0"/>
                        <a:t>SBP: 122.0</a:t>
                      </a:r>
                    </a:p>
                    <a:p>
                      <a:r>
                        <a:rPr lang="nb-NO" sz="1200" b="0" dirty="0" err="1"/>
                        <a:t>Gender</a:t>
                      </a:r>
                      <a:r>
                        <a:rPr lang="nb-NO" sz="1200" b="0" dirty="0"/>
                        <a:t>: 0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err="1"/>
                        <a:t>Bloodtype</a:t>
                      </a:r>
                      <a:r>
                        <a:rPr lang="nb-NO" sz="1200" b="0" dirty="0"/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dirty="0"/>
                        <a:t>B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b="0" dirty="0"/>
                    </a:p>
                    <a:p>
                      <a:r>
                        <a:rPr lang="nb-NO" sz="1200" b="0" dirty="0" err="1"/>
                        <a:t>History</a:t>
                      </a:r>
                      <a:r>
                        <a:rPr lang="nb-NO" sz="1200" b="0" dirty="0"/>
                        <a:t> </a:t>
                      </a:r>
                      <a:r>
                        <a:rPr lang="nb-NO" sz="1200" b="0" dirty="0" err="1"/>
                        <a:t>of</a:t>
                      </a:r>
                      <a:r>
                        <a:rPr lang="nb-NO" sz="1200" b="0" dirty="0"/>
                        <a:t> Smoking: 1.0</a:t>
                      </a:r>
                    </a:p>
                    <a:p>
                      <a:r>
                        <a:rPr lang="nb-NO" sz="1200" b="0" dirty="0"/>
                        <a:t>Age: 55</a:t>
                      </a:r>
                      <a:br>
                        <a:rPr lang="nb-NO" sz="1200" dirty="0"/>
                      </a:br>
                      <a:r>
                        <a:rPr lang="nb-NO" sz="1200" b="0" dirty="0" err="1"/>
                        <a:t>eGFR</a:t>
                      </a:r>
                      <a:r>
                        <a:rPr lang="nb-NO" sz="1200" b="0" dirty="0"/>
                        <a:t>: 60.42</a:t>
                      </a:r>
                    </a:p>
                    <a:p>
                      <a:r>
                        <a:rPr lang="nb-NO" sz="1200" b="0" dirty="0"/>
                        <a:t>BMI: 19.0</a:t>
                      </a:r>
                    </a:p>
                    <a:p>
                      <a:r>
                        <a:rPr lang="nb-NO" sz="1200" b="0" dirty="0" err="1"/>
                        <a:t>African</a:t>
                      </a:r>
                      <a:r>
                        <a:rPr lang="nb-NO" sz="1200" b="0" dirty="0"/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b="0" dirty="0"/>
                        <a:t>SBP: 120.0</a:t>
                      </a:r>
                    </a:p>
                    <a:p>
                      <a:r>
                        <a:rPr lang="nb-NO" sz="1200" b="0" dirty="0" err="1"/>
                        <a:t>Gender</a:t>
                      </a:r>
                      <a:r>
                        <a:rPr lang="nb-NO" sz="1200" b="0" dirty="0"/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err="1"/>
                        <a:t>Bloodtype</a:t>
                      </a:r>
                      <a:r>
                        <a:rPr lang="nb-NO" sz="1200" b="0" dirty="0"/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dirty="0"/>
                        <a:t>O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b="0" dirty="0"/>
                    </a:p>
                    <a:p>
                      <a:r>
                        <a:rPr lang="nb-NO" sz="1200" b="0" dirty="0" err="1"/>
                        <a:t>History</a:t>
                      </a:r>
                      <a:r>
                        <a:rPr lang="nb-NO" sz="1200" b="0" dirty="0"/>
                        <a:t> </a:t>
                      </a:r>
                      <a:r>
                        <a:rPr lang="nb-NO" sz="1200" b="0" dirty="0" err="1"/>
                        <a:t>of</a:t>
                      </a:r>
                      <a:r>
                        <a:rPr lang="nb-NO" sz="1200" b="0" dirty="0"/>
                        <a:t> Smoking: 0.0</a:t>
                      </a:r>
                    </a:p>
                    <a:p>
                      <a:r>
                        <a:rPr lang="nb-NO" sz="1200" b="0" dirty="0"/>
                        <a:t>Age: 51</a:t>
                      </a:r>
                      <a:br>
                        <a:rPr lang="nb-NO" sz="1200" dirty="0"/>
                      </a:br>
                      <a:r>
                        <a:rPr lang="nb-NO" sz="1200" b="0" dirty="0" err="1"/>
                        <a:t>eGFR</a:t>
                      </a:r>
                      <a:r>
                        <a:rPr lang="nb-NO" sz="1200" b="0" dirty="0"/>
                        <a:t>: 62.18</a:t>
                      </a:r>
                    </a:p>
                    <a:p>
                      <a:r>
                        <a:rPr lang="nb-NO" sz="1200" b="0" dirty="0"/>
                        <a:t>BMI: 21.0</a:t>
                      </a:r>
                    </a:p>
                    <a:p>
                      <a:r>
                        <a:rPr lang="nb-NO" sz="1200" b="0" dirty="0" err="1"/>
                        <a:t>African</a:t>
                      </a:r>
                      <a:r>
                        <a:rPr lang="nb-NO" sz="1200" b="0" dirty="0"/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b="0" dirty="0"/>
                        <a:t>SBP: 120.0</a:t>
                      </a:r>
                    </a:p>
                    <a:p>
                      <a:r>
                        <a:rPr lang="nb-NO" sz="1200" b="0" dirty="0" err="1"/>
                        <a:t>Gender</a:t>
                      </a:r>
                      <a:r>
                        <a:rPr lang="nb-NO" sz="1200" b="0" dirty="0"/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err="1"/>
                        <a:t>Bloodtype</a:t>
                      </a:r>
                      <a:r>
                        <a:rPr lang="nb-NO" sz="1200" b="0" dirty="0"/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dirty="0"/>
                        <a:t>O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b="0" dirty="0"/>
                    </a:p>
                    <a:p>
                      <a:r>
                        <a:rPr lang="nb-NO" sz="1200" b="0" dirty="0" err="1"/>
                        <a:t>History</a:t>
                      </a:r>
                      <a:r>
                        <a:rPr lang="nb-NO" sz="1200" b="0" dirty="0"/>
                        <a:t> </a:t>
                      </a:r>
                      <a:r>
                        <a:rPr lang="nb-NO" sz="1200" b="0" dirty="0" err="1"/>
                        <a:t>of</a:t>
                      </a:r>
                      <a:r>
                        <a:rPr lang="nb-NO" sz="1200" b="0" dirty="0"/>
                        <a:t> Smoking: 0.0</a:t>
                      </a:r>
                    </a:p>
                    <a:p>
                      <a:r>
                        <a:rPr lang="nb-NO" sz="1200" b="0" dirty="0"/>
                        <a:t>Age: 29</a:t>
                      </a:r>
                      <a:br>
                        <a:rPr lang="nb-NO" sz="1200" dirty="0"/>
                      </a:br>
                      <a:r>
                        <a:rPr lang="nb-NO" sz="1200" b="0" dirty="0" err="1"/>
                        <a:t>eGFR</a:t>
                      </a:r>
                      <a:r>
                        <a:rPr lang="nb-NO" sz="1200" b="0" dirty="0"/>
                        <a:t>: 97.76</a:t>
                      </a:r>
                    </a:p>
                    <a:p>
                      <a:r>
                        <a:rPr lang="nb-NO" sz="1200" b="0" dirty="0"/>
                        <a:t>BMI: 30.0</a:t>
                      </a:r>
                    </a:p>
                    <a:p>
                      <a:r>
                        <a:rPr lang="nb-NO" sz="1200" b="0" dirty="0" err="1"/>
                        <a:t>African</a:t>
                      </a:r>
                      <a:r>
                        <a:rPr lang="nb-NO" sz="1200" b="0" dirty="0"/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b="0" dirty="0"/>
                        <a:t>SBP: 108.0</a:t>
                      </a:r>
                    </a:p>
                    <a:p>
                      <a:r>
                        <a:rPr lang="nb-NO" sz="1200" b="0" dirty="0" err="1"/>
                        <a:t>Gender</a:t>
                      </a:r>
                      <a:r>
                        <a:rPr lang="nb-NO" sz="1200" b="0" dirty="0"/>
                        <a:t>: 1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580395"/>
                  </a:ext>
                </a:extLst>
              </a:tr>
              <a:tr h="632702">
                <a:tc gridSpan="2">
                  <a:txBody>
                    <a:bodyPr/>
                    <a:lstStyle/>
                    <a:p>
                      <a:pPr algn="ctr"/>
                      <a:r>
                        <a:rPr lang="nb-NO" sz="1200" b="0" dirty="0" err="1"/>
                        <a:t>Unrelated</a:t>
                      </a:r>
                      <a:r>
                        <a:rPr lang="nb-NO" sz="1200" b="0" dirty="0"/>
                        <a:t>: 1.0</a:t>
                      </a:r>
                      <a:br>
                        <a:rPr lang="nb-NO" sz="1200" b="0" dirty="0"/>
                      </a:br>
                      <a:r>
                        <a:rPr lang="nb-NO" sz="1200" b="0" dirty="0"/>
                        <a:t>HLA-B </a:t>
                      </a:r>
                      <a:r>
                        <a:rPr lang="nb-NO" sz="1200" b="0" dirty="0" err="1"/>
                        <a:t>Mismatches</a:t>
                      </a:r>
                      <a:r>
                        <a:rPr lang="nb-NO" sz="1200" b="0" dirty="0"/>
                        <a:t>: 2.0</a:t>
                      </a:r>
                      <a:br>
                        <a:rPr lang="nb-NO" sz="1200" dirty="0"/>
                      </a:br>
                      <a:r>
                        <a:rPr lang="nb-NO" sz="1200" b="0" dirty="0"/>
                        <a:t>HLA-DR </a:t>
                      </a:r>
                      <a:r>
                        <a:rPr lang="nb-NO" sz="1200" b="0" dirty="0" err="1"/>
                        <a:t>Mismatches</a:t>
                      </a:r>
                      <a:r>
                        <a:rPr lang="nb-NO" sz="1200" b="0" dirty="0"/>
                        <a:t>: 1.0</a:t>
                      </a:r>
                      <a:endParaRPr lang="nb-NO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1200" b="0" dirty="0" err="1"/>
                        <a:t>Unrelated</a:t>
                      </a:r>
                      <a:r>
                        <a:rPr lang="nb-NO" sz="1200" b="0" dirty="0"/>
                        <a:t>: 1.0</a:t>
                      </a:r>
                    </a:p>
                    <a:p>
                      <a:pPr algn="ctr"/>
                      <a:r>
                        <a:rPr lang="nb-NO" sz="1200" b="0" dirty="0"/>
                        <a:t>HLA-B </a:t>
                      </a:r>
                      <a:r>
                        <a:rPr lang="nb-NO" sz="1200" b="0" dirty="0" err="1"/>
                        <a:t>Mismatches</a:t>
                      </a:r>
                      <a:r>
                        <a:rPr lang="nb-NO" sz="1200" b="0" dirty="0"/>
                        <a:t>: 0.0</a:t>
                      </a:r>
                      <a:br>
                        <a:rPr lang="nb-NO" sz="1200" dirty="0"/>
                      </a:br>
                      <a:r>
                        <a:rPr lang="nb-NO" sz="1200" b="0" dirty="0"/>
                        <a:t>HLA-DR </a:t>
                      </a:r>
                      <a:r>
                        <a:rPr lang="nb-NO" sz="1200" b="0" dirty="0" err="1"/>
                        <a:t>Mismatches</a:t>
                      </a:r>
                      <a:r>
                        <a:rPr lang="nb-NO" sz="1200" b="0" dirty="0"/>
                        <a:t>: 1.0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49554"/>
                  </a:ext>
                </a:extLst>
              </a:tr>
              <a:tr h="288913">
                <a:tc>
                  <a:txBody>
                    <a:bodyPr/>
                    <a:lstStyle/>
                    <a:p>
                      <a:pPr algn="ctr"/>
                      <a:r>
                        <a:rPr lang="is-IS" sz="1400" b="1" dirty="0"/>
                        <a:t>Donor #3</a:t>
                      </a:r>
                      <a:endParaRPr lang="nb-NO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b="1" dirty="0"/>
                        <a:t>Recipient #3</a:t>
                      </a:r>
                      <a:endParaRPr lang="nb-NO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b="1" dirty="0"/>
                        <a:t>Donor #4</a:t>
                      </a:r>
                      <a:endParaRPr lang="nb-NO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b="1" dirty="0"/>
                        <a:t>Recipient #4</a:t>
                      </a:r>
                      <a:endParaRPr lang="nb-NO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68666"/>
                  </a:ext>
                </a:extLst>
              </a:tr>
              <a:tr h="1534910">
                <a:tc>
                  <a:txBody>
                    <a:bodyPr/>
                    <a:lstStyle/>
                    <a:p>
                      <a:r>
                        <a:rPr lang="nb-NO" sz="1200" dirty="0" err="1"/>
                        <a:t>Bloodtype</a:t>
                      </a:r>
                      <a:r>
                        <a:rPr lang="nb-NO" sz="1200" dirty="0"/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dirty="0"/>
                        <a:t>O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dirty="0"/>
                    </a:p>
                    <a:p>
                      <a:r>
                        <a:rPr lang="nb-NO" sz="1200" dirty="0" err="1"/>
                        <a:t>History</a:t>
                      </a:r>
                      <a:r>
                        <a:rPr lang="nb-NO" sz="1200" dirty="0"/>
                        <a:t> </a:t>
                      </a:r>
                      <a:r>
                        <a:rPr lang="nb-NO" sz="1200" dirty="0" err="1"/>
                        <a:t>of</a:t>
                      </a:r>
                      <a:r>
                        <a:rPr lang="nb-NO" sz="1200" dirty="0"/>
                        <a:t> Smoking: 0.0</a:t>
                      </a:r>
                    </a:p>
                    <a:p>
                      <a:r>
                        <a:rPr lang="nb-NO" sz="1200" dirty="0"/>
                        <a:t>Age: 19</a:t>
                      </a:r>
                      <a:br>
                        <a:rPr lang="nb-NO" sz="1200" dirty="0"/>
                      </a:br>
                      <a:r>
                        <a:rPr lang="nb-NO" sz="1200" dirty="0" err="1"/>
                        <a:t>eGFR</a:t>
                      </a:r>
                      <a:r>
                        <a:rPr lang="nb-NO" sz="1200" dirty="0"/>
                        <a:t>: 104.52</a:t>
                      </a:r>
                    </a:p>
                    <a:p>
                      <a:r>
                        <a:rPr lang="nb-NO" sz="1200" dirty="0"/>
                        <a:t>BMI: 24.0</a:t>
                      </a:r>
                    </a:p>
                    <a:p>
                      <a:r>
                        <a:rPr lang="nb-NO" sz="1200" dirty="0" err="1"/>
                        <a:t>African</a:t>
                      </a:r>
                      <a:r>
                        <a:rPr lang="nb-NO" sz="1200" dirty="0"/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dirty="0"/>
                        <a:t>SBP: 122.0</a:t>
                      </a:r>
                    </a:p>
                    <a:p>
                      <a:r>
                        <a:rPr lang="nb-NO" sz="1200" dirty="0" err="1"/>
                        <a:t>Gender</a:t>
                      </a:r>
                      <a:r>
                        <a:rPr lang="nb-NO" sz="1200" dirty="0"/>
                        <a:t>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Bloodtype</a:t>
                      </a:r>
                      <a:r>
                        <a:rPr lang="nb-NO" sz="1200" dirty="0"/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dirty="0"/>
                        <a:t>A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dirty="0"/>
                    </a:p>
                    <a:p>
                      <a:r>
                        <a:rPr lang="nb-NO" sz="1200" dirty="0" err="1"/>
                        <a:t>History</a:t>
                      </a:r>
                      <a:r>
                        <a:rPr lang="nb-NO" sz="1200" dirty="0"/>
                        <a:t> </a:t>
                      </a:r>
                      <a:r>
                        <a:rPr lang="nb-NO" sz="1200" dirty="0" err="1"/>
                        <a:t>of</a:t>
                      </a:r>
                      <a:r>
                        <a:rPr lang="nb-NO" sz="1200" dirty="0"/>
                        <a:t> Smoking: 1.0</a:t>
                      </a:r>
                    </a:p>
                    <a:p>
                      <a:r>
                        <a:rPr lang="nb-NO" sz="1200" dirty="0"/>
                        <a:t>Age: 44</a:t>
                      </a:r>
                      <a:br>
                        <a:rPr lang="nb-NO" sz="1200" dirty="0"/>
                      </a:br>
                      <a:r>
                        <a:rPr lang="nb-NO" sz="1200" dirty="0" err="1"/>
                        <a:t>eGFR</a:t>
                      </a:r>
                      <a:r>
                        <a:rPr lang="nb-NO" sz="1200" dirty="0"/>
                        <a:t>: 88.55</a:t>
                      </a:r>
                    </a:p>
                    <a:p>
                      <a:r>
                        <a:rPr lang="nb-NO" sz="1200" dirty="0"/>
                        <a:t>BMI: 18.0</a:t>
                      </a:r>
                    </a:p>
                    <a:p>
                      <a:r>
                        <a:rPr lang="nb-NO" sz="1200" dirty="0" err="1"/>
                        <a:t>African</a:t>
                      </a:r>
                      <a:r>
                        <a:rPr lang="nb-NO" sz="1200" dirty="0"/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dirty="0"/>
                        <a:t>SBP: 122.0</a:t>
                      </a:r>
                    </a:p>
                    <a:p>
                      <a:r>
                        <a:rPr lang="nb-NO" sz="1200" dirty="0" err="1"/>
                        <a:t>Gender</a:t>
                      </a:r>
                      <a:r>
                        <a:rPr lang="nb-NO" sz="1200" dirty="0"/>
                        <a:t>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Bloodtype</a:t>
                      </a:r>
                      <a:r>
                        <a:rPr lang="nb-NO" sz="1200" dirty="0"/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dirty="0"/>
                        <a:t>O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dirty="0"/>
                    </a:p>
                    <a:p>
                      <a:r>
                        <a:rPr lang="nb-NO" sz="1200" dirty="0" err="1"/>
                        <a:t>History</a:t>
                      </a:r>
                      <a:r>
                        <a:rPr lang="nb-NO" sz="1200" dirty="0"/>
                        <a:t> </a:t>
                      </a:r>
                      <a:r>
                        <a:rPr lang="nb-NO" sz="1200" dirty="0" err="1"/>
                        <a:t>of</a:t>
                      </a:r>
                      <a:r>
                        <a:rPr lang="nb-NO" sz="1200" dirty="0"/>
                        <a:t> Smoking: 0.0</a:t>
                      </a:r>
                    </a:p>
                    <a:p>
                      <a:r>
                        <a:rPr lang="nb-NO" sz="1200" dirty="0"/>
                        <a:t>Age: 36</a:t>
                      </a:r>
                      <a:br>
                        <a:rPr lang="nb-NO" sz="1200" dirty="0"/>
                      </a:br>
                      <a:r>
                        <a:rPr lang="nb-NO" sz="1200" dirty="0" err="1"/>
                        <a:t>eGFR</a:t>
                      </a:r>
                      <a:r>
                        <a:rPr lang="nb-NO" sz="1200" dirty="0"/>
                        <a:t>: 86.52</a:t>
                      </a:r>
                    </a:p>
                    <a:p>
                      <a:r>
                        <a:rPr lang="nb-NO" sz="1200" dirty="0"/>
                        <a:t>BMI: 20.0</a:t>
                      </a:r>
                    </a:p>
                    <a:p>
                      <a:r>
                        <a:rPr lang="nb-NO" sz="1200" dirty="0" err="1"/>
                        <a:t>African</a:t>
                      </a:r>
                      <a:r>
                        <a:rPr lang="nb-NO" sz="1200" dirty="0"/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dirty="0"/>
                        <a:t>SBP: 122.0</a:t>
                      </a:r>
                    </a:p>
                    <a:p>
                      <a:r>
                        <a:rPr lang="nb-NO" sz="1200" dirty="0" err="1"/>
                        <a:t>Gender</a:t>
                      </a:r>
                      <a:r>
                        <a:rPr lang="nb-NO" sz="1200" dirty="0"/>
                        <a:t>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Bloodtype</a:t>
                      </a:r>
                      <a:r>
                        <a:rPr lang="nb-NO" sz="1200" dirty="0"/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dirty="0"/>
                        <a:t>A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dirty="0"/>
                    </a:p>
                    <a:p>
                      <a:r>
                        <a:rPr lang="nb-NO" sz="1200" dirty="0" err="1"/>
                        <a:t>History</a:t>
                      </a:r>
                      <a:r>
                        <a:rPr lang="nb-NO" sz="1200" dirty="0"/>
                        <a:t> </a:t>
                      </a:r>
                      <a:r>
                        <a:rPr lang="nb-NO" sz="1200" dirty="0" err="1"/>
                        <a:t>of</a:t>
                      </a:r>
                      <a:r>
                        <a:rPr lang="nb-NO" sz="1200" dirty="0"/>
                        <a:t> Smoking: 0.0</a:t>
                      </a:r>
                    </a:p>
                    <a:p>
                      <a:r>
                        <a:rPr lang="nb-NO" sz="1200" dirty="0"/>
                        <a:t>Age: 27</a:t>
                      </a:r>
                      <a:br>
                        <a:rPr lang="nb-NO" sz="1200" dirty="0"/>
                      </a:br>
                      <a:r>
                        <a:rPr lang="nb-NO" sz="1200" dirty="0" err="1"/>
                        <a:t>eGFR</a:t>
                      </a:r>
                      <a:r>
                        <a:rPr lang="nb-NO" sz="1200" dirty="0"/>
                        <a:t>: 81.81</a:t>
                      </a:r>
                    </a:p>
                    <a:p>
                      <a:r>
                        <a:rPr lang="nb-NO" sz="1200" dirty="0"/>
                        <a:t>BMI: 27.0</a:t>
                      </a:r>
                    </a:p>
                    <a:p>
                      <a:r>
                        <a:rPr lang="nb-NO" sz="1200" dirty="0" err="1"/>
                        <a:t>African</a:t>
                      </a:r>
                      <a:r>
                        <a:rPr lang="nb-NO" sz="1200" dirty="0"/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dirty="0"/>
                        <a:t>SBP: 108.0</a:t>
                      </a:r>
                    </a:p>
                    <a:p>
                      <a:r>
                        <a:rPr lang="nb-NO" sz="1200" dirty="0"/>
                        <a:t> </a:t>
                      </a:r>
                      <a:r>
                        <a:rPr lang="nb-NO" sz="1200" dirty="0" err="1"/>
                        <a:t>Gender</a:t>
                      </a:r>
                      <a:r>
                        <a:rPr lang="nb-NO" sz="1200" dirty="0"/>
                        <a:t>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48535"/>
                  </a:ext>
                </a:extLst>
              </a:tr>
              <a:tr h="661416">
                <a:tc gridSpan="2">
                  <a:txBody>
                    <a:bodyPr/>
                    <a:lstStyle/>
                    <a:p>
                      <a:pPr algn="ctr"/>
                      <a:r>
                        <a:rPr lang="nb-NO" sz="1200" dirty="0" err="1"/>
                        <a:t>Unrelated</a:t>
                      </a:r>
                      <a:r>
                        <a:rPr lang="nb-NO" sz="1200" dirty="0"/>
                        <a:t>: 1.0</a:t>
                      </a:r>
                    </a:p>
                    <a:p>
                      <a:pPr algn="ctr"/>
                      <a:r>
                        <a:rPr lang="nb-NO" sz="1200" dirty="0"/>
                        <a:t>HLA-B </a:t>
                      </a:r>
                      <a:r>
                        <a:rPr lang="nb-NO" sz="1200" dirty="0" err="1"/>
                        <a:t>Mismatches</a:t>
                      </a:r>
                      <a:r>
                        <a:rPr lang="nb-NO" sz="1200" dirty="0"/>
                        <a:t>: 1.0</a:t>
                      </a:r>
                      <a:br>
                        <a:rPr lang="nb-NO" sz="1200" dirty="0"/>
                      </a:br>
                      <a:r>
                        <a:rPr lang="nb-NO" sz="1200" dirty="0"/>
                        <a:t>HLA-DR </a:t>
                      </a:r>
                      <a:r>
                        <a:rPr lang="nb-NO" sz="1200" dirty="0" err="1"/>
                        <a:t>Mismatches</a:t>
                      </a:r>
                      <a:r>
                        <a:rPr lang="nb-NO" sz="1200" dirty="0"/>
                        <a:t>: 0.0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1200" dirty="0" err="1"/>
                        <a:t>Unrelated</a:t>
                      </a:r>
                      <a:r>
                        <a:rPr lang="nb-NO" sz="1200" dirty="0"/>
                        <a:t>: 1.0</a:t>
                      </a:r>
                    </a:p>
                    <a:p>
                      <a:pPr algn="ctr"/>
                      <a:r>
                        <a:rPr lang="nb-NO" sz="1200" dirty="0"/>
                        <a:t>HLA-B </a:t>
                      </a:r>
                      <a:r>
                        <a:rPr lang="nb-NO" sz="1200" dirty="0" err="1"/>
                        <a:t>Mismatches</a:t>
                      </a:r>
                      <a:r>
                        <a:rPr lang="nb-NO" sz="1200" dirty="0"/>
                        <a:t>: 1.0</a:t>
                      </a:r>
                      <a:br>
                        <a:rPr lang="nb-NO" sz="1200" dirty="0"/>
                      </a:br>
                      <a:r>
                        <a:rPr lang="nb-NO" sz="1200" dirty="0"/>
                        <a:t>HLA-DR </a:t>
                      </a:r>
                      <a:r>
                        <a:rPr lang="nb-NO" sz="1200" dirty="0" err="1"/>
                        <a:t>Mismatches</a:t>
                      </a:r>
                      <a:r>
                        <a:rPr lang="nb-NO" sz="1200" dirty="0"/>
                        <a:t>: 1.0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128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47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9518-1F9D-466B-8727-040589FD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Results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888C6-CA67-4E84-80AD-DA8CBCBBC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s-IS" dirty="0"/>
              <a:t>Possible Kidney Exchanges</a:t>
            </a:r>
            <a:endParaRPr lang="nb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24681-0DEE-40A0-A93B-2CF61F6F1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s-IS" dirty="0"/>
              <a:t>Best 3-way Exchange Kidney Chain</a:t>
            </a:r>
            <a:endParaRPr lang="nb-NO" dirty="0"/>
          </a:p>
        </p:txBody>
      </p:sp>
      <p:pic>
        <p:nvPicPr>
          <p:cNvPr id="2050" name="Picture 2" descr="https://raw.githubusercontent.com/Kjarten/KidneyExchange-IS/master/image_2A.png?token=AKJGZRX36XZUIF2ROQ324NC53RKBG">
            <a:extLst>
              <a:ext uri="{FF2B5EF4-FFF2-40B4-BE49-F238E27FC236}">
                <a16:creationId xmlns:a16="http://schemas.microsoft.com/office/drawing/2014/main" id="{23D74B4C-1CB5-479D-884F-3C7EF7FC3FE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04" y="2505075"/>
            <a:ext cx="4868554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aw.githubusercontent.com/Kjarten/KidneyExchange-IS/master/image_2B.png?token=AKJGZRXEITRWOF72KJRY6BK53RKDE">
            <a:extLst>
              <a:ext uri="{FF2B5EF4-FFF2-40B4-BE49-F238E27FC236}">
                <a16:creationId xmlns:a16="http://schemas.microsoft.com/office/drawing/2014/main" id="{953EC5D7-CDD9-45C2-9568-22A1E947CD3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517" y="2505075"/>
            <a:ext cx="4868554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73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527D-7970-47E2-A27C-15304FD7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Results</a:t>
            </a:r>
            <a:endParaRPr lang="nb-NO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7CC554-5DA5-4F75-859A-C7FCD8929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53150"/>
              </p:ext>
            </p:extLst>
          </p:nvPr>
        </p:nvGraphicFramePr>
        <p:xfrm>
          <a:off x="1134999" y="1999361"/>
          <a:ext cx="9922002" cy="2499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53667">
                  <a:extLst>
                    <a:ext uri="{9D8B030D-6E8A-4147-A177-3AD203B41FA5}">
                      <a16:colId xmlns:a16="http://schemas.microsoft.com/office/drawing/2014/main" val="329480618"/>
                    </a:ext>
                  </a:extLst>
                </a:gridCol>
                <a:gridCol w="1653667">
                  <a:extLst>
                    <a:ext uri="{9D8B030D-6E8A-4147-A177-3AD203B41FA5}">
                      <a16:colId xmlns:a16="http://schemas.microsoft.com/office/drawing/2014/main" val="988528891"/>
                    </a:ext>
                  </a:extLst>
                </a:gridCol>
                <a:gridCol w="1653667">
                  <a:extLst>
                    <a:ext uri="{9D8B030D-6E8A-4147-A177-3AD203B41FA5}">
                      <a16:colId xmlns:a16="http://schemas.microsoft.com/office/drawing/2014/main" val="4011600564"/>
                    </a:ext>
                  </a:extLst>
                </a:gridCol>
                <a:gridCol w="1653667">
                  <a:extLst>
                    <a:ext uri="{9D8B030D-6E8A-4147-A177-3AD203B41FA5}">
                      <a16:colId xmlns:a16="http://schemas.microsoft.com/office/drawing/2014/main" val="1840455392"/>
                    </a:ext>
                  </a:extLst>
                </a:gridCol>
                <a:gridCol w="1653667">
                  <a:extLst>
                    <a:ext uri="{9D8B030D-6E8A-4147-A177-3AD203B41FA5}">
                      <a16:colId xmlns:a16="http://schemas.microsoft.com/office/drawing/2014/main" val="1086113150"/>
                    </a:ext>
                  </a:extLst>
                </a:gridCol>
                <a:gridCol w="1653667">
                  <a:extLst>
                    <a:ext uri="{9D8B030D-6E8A-4147-A177-3AD203B41FA5}">
                      <a16:colId xmlns:a16="http://schemas.microsoft.com/office/drawing/2014/main" val="42832441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s-IS" sz="1400" dirty="0"/>
                        <a:t>Donor #1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/>
                        <a:t>Recipient #1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dirty="0"/>
                        <a:t>Donor #2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dirty="0"/>
                        <a:t>Recipient #2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b="1" dirty="0"/>
                        <a:t>Donor #3</a:t>
                      </a:r>
                      <a:endParaRPr lang="nb-NO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b="1" dirty="0"/>
                        <a:t>Recipient #3</a:t>
                      </a:r>
                      <a:endParaRPr lang="nb-NO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33975"/>
                  </a:ext>
                </a:extLst>
              </a:tr>
              <a:tr h="1544689">
                <a:tc>
                  <a:txBody>
                    <a:bodyPr/>
                    <a:lstStyle/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Bloodtype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Smoking: 0.0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Age: 21</a:t>
                      </a:r>
                      <a:br>
                        <a:rPr lang="nb-NO" sz="1200" dirty="0"/>
                      </a:b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eGFR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85.84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BMI: 21.0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African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SBP: 108.0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Bloodtype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Smoking: 0.0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Age: 28</a:t>
                      </a:r>
                      <a:br>
                        <a:rPr lang="nb-NO" sz="1200" dirty="0"/>
                      </a:b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eGFR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84.94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BMI: 35.0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African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SBP: 108.0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Bloodtype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Smoking: 0.0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Age: 18</a:t>
                      </a:r>
                      <a:br>
                        <a:rPr lang="nb-NO" sz="1200" dirty="0"/>
                      </a:b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eGFR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107.16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BMI: 23.0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African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SBP: 108.0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Bloodtype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Smoking: 0.0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Age: 39</a:t>
                      </a:r>
                      <a:br>
                        <a:rPr lang="nb-NO" sz="1200" dirty="0"/>
                      </a:b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eGFR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82.03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BMI: 24.0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African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SBP: 108.0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Bloodtype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Smoking: 0.0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Age: 18</a:t>
                      </a:r>
                      <a:br>
                        <a:rPr lang="nb-NO" sz="1200" dirty="0"/>
                      </a:b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eGFR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114.72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BMI: 27.0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African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SBP: 122.0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Bloodtype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r>
                        <a:rPr lang="nb-NO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ˈ</a:t>
                      </a:r>
                      <a:endParaRPr lang="nb-NO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Smoking: 1.0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Age: 38</a:t>
                      </a:r>
                      <a:br>
                        <a:rPr lang="nb-NO" sz="1200" dirty="0"/>
                      </a:b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eGFR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76.77</a:t>
                      </a:r>
                    </a:p>
                    <a:p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BMI: 22.0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African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Heritage: 0</a:t>
                      </a:r>
                      <a:br>
                        <a:rPr lang="nb-NO" sz="1200" dirty="0"/>
                      </a:b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SBP: 108.0</a:t>
                      </a:r>
                    </a:p>
                    <a:p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580395"/>
                  </a:ext>
                </a:extLst>
              </a:tr>
              <a:tr h="632702">
                <a:tc gridSpan="2">
                  <a:txBody>
                    <a:bodyPr/>
                    <a:lstStyle/>
                    <a:p>
                      <a:pPr algn="ctr"/>
                      <a:r>
                        <a:rPr lang="nb-NO" sz="1200" b="0" dirty="0" err="1"/>
                        <a:t>Unrelated</a:t>
                      </a:r>
                      <a:r>
                        <a:rPr lang="nb-NO" sz="1200" b="0" dirty="0"/>
                        <a:t>: 1.0</a:t>
                      </a:r>
                      <a:br>
                        <a:rPr lang="nb-NO" sz="1200" b="0" dirty="0"/>
                      </a:b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HLA-B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Mismatches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0.0</a:t>
                      </a:r>
                      <a:br>
                        <a:rPr lang="nb-NO" sz="1200" dirty="0"/>
                      </a:b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HLA-DR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Mismatches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1.0</a:t>
                      </a:r>
                      <a:endParaRPr lang="nb-NO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1200" b="0" dirty="0" err="1"/>
                        <a:t>Unrelated</a:t>
                      </a:r>
                      <a:r>
                        <a:rPr lang="nb-NO" sz="1200" b="0" dirty="0"/>
                        <a:t>: 1.0</a:t>
                      </a:r>
                    </a:p>
                    <a:p>
                      <a:pPr algn="ctr"/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HLA-B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Mismatches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1.0</a:t>
                      </a:r>
                      <a:br>
                        <a:rPr lang="nb-NO" sz="1200" dirty="0"/>
                      </a:b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HLA-DR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Mismatches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2.0</a:t>
                      </a:r>
                      <a:endParaRPr lang="nb-NO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Unrelated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1.0</a:t>
                      </a:r>
                    </a:p>
                    <a:p>
                      <a:pPr algn="ctr"/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HLA-B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Mismatches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1.0</a:t>
                      </a:r>
                      <a:br>
                        <a:rPr lang="nb-NO" sz="1200" dirty="0"/>
                      </a:b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HLA-DR </a:t>
                      </a:r>
                      <a:r>
                        <a:rPr lang="nb-NO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Mismatches</a:t>
                      </a:r>
                      <a:r>
                        <a:rPr lang="nb-NO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1.0</a:t>
                      </a:r>
                      <a:endParaRPr lang="nb-NO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49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06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D835-2177-46FA-A39F-10895FF5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Further work</a:t>
            </a:r>
            <a:endParaRPr lang="nb-N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3859B-84A4-40BC-8DC3-B8B5B99E4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Obtain the minimum criteria used by the Icelandic Health Care System to evaluate Donor/Recipient compatibility</a:t>
            </a:r>
          </a:p>
          <a:p>
            <a:r>
              <a:rPr lang="is-IS" dirty="0"/>
              <a:t>Obtain the incomplete and missing datasets in order to properly represent the Icelandic population</a:t>
            </a:r>
          </a:p>
          <a:p>
            <a:r>
              <a:rPr lang="is-IS" dirty="0"/>
              <a:t>Estimate if a Kidney Exchange Program could be economically beneficial for the Icelandic Health Care System</a:t>
            </a:r>
          </a:p>
        </p:txBody>
      </p:sp>
    </p:spTree>
    <p:extLst>
      <p:ext uri="{BB962C8B-B14F-4D97-AF65-F5344CB8AC3E}">
        <p14:creationId xmlns:p14="http://schemas.microsoft.com/office/powerpoint/2010/main" val="309535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4720-7AE7-4852-B65C-8B0E3C33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Concept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8B05E-BCBA-473B-97D7-263D748E2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109857" cy="4351338"/>
          </a:xfrm>
        </p:spPr>
        <p:txBody>
          <a:bodyPr>
            <a:normAutofit lnSpcReduction="10000"/>
          </a:bodyPr>
          <a:lstStyle/>
          <a:p>
            <a:r>
              <a:rPr lang="is-IS" dirty="0"/>
              <a:t>A person in need of kidney transplant might have multiple persons willing to donate them a kidney.</a:t>
            </a:r>
          </a:p>
          <a:p>
            <a:r>
              <a:rPr lang="is-IS" dirty="0"/>
              <a:t>No donor from that pool might be compatible.</a:t>
            </a:r>
          </a:p>
          <a:p>
            <a:r>
              <a:rPr lang="is-IS" dirty="0"/>
              <a:t>People are much more likely to donate kidney to a friend or relative then a total stranger.</a:t>
            </a:r>
          </a:p>
          <a:p>
            <a:r>
              <a:rPr lang="is-IS" b="1" dirty="0"/>
              <a:t>Solution: </a:t>
            </a:r>
            <a:r>
              <a:rPr lang="is-IS" dirty="0"/>
              <a:t>Create a pool of people in need of kidney transplant and along with the people willing to donate them a kidney.</a:t>
            </a:r>
          </a:p>
          <a:p>
            <a:r>
              <a:rPr lang="is-IS" dirty="0"/>
              <a:t>Form kidney chains.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9B5E13-9440-4908-A8EE-C4FF92629E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057" y="1825625"/>
            <a:ext cx="3405743" cy="4351338"/>
          </a:xfrm>
        </p:spPr>
      </p:pic>
    </p:spTree>
    <p:extLst>
      <p:ext uri="{BB962C8B-B14F-4D97-AF65-F5344CB8AC3E}">
        <p14:creationId xmlns:p14="http://schemas.microsoft.com/office/powerpoint/2010/main" val="173329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1482-9275-4B62-AC33-97FEC125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History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14A06-E81D-4CA4-80C8-11953953B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First implemented in New England 2004 – 2005.</a:t>
            </a:r>
          </a:p>
          <a:p>
            <a:r>
              <a:rPr lang="is-IS" dirty="0"/>
              <a:t>Alvin E. Roth – 2012 Nobel Memorial Prize in Economic Sciences.</a:t>
            </a:r>
          </a:p>
          <a:p>
            <a:r>
              <a:rPr lang="is-IS" dirty="0"/>
              <a:t>Has been implemented all over the world.</a:t>
            </a:r>
          </a:p>
          <a:p>
            <a:r>
              <a:rPr lang="is-IS" dirty="0"/>
              <a:t>3-way exchange kidney chains considered optimal.</a:t>
            </a:r>
          </a:p>
          <a:p>
            <a:r>
              <a:rPr lang="is-IS" dirty="0"/>
              <a:t>Longest kidney chain ever: 6-way exchange.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546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3091-8CF4-4595-A66C-47E5069D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Programs: Europe</a:t>
            </a:r>
            <a:endParaRPr lang="nb-N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97FE84-C7D3-4BB6-8321-5BC7EE905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16" y="1825625"/>
            <a:ext cx="6275968" cy="4351338"/>
          </a:xfrm>
        </p:spPr>
      </p:pic>
    </p:spTree>
    <p:extLst>
      <p:ext uri="{BB962C8B-B14F-4D97-AF65-F5344CB8AC3E}">
        <p14:creationId xmlns:p14="http://schemas.microsoft.com/office/powerpoint/2010/main" val="94364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7C26-9F30-4465-9C1A-37EE7F36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Compatibility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F8C8B-F63D-4CA9-9826-17C73946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Object: Minimize the likelihood of kidney being rejected by kidney transplant recipient.</a:t>
            </a:r>
          </a:p>
          <a:p>
            <a:r>
              <a:rPr lang="is-IS" dirty="0"/>
              <a:t>Blood type: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A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,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B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ˈ, ˈ</a:t>
            </a:r>
            <a:r>
              <a:rPr lang="is-IS" dirty="0"/>
              <a:t>AB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,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O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endParaRPr lang="is-IS" dirty="0"/>
          </a:p>
          <a:p>
            <a:pPr lvl="1"/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O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 can receive kidney from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O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</a:p>
          <a:p>
            <a:pPr lvl="1"/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A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 can receive kidney from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A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 or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O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</a:p>
          <a:p>
            <a:pPr lvl="1"/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B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 can receive kidney from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B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 or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O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</a:p>
          <a:p>
            <a:pPr lvl="1"/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ˈA</a:t>
            </a:r>
            <a:r>
              <a:rPr lang="is-IS" dirty="0"/>
              <a:t>B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 can receive kidney from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AB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ˈ, ˈ</a:t>
            </a:r>
            <a:r>
              <a:rPr lang="is-IS" dirty="0"/>
              <a:t>A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ˈ, ˈ</a:t>
            </a:r>
            <a:r>
              <a:rPr lang="is-IS" dirty="0"/>
              <a:t>B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 or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O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</a:p>
          <a:p>
            <a:pPr lvl="1"/>
            <a:r>
              <a:rPr lang="is-IS" dirty="0"/>
              <a:t>Rhesus (+/-), not important</a:t>
            </a:r>
          </a:p>
          <a:p>
            <a:r>
              <a:rPr lang="is-IS" dirty="0"/>
              <a:t>Donor‘s Physical Condition: Age, BMI, eGFR, SBP, History of Smoking</a:t>
            </a:r>
          </a:p>
        </p:txBody>
      </p:sp>
    </p:spTree>
    <p:extLst>
      <p:ext uri="{BB962C8B-B14F-4D97-AF65-F5344CB8AC3E}">
        <p14:creationId xmlns:p14="http://schemas.microsoft.com/office/powerpoint/2010/main" val="349011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8787-7C29-44BB-8264-B4EAF757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Compatibility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14F8B-BF7D-4793-9DE5-BDDB66B0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HLA Antigen Matches</a:t>
            </a:r>
          </a:p>
          <a:p>
            <a:pPr lvl="1"/>
            <a:r>
              <a:rPr lang="is-IS" dirty="0"/>
              <a:t>HLA-A</a:t>
            </a:r>
          </a:p>
          <a:p>
            <a:pPr lvl="1"/>
            <a:r>
              <a:rPr lang="is-IS" dirty="0"/>
              <a:t>HLA-B</a:t>
            </a:r>
          </a:p>
          <a:p>
            <a:pPr lvl="1"/>
            <a:r>
              <a:rPr lang="is-IS" dirty="0"/>
              <a:t>HLA-C</a:t>
            </a:r>
          </a:p>
          <a:p>
            <a:pPr lvl="1"/>
            <a:r>
              <a:rPr lang="is-IS" dirty="0"/>
              <a:t>HLA-DR</a:t>
            </a:r>
          </a:p>
          <a:p>
            <a:r>
              <a:rPr lang="is-IS" dirty="0"/>
              <a:t>Transplants performed even though several HLA mismatches exist</a:t>
            </a:r>
          </a:p>
        </p:txBody>
      </p:sp>
    </p:spTree>
    <p:extLst>
      <p:ext uri="{BB962C8B-B14F-4D97-AF65-F5344CB8AC3E}">
        <p14:creationId xmlns:p14="http://schemas.microsoft.com/office/powerpoint/2010/main" val="344335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E315-7947-445D-8C30-35A832EBA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Dataset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5FD24-1BD1-4A08-8CDB-DE1CD34F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Complete:</a:t>
            </a:r>
          </a:p>
          <a:p>
            <a:pPr lvl="1"/>
            <a:r>
              <a:rPr lang="is-IS" dirty="0"/>
              <a:t>Bloodtype Distribution - Vísindavefur</a:t>
            </a:r>
          </a:p>
          <a:p>
            <a:pPr lvl="1"/>
            <a:r>
              <a:rPr lang="is-IS" dirty="0"/>
              <a:t>BMI Distribution – Landlæknir</a:t>
            </a:r>
          </a:p>
          <a:p>
            <a:pPr lvl="1"/>
            <a:r>
              <a:rPr lang="is-IS" dirty="0"/>
              <a:t>History of Smoking Distribution – Landlæknir</a:t>
            </a:r>
          </a:p>
          <a:p>
            <a:r>
              <a:rPr lang="is-IS" dirty="0"/>
              <a:t>Incomplete:</a:t>
            </a:r>
          </a:p>
          <a:p>
            <a:pPr lvl="1"/>
            <a:r>
              <a:rPr lang="is-IS" dirty="0"/>
              <a:t>Systolic Blood Pressure Distribution – Hjartavernd</a:t>
            </a:r>
          </a:p>
          <a:p>
            <a:pPr lvl="1"/>
            <a:r>
              <a:rPr lang="is-IS" dirty="0"/>
              <a:t>Heritage – Hagstofan</a:t>
            </a:r>
          </a:p>
          <a:p>
            <a:pPr lvl="1"/>
            <a:r>
              <a:rPr lang="is-IS" dirty="0"/>
              <a:t>eGFR – Dutch study</a:t>
            </a:r>
          </a:p>
          <a:p>
            <a:r>
              <a:rPr lang="is-IS" dirty="0"/>
              <a:t>Missing:</a:t>
            </a:r>
          </a:p>
          <a:p>
            <a:pPr lvl="1"/>
            <a:r>
              <a:rPr lang="is-IS" dirty="0"/>
              <a:t>HLA distribution amongs the Icelandic population – deCode</a:t>
            </a:r>
          </a:p>
        </p:txBody>
      </p:sp>
    </p:spTree>
    <p:extLst>
      <p:ext uri="{BB962C8B-B14F-4D97-AF65-F5344CB8AC3E}">
        <p14:creationId xmlns:p14="http://schemas.microsoft.com/office/powerpoint/2010/main" val="366933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755D-0F22-459D-B0AF-113E23D2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Method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AAE7-0C81-4AA5-8DD2-02B16291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s-IS" dirty="0"/>
              <a:t>Preprocessing</a:t>
            </a:r>
          </a:p>
          <a:p>
            <a:r>
              <a:rPr lang="is-IS" dirty="0"/>
              <a:t>Genetic Algorithm</a:t>
            </a:r>
          </a:p>
          <a:p>
            <a:r>
              <a:rPr lang="is-IS" dirty="0"/>
              <a:t>Sequence with Permutations</a:t>
            </a:r>
          </a:p>
          <a:p>
            <a:r>
              <a:rPr lang="is-IS" dirty="0"/>
              <a:t>Objective Functions:</a:t>
            </a:r>
          </a:p>
          <a:p>
            <a:pPr lvl="1"/>
            <a:r>
              <a:rPr lang="is-IS" dirty="0"/>
              <a:t>Longest possible kidney chain</a:t>
            </a:r>
          </a:p>
          <a:p>
            <a:pPr lvl="2"/>
            <a:r>
              <a:rPr lang="is-IS" dirty="0"/>
              <a:t>Higher risk of kidney rejection</a:t>
            </a:r>
          </a:p>
          <a:p>
            <a:pPr lvl="2"/>
            <a:r>
              <a:rPr lang="is-IS" dirty="0"/>
              <a:t>Logistical problems</a:t>
            </a:r>
          </a:p>
          <a:p>
            <a:pPr lvl="1"/>
            <a:r>
              <a:rPr lang="is-IS" dirty="0"/>
              <a:t>Maximum kidney distribution</a:t>
            </a:r>
          </a:p>
          <a:p>
            <a:pPr lvl="2"/>
            <a:r>
              <a:rPr lang="is-IS" dirty="0"/>
              <a:t>Higher risk of kidney rejection</a:t>
            </a:r>
          </a:p>
          <a:p>
            <a:pPr lvl="1"/>
            <a:r>
              <a:rPr lang="is-IS" dirty="0"/>
              <a:t>Lowest risk kidney chain</a:t>
            </a:r>
          </a:p>
          <a:p>
            <a:pPr lvl="2"/>
            <a:r>
              <a:rPr lang="is-IS" dirty="0"/>
              <a:t>Lowest risk of kidney rejection</a:t>
            </a:r>
          </a:p>
          <a:p>
            <a:pPr lvl="2"/>
            <a:r>
              <a:rPr lang="is-IS" dirty="0"/>
              <a:t>Will favor a slightly lower risk 2-way exchange over a 3-way exchange</a:t>
            </a:r>
          </a:p>
          <a:p>
            <a:pPr lvl="1"/>
            <a:r>
              <a:rPr lang="is-IS" b="1" dirty="0"/>
              <a:t>Constrained kidney chain size – Lowest risk kidney chain of that size selected</a:t>
            </a:r>
          </a:p>
          <a:p>
            <a:pPr lvl="2"/>
            <a:r>
              <a:rPr lang="is-IS" dirty="0"/>
              <a:t>Accounts for logistics, f. ex. amount of kidney transplants possible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286892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80C8-86E0-49AD-B202-A47EA5E0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Results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A2476-8604-4FD0-9DCD-C1C1A6DD1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s-IS" dirty="0"/>
              <a:t>Possible Kidney Exchanges</a:t>
            </a:r>
            <a:endParaRPr lang="nb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99821-9119-41A7-B096-74E5BBAAD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s-IS" dirty="0"/>
              <a:t>Best 4-way Exchange Kidney Chain</a:t>
            </a:r>
            <a:endParaRPr lang="nb-NO" dirty="0"/>
          </a:p>
        </p:txBody>
      </p:sp>
      <p:pic>
        <p:nvPicPr>
          <p:cNvPr id="1026" name="Picture 2" descr="https://raw.githubusercontent.com/Kjarten/KidneyExchange-IS/master/image_1A.png?token=AKJGZRQRUR35Z66XCC76O6C53RJ6A">
            <a:extLst>
              <a:ext uri="{FF2B5EF4-FFF2-40B4-BE49-F238E27FC236}">
                <a16:creationId xmlns:a16="http://schemas.microsoft.com/office/drawing/2014/main" id="{27D89948-103E-4075-980E-B1061727610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04" y="2505075"/>
            <a:ext cx="4868554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aw.githubusercontent.com/Kjarten/KidneyExchange-IS/master/image_1B.png?token=AKJGZRTFYVD7JWDOOXPOEOK53RJ6W">
            <a:extLst>
              <a:ext uri="{FF2B5EF4-FFF2-40B4-BE49-F238E27FC236}">
                <a16:creationId xmlns:a16="http://schemas.microsoft.com/office/drawing/2014/main" id="{7412D7B0-E5EE-4875-9A5A-055C8300210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517" y="2505075"/>
            <a:ext cx="4868554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73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1598</Words>
  <Application>Microsoft Office PowerPoint</Application>
  <PresentationFormat>Widescreen</PresentationFormat>
  <Paragraphs>247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Kidney Exchange Program</vt:lpstr>
      <vt:lpstr>Kidney Exchange Program: Concept</vt:lpstr>
      <vt:lpstr>Kidney Exchange Program: History</vt:lpstr>
      <vt:lpstr>Kidney Exchange Programs: Europe</vt:lpstr>
      <vt:lpstr>Kidney Exchange Program: Compatibility</vt:lpstr>
      <vt:lpstr>Kidney Exchange Program: Compatibility</vt:lpstr>
      <vt:lpstr>Kidney Exchange Program: Dataset</vt:lpstr>
      <vt:lpstr>Kidney Exchange Program: Method</vt:lpstr>
      <vt:lpstr>Kidney Exchange Program: Results</vt:lpstr>
      <vt:lpstr>Kidney Exchange Program: Results</vt:lpstr>
      <vt:lpstr>Kidney Exchange Program: Results</vt:lpstr>
      <vt:lpstr>Kidney Exchange Program: Results</vt:lpstr>
      <vt:lpstr>Kidney Exchange Program: Further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 Exchange Program</dc:title>
  <dc:creator>Birgisson, Kjartan T</dc:creator>
  <cp:lastModifiedBy>Birgisson, Kjartan T</cp:lastModifiedBy>
  <cp:revision>48</cp:revision>
  <dcterms:created xsi:type="dcterms:W3CDTF">2019-11-24T21:38:40Z</dcterms:created>
  <dcterms:modified xsi:type="dcterms:W3CDTF">2019-11-26T14:06:30Z</dcterms:modified>
</cp:coreProperties>
</file>